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6" r:id="rId2"/>
    <p:sldId id="272" r:id="rId3"/>
    <p:sldId id="273" r:id="rId4"/>
    <p:sldId id="274" r:id="rId5"/>
    <p:sldId id="275" r:id="rId6"/>
    <p:sldId id="276" r:id="rId7"/>
    <p:sldId id="277" r:id="rId8"/>
    <p:sldId id="279" r:id="rId9"/>
    <p:sldId id="278" r:id="rId10"/>
    <p:sldId id="280" r:id="rId11"/>
    <p:sldId id="257" r:id="rId12"/>
    <p:sldId id="259" r:id="rId13"/>
    <p:sldId id="258" r:id="rId14"/>
    <p:sldId id="260" r:id="rId15"/>
    <p:sldId id="261" r:id="rId16"/>
    <p:sldId id="262" r:id="rId17"/>
    <p:sldId id="263" r:id="rId18"/>
    <p:sldId id="264" r:id="rId19"/>
    <p:sldId id="265" r:id="rId20"/>
    <p:sldId id="266" r:id="rId21"/>
    <p:sldId id="267" r:id="rId22"/>
    <p:sldId id="283" r:id="rId23"/>
    <p:sldId id="268" r:id="rId24"/>
    <p:sldId id="284" r:id="rId25"/>
    <p:sldId id="269" r:id="rId26"/>
    <p:sldId id="281" r:id="rId27"/>
    <p:sldId id="270" r:id="rId28"/>
    <p:sldId id="271"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B5347-7464-4AF3-BED2-F731938C2342}" type="datetimeFigureOut">
              <a:rPr lang="en-US" smtClean="0"/>
              <a:t>12/18/2020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D3C72-6293-4AE5-B501-1AA60328775B}" type="slidenum">
              <a:rPr lang="en-US" smtClean="0"/>
              <a:t>‹#›</a:t>
            </a:fld>
            <a:endParaRPr lang="en-US"/>
          </a:p>
        </p:txBody>
      </p:sp>
    </p:spTree>
    <p:extLst>
      <p:ext uri="{BB962C8B-B14F-4D97-AF65-F5344CB8AC3E}">
        <p14:creationId xmlns:p14="http://schemas.microsoft.com/office/powerpoint/2010/main" val="2354653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74FD69-A641-4A8F-9BEB-29969F03A3F1}" type="slidenum">
              <a:rPr lang="en-US" smtClean="0"/>
              <a:t>1</a:t>
            </a:fld>
            <a:endParaRPr lang="en-US"/>
          </a:p>
        </p:txBody>
      </p:sp>
    </p:spTree>
    <p:extLst>
      <p:ext uri="{BB962C8B-B14F-4D97-AF65-F5344CB8AC3E}">
        <p14:creationId xmlns:p14="http://schemas.microsoft.com/office/powerpoint/2010/main" val="376920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092E20-3533-40CE-9813-9577A72F20FE}"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255838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92E20-3533-40CE-9813-9577A72F20FE}"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359525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92E20-3533-40CE-9813-9577A72F20FE}"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238014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092E20-3533-40CE-9813-9577A72F20FE}"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53294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92E20-3533-40CE-9813-9577A72F20FE}"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111075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092E20-3533-40CE-9813-9577A72F20FE}"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331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092E20-3533-40CE-9813-9577A72F20FE}"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164616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092E20-3533-40CE-9813-9577A72F20FE}"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245353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92E20-3533-40CE-9813-9577A72F20FE}"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129788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92E20-3533-40CE-9813-9577A72F20FE}"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408688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92E20-3533-40CE-9813-9577A72F20FE}"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5C3084-173E-4741-8798-B174EF48BC9F}" type="slidenum">
              <a:rPr lang="en-US" smtClean="0"/>
              <a:t>‹#›</a:t>
            </a:fld>
            <a:endParaRPr lang="en-US"/>
          </a:p>
        </p:txBody>
      </p:sp>
    </p:spTree>
    <p:extLst>
      <p:ext uri="{BB962C8B-B14F-4D97-AF65-F5344CB8AC3E}">
        <p14:creationId xmlns:p14="http://schemas.microsoft.com/office/powerpoint/2010/main" val="136372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2E20-3533-40CE-9813-9577A72F20FE}" type="datetimeFigureOut">
              <a:rPr lang="en-US" smtClean="0"/>
              <a:t>12/18/2020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C3084-173E-4741-8798-B174EF48BC9F}" type="slidenum">
              <a:rPr lang="en-US" smtClean="0"/>
              <a:t>‹#›</a:t>
            </a:fld>
            <a:endParaRPr lang="en-US"/>
          </a:p>
        </p:txBody>
      </p:sp>
    </p:spTree>
    <p:extLst>
      <p:ext uri="{BB962C8B-B14F-4D97-AF65-F5344CB8AC3E}">
        <p14:creationId xmlns:p14="http://schemas.microsoft.com/office/powerpoint/2010/main" val="2400610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Requirements Engineering</a:t>
            </a:r>
            <a:endParaRPr lang="en-US" dirty="0"/>
          </a:p>
        </p:txBody>
      </p:sp>
      <p:sp>
        <p:nvSpPr>
          <p:cNvPr id="3" name="Subtitle 2"/>
          <p:cNvSpPr>
            <a:spLocks noGrp="1"/>
          </p:cNvSpPr>
          <p:nvPr>
            <p:ph type="subTitle" idx="1"/>
          </p:nvPr>
        </p:nvSpPr>
        <p:spPr/>
        <p:txBody>
          <a:bodyPr/>
          <a:lstStyle/>
          <a:p>
            <a:r>
              <a:rPr lang="en-US" dirty="0" smtClean="0"/>
              <a:t>Lectures 27 &amp; 28</a:t>
            </a:r>
            <a:endParaRPr lang="en-US" dirty="0" smtClean="0"/>
          </a:p>
          <a:p>
            <a:r>
              <a:rPr lang="en-US" dirty="0" smtClean="0"/>
              <a:t>Requirements Prioritization </a:t>
            </a:r>
            <a:r>
              <a:rPr lang="en-US" smtClean="0"/>
              <a:t>and Validation</a:t>
            </a:r>
            <a:endParaRPr lang="en-US" dirty="0"/>
          </a:p>
        </p:txBody>
      </p:sp>
    </p:spTree>
    <p:extLst>
      <p:ext uri="{BB962C8B-B14F-4D97-AF65-F5344CB8AC3E}">
        <p14:creationId xmlns:p14="http://schemas.microsoft.com/office/powerpoint/2010/main" val="1978950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prioritization techniques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$100</a:t>
            </a:r>
          </a:p>
          <a:p>
            <a:r>
              <a:rPr lang="en-US" dirty="0" smtClean="0"/>
              <a:t>One </a:t>
            </a:r>
            <a:r>
              <a:rPr lang="en-US" dirty="0"/>
              <a:t>way to make prioritization more tangible is </a:t>
            </a:r>
            <a:r>
              <a:rPr lang="en-US" dirty="0" smtClean="0"/>
              <a:t>to cast </a:t>
            </a:r>
            <a:r>
              <a:rPr lang="en-US" dirty="0"/>
              <a:t>it in terms of an actual resource: money. </a:t>
            </a:r>
            <a:endParaRPr lang="en-US" dirty="0" smtClean="0"/>
          </a:p>
          <a:p>
            <a:r>
              <a:rPr lang="en-US" dirty="0" smtClean="0"/>
              <a:t>Give </a:t>
            </a:r>
            <a:r>
              <a:rPr lang="en-US" dirty="0"/>
              <a:t>the prioritization team 100 imaginary dollars to work with. </a:t>
            </a:r>
            <a:endParaRPr lang="en-US" dirty="0" smtClean="0"/>
          </a:p>
          <a:p>
            <a:r>
              <a:rPr lang="en-US" dirty="0" smtClean="0"/>
              <a:t>Team </a:t>
            </a:r>
            <a:r>
              <a:rPr lang="en-US" dirty="0"/>
              <a:t>members allocate </a:t>
            </a:r>
            <a:r>
              <a:rPr lang="en-US" dirty="0" smtClean="0"/>
              <a:t>these dollars </a:t>
            </a:r>
            <a:r>
              <a:rPr lang="en-US" dirty="0"/>
              <a:t>to “buy” items that they would like to have implemented from the complete set of </a:t>
            </a:r>
            <a:r>
              <a:rPr lang="en-US" dirty="0" smtClean="0"/>
              <a:t>candidate requirements</a:t>
            </a:r>
            <a:r>
              <a:rPr lang="en-US" dirty="0"/>
              <a:t>. </a:t>
            </a:r>
            <a:endParaRPr lang="en-US" dirty="0" smtClean="0"/>
          </a:p>
          <a:p>
            <a:r>
              <a:rPr lang="en-US" dirty="0" smtClean="0"/>
              <a:t>They </a:t>
            </a:r>
            <a:r>
              <a:rPr lang="en-US" dirty="0"/>
              <a:t>weight the higher-priority requirements more heavily by allocating more dollars </a:t>
            </a:r>
            <a:r>
              <a:rPr lang="en-US" dirty="0" smtClean="0"/>
              <a:t>to them</a:t>
            </a:r>
            <a:r>
              <a:rPr lang="en-US" dirty="0"/>
              <a:t>. </a:t>
            </a:r>
            <a:endParaRPr lang="en-US" dirty="0" smtClean="0"/>
          </a:p>
          <a:p>
            <a:r>
              <a:rPr lang="en-US" dirty="0" smtClean="0"/>
              <a:t>When they </a:t>
            </a:r>
            <a:r>
              <a:rPr lang="en-US" dirty="0"/>
              <a:t>are out of money, nothing else can be implemented, at least not in </a:t>
            </a:r>
            <a:r>
              <a:rPr lang="en-US" dirty="0" smtClean="0"/>
              <a:t>the release </a:t>
            </a:r>
            <a:r>
              <a:rPr lang="en-US" dirty="0"/>
              <a:t>they are currently focusing on</a:t>
            </a:r>
            <a:r>
              <a:rPr lang="en-US" dirty="0" smtClean="0"/>
              <a:t>.</a:t>
            </a:r>
          </a:p>
          <a:p>
            <a:r>
              <a:rPr lang="en-US" dirty="0" smtClean="0"/>
              <a:t> </a:t>
            </a:r>
            <a:r>
              <a:rPr lang="en-US" dirty="0"/>
              <a:t>One approach is to have different participants in the </a:t>
            </a:r>
            <a:r>
              <a:rPr lang="en-US" dirty="0" smtClean="0"/>
              <a:t>prioritization process </a:t>
            </a:r>
            <a:r>
              <a:rPr lang="en-US" dirty="0"/>
              <a:t>perform their own dollar allocations, then add up the total number of dollars assigned to </a:t>
            </a:r>
            <a:r>
              <a:rPr lang="en-US" dirty="0" smtClean="0"/>
              <a:t>each requirement </a:t>
            </a:r>
            <a:r>
              <a:rPr lang="en-US" dirty="0"/>
              <a:t>to see which ones collectively come out as having the highest priority.</a:t>
            </a:r>
          </a:p>
          <a:p>
            <a:endParaRPr lang="en-US" dirty="0"/>
          </a:p>
        </p:txBody>
      </p:sp>
    </p:spTree>
    <p:extLst>
      <p:ext uri="{BB962C8B-B14F-4D97-AF65-F5344CB8AC3E}">
        <p14:creationId xmlns:p14="http://schemas.microsoft.com/office/powerpoint/2010/main" val="61249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Requirements Validation</a:t>
            </a:r>
            <a:endParaRPr lang="en-US" b="1" dirty="0"/>
          </a:p>
        </p:txBody>
      </p:sp>
      <p:sp>
        <p:nvSpPr>
          <p:cNvPr id="3" name="Content Placeholder 2"/>
          <p:cNvSpPr>
            <a:spLocks noGrp="1"/>
          </p:cNvSpPr>
          <p:nvPr>
            <p:ph idx="1"/>
          </p:nvPr>
        </p:nvSpPr>
        <p:spPr/>
        <p:txBody>
          <a:bodyPr>
            <a:normAutofit/>
          </a:bodyPr>
          <a:lstStyle/>
          <a:p>
            <a:r>
              <a:rPr lang="en-GB" dirty="0"/>
              <a:t>Most software developers have experienced the frustration of being presented with requirements that were ambiguous or </a:t>
            </a:r>
            <a:r>
              <a:rPr lang="en-GB" dirty="0" smtClean="0"/>
              <a:t>incomplete</a:t>
            </a:r>
          </a:p>
          <a:p>
            <a:r>
              <a:rPr lang="en-GB" dirty="0" smtClean="0"/>
              <a:t>It </a:t>
            </a:r>
            <a:r>
              <a:rPr lang="en-GB" dirty="0"/>
              <a:t>costs far more to correct a requirement error after implementation than to correct one found during requirements development. </a:t>
            </a:r>
            <a:endParaRPr lang="en-GB" dirty="0" smtClean="0"/>
          </a:p>
          <a:p>
            <a:r>
              <a:rPr lang="en-GB" dirty="0" smtClean="0"/>
              <a:t>One </a:t>
            </a:r>
            <a:r>
              <a:rPr lang="en-GB" dirty="0"/>
              <a:t>study found that it took an average of 30 minutes to fix a defect discovered during the requirements phase. In contrast, 5 to 17 hours were needed to correct a defect identified during system </a:t>
            </a:r>
            <a:r>
              <a:rPr lang="en-GB" dirty="0" smtClean="0"/>
              <a:t>testing.</a:t>
            </a:r>
          </a:p>
          <a:p>
            <a:r>
              <a:rPr lang="en-GB" dirty="0" smtClean="0"/>
              <a:t>Clearly</a:t>
            </a:r>
            <a:r>
              <a:rPr lang="en-GB" dirty="0"/>
              <a:t>, any measures you can take to detect errors in the requirements specifications will save time and money</a:t>
            </a:r>
            <a:r>
              <a:rPr lang="en-GB" dirty="0" smtClean="0"/>
              <a:t>.</a:t>
            </a:r>
            <a:endParaRPr lang="en-GB" dirty="0"/>
          </a:p>
        </p:txBody>
      </p:sp>
    </p:spTree>
    <p:extLst>
      <p:ext uri="{BB962C8B-B14F-4D97-AF65-F5344CB8AC3E}">
        <p14:creationId xmlns:p14="http://schemas.microsoft.com/office/powerpoint/2010/main" val="184800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744273"/>
            <a:ext cx="12192000" cy="5369454"/>
          </a:xfrm>
          <a:prstGeom prst="rect">
            <a:avLst/>
          </a:prstGeom>
        </p:spPr>
      </p:pic>
    </p:spTree>
    <p:extLst>
      <p:ext uri="{BB962C8B-B14F-4D97-AF65-F5344CB8AC3E}">
        <p14:creationId xmlns:p14="http://schemas.microsoft.com/office/powerpoint/2010/main" val="426668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The figure shown previously is the </a:t>
            </a:r>
            <a:r>
              <a:rPr lang="en-GB" dirty="0"/>
              <a:t>V model of software development. </a:t>
            </a:r>
            <a:endParaRPr lang="en-GB" dirty="0" smtClean="0"/>
          </a:p>
          <a:p>
            <a:r>
              <a:rPr lang="en-GB" dirty="0" smtClean="0"/>
              <a:t>It </a:t>
            </a:r>
            <a:r>
              <a:rPr lang="en-GB" dirty="0"/>
              <a:t>shows test activities beginning in parallel with the corresponding development activities</a:t>
            </a:r>
            <a:r>
              <a:rPr lang="en-GB" dirty="0" smtClean="0"/>
              <a:t>.</a:t>
            </a:r>
          </a:p>
          <a:p>
            <a:r>
              <a:rPr lang="en-GB" dirty="0" smtClean="0"/>
              <a:t> </a:t>
            </a:r>
            <a:r>
              <a:rPr lang="en-GB" dirty="0"/>
              <a:t>This model indicates that acceptance tests are derived from the user requirements, system tests are based on the functional requirements, and integration tests are based on the system’s architecture. </a:t>
            </a:r>
            <a:endParaRPr lang="en-GB" dirty="0" smtClean="0"/>
          </a:p>
          <a:p>
            <a:r>
              <a:rPr lang="en-GB" dirty="0" smtClean="0"/>
              <a:t>This </a:t>
            </a:r>
            <a:r>
              <a:rPr lang="en-GB" dirty="0"/>
              <a:t>model is applicable whether the software development activities being tested are for the product as a whole, a particular release, or a single development increment.</a:t>
            </a:r>
            <a:endParaRPr lang="en-US" dirty="0"/>
          </a:p>
        </p:txBody>
      </p:sp>
    </p:spTree>
    <p:extLst>
      <p:ext uri="{BB962C8B-B14F-4D97-AF65-F5344CB8AC3E}">
        <p14:creationId xmlns:p14="http://schemas.microsoft.com/office/powerpoint/2010/main" val="289812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normAutofit fontScale="92500" lnSpcReduction="10000"/>
          </a:bodyPr>
          <a:lstStyle/>
          <a:p>
            <a:r>
              <a:rPr lang="en-GB" dirty="0"/>
              <a:t>Requirements validation is the fourth component of requirements development, along with elicitation, analysis, and specification</a:t>
            </a:r>
            <a:r>
              <a:rPr lang="en-GB" dirty="0" smtClean="0"/>
              <a:t>.</a:t>
            </a:r>
          </a:p>
          <a:p>
            <a:r>
              <a:rPr lang="en-GB" dirty="0" smtClean="0"/>
              <a:t>Precisely </a:t>
            </a:r>
            <a:r>
              <a:rPr lang="en-GB" dirty="0"/>
              <a:t>speaking, validation and verification are two different activities in software development. </a:t>
            </a:r>
            <a:r>
              <a:rPr lang="en-GB" i="1" dirty="0"/>
              <a:t>Verification </a:t>
            </a:r>
            <a:r>
              <a:rPr lang="en-GB" dirty="0"/>
              <a:t>determines whether the product of some development activity meets its requirements (doing the thing right). </a:t>
            </a:r>
            <a:r>
              <a:rPr lang="en-GB" i="1" dirty="0"/>
              <a:t>Validation </a:t>
            </a:r>
            <a:r>
              <a:rPr lang="en-GB" dirty="0"/>
              <a:t>assesses whether a product satisfies customer needs (doing the right thing).</a:t>
            </a:r>
          </a:p>
          <a:p>
            <a:r>
              <a:rPr lang="en-GB" dirty="0"/>
              <a:t>Extending these definitions to requirements, verification determines whether you have written the requirements right: your requirements have the desirable </a:t>
            </a:r>
            <a:r>
              <a:rPr lang="en-GB" dirty="0" smtClean="0"/>
              <a:t>properties.</a:t>
            </a:r>
          </a:p>
          <a:p>
            <a:r>
              <a:rPr lang="en-GB" dirty="0" smtClean="0"/>
              <a:t>Validation </a:t>
            </a:r>
            <a:r>
              <a:rPr lang="en-GB" dirty="0"/>
              <a:t>of requirements assesses whether you have written the right requirements: they trace back to business objectives. </a:t>
            </a:r>
            <a:endParaRPr lang="en-GB" dirty="0" smtClean="0"/>
          </a:p>
          <a:p>
            <a:endParaRPr lang="en-US" dirty="0"/>
          </a:p>
        </p:txBody>
      </p:sp>
    </p:spTree>
    <p:extLst>
      <p:ext uri="{BB962C8B-B14F-4D97-AF65-F5344CB8AC3E}">
        <p14:creationId xmlns:p14="http://schemas.microsoft.com/office/powerpoint/2010/main" val="158412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Validation</a:t>
            </a:r>
            <a:endParaRPr lang="en-US" dirty="0"/>
          </a:p>
        </p:txBody>
      </p:sp>
      <p:sp>
        <p:nvSpPr>
          <p:cNvPr id="3" name="Content Placeholder 2"/>
          <p:cNvSpPr>
            <a:spLocks noGrp="1"/>
          </p:cNvSpPr>
          <p:nvPr>
            <p:ph idx="1"/>
          </p:nvPr>
        </p:nvSpPr>
        <p:spPr/>
        <p:txBody>
          <a:bodyPr>
            <a:normAutofit/>
          </a:bodyPr>
          <a:lstStyle/>
          <a:p>
            <a:r>
              <a:rPr lang="en-GB" dirty="0"/>
              <a:t>Requirements validation activities attempt to ensure that:</a:t>
            </a:r>
          </a:p>
          <a:p>
            <a:pPr lvl="1"/>
            <a:r>
              <a:rPr lang="en-GB" dirty="0"/>
              <a:t>The software requirements accurately describe the intended system capabilities and properties that will satisfy the various stakeholders’ needs.</a:t>
            </a:r>
          </a:p>
          <a:p>
            <a:pPr lvl="1"/>
            <a:r>
              <a:rPr lang="en-GB" dirty="0"/>
              <a:t>The software requirements are correctly derived from the business requirements, system requirements, business rules, and other sources.</a:t>
            </a:r>
          </a:p>
          <a:p>
            <a:pPr lvl="1"/>
            <a:r>
              <a:rPr lang="en-GB" dirty="0"/>
              <a:t>The requirements are complete, feasible, and verifiable.</a:t>
            </a:r>
          </a:p>
          <a:p>
            <a:pPr lvl="1"/>
            <a:r>
              <a:rPr lang="en-GB" dirty="0"/>
              <a:t>All requirements are necessary, and the entire set is sufficient to meet the business objectives.</a:t>
            </a:r>
          </a:p>
          <a:p>
            <a:pPr lvl="1"/>
            <a:r>
              <a:rPr lang="en-GB" dirty="0"/>
              <a:t>All requirements representations are consistent with each other.</a:t>
            </a:r>
          </a:p>
          <a:p>
            <a:pPr lvl="1"/>
            <a:r>
              <a:rPr lang="en-GB" dirty="0"/>
              <a:t>The requirements provide an adequate basis to proceed with design and construction.</a:t>
            </a:r>
          </a:p>
          <a:p>
            <a:endParaRPr lang="en-US" dirty="0"/>
          </a:p>
        </p:txBody>
      </p:sp>
    </p:spTree>
    <p:extLst>
      <p:ext uri="{BB962C8B-B14F-4D97-AF65-F5344CB8AC3E}">
        <p14:creationId xmlns:p14="http://schemas.microsoft.com/office/powerpoint/2010/main" val="63254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Reviewing </a:t>
            </a:r>
            <a:r>
              <a:rPr lang="en-US" b="1" dirty="0"/>
              <a:t>requirements</a:t>
            </a:r>
            <a:endParaRPr lang="en-US" dirty="0"/>
          </a:p>
        </p:txBody>
      </p:sp>
      <p:sp>
        <p:nvSpPr>
          <p:cNvPr id="3" name="Content Placeholder 2"/>
          <p:cNvSpPr>
            <a:spLocks noGrp="1"/>
          </p:cNvSpPr>
          <p:nvPr>
            <p:ph idx="1"/>
          </p:nvPr>
        </p:nvSpPr>
        <p:spPr/>
        <p:txBody>
          <a:bodyPr>
            <a:normAutofit fontScale="85000" lnSpcReduction="10000"/>
          </a:bodyPr>
          <a:lstStyle/>
          <a:p>
            <a:r>
              <a:rPr lang="en-GB" dirty="0"/>
              <a:t>Anytime someone other than the author of a work product examines the product for problems, a </a:t>
            </a:r>
            <a:r>
              <a:rPr lang="en-GB" i="1" dirty="0"/>
              <a:t>peer review </a:t>
            </a:r>
            <a:r>
              <a:rPr lang="en-GB" dirty="0"/>
              <a:t>is taking place. </a:t>
            </a:r>
            <a:endParaRPr lang="en-GB" dirty="0" smtClean="0"/>
          </a:p>
          <a:p>
            <a:r>
              <a:rPr lang="en-GB" dirty="0" smtClean="0"/>
              <a:t>Reviewing </a:t>
            </a:r>
            <a:r>
              <a:rPr lang="en-GB" dirty="0"/>
              <a:t>requirements is a powerful technique for identifying ambiguous or unverifiable requirements, requirements that aren’t defined clearly enough for design to begin, and other problems. </a:t>
            </a:r>
          </a:p>
          <a:p>
            <a:r>
              <a:rPr lang="en-GB" dirty="0"/>
              <a:t>Different kinds of peer reviews go by a variety of </a:t>
            </a:r>
            <a:r>
              <a:rPr lang="en-GB" dirty="0" smtClean="0"/>
              <a:t>names. Informal </a:t>
            </a:r>
            <a:r>
              <a:rPr lang="en-GB" dirty="0"/>
              <a:t>reviews are useful for educating other people about the product and collecting unstructured feedback. </a:t>
            </a:r>
            <a:endParaRPr lang="en-GB" dirty="0" smtClean="0"/>
          </a:p>
          <a:p>
            <a:r>
              <a:rPr lang="en-GB" dirty="0" smtClean="0"/>
              <a:t>However</a:t>
            </a:r>
            <a:r>
              <a:rPr lang="en-GB" dirty="0"/>
              <a:t>, they are not systematic, thorough, or performed in a consistent way. Informal review approaches include:</a:t>
            </a:r>
          </a:p>
          <a:p>
            <a:pPr lvl="1"/>
            <a:r>
              <a:rPr lang="en-GB" dirty="0"/>
              <a:t>A </a:t>
            </a:r>
            <a:r>
              <a:rPr lang="en-GB" i="1" dirty="0"/>
              <a:t>peer </a:t>
            </a:r>
            <a:r>
              <a:rPr lang="en-GB" i="1" dirty="0" err="1"/>
              <a:t>deskcheck</a:t>
            </a:r>
            <a:r>
              <a:rPr lang="en-GB" dirty="0"/>
              <a:t>, in which you ask one colleague to look over your work product.</a:t>
            </a:r>
          </a:p>
          <a:p>
            <a:pPr lvl="1"/>
            <a:r>
              <a:rPr lang="en-GB" dirty="0"/>
              <a:t>A </a:t>
            </a:r>
            <a:r>
              <a:rPr lang="en-GB" i="1" dirty="0" err="1"/>
              <a:t>passaround</a:t>
            </a:r>
            <a:r>
              <a:rPr lang="en-GB" dirty="0"/>
              <a:t>, in which you invite several colleagues to examine a deliverable concurrently.</a:t>
            </a:r>
          </a:p>
          <a:p>
            <a:pPr lvl="1"/>
            <a:r>
              <a:rPr lang="en-GB" dirty="0"/>
              <a:t>A </a:t>
            </a:r>
            <a:r>
              <a:rPr lang="en-GB" i="1" dirty="0"/>
              <a:t>walkthrough</a:t>
            </a:r>
            <a:r>
              <a:rPr lang="en-GB" dirty="0"/>
              <a:t>, during which the author describes a deliverable and solicits comments on it</a:t>
            </a:r>
            <a:r>
              <a:rPr lang="en-GB" dirty="0" smtClean="0"/>
              <a:t>.</a:t>
            </a:r>
            <a:endParaRPr lang="en-US" dirty="0"/>
          </a:p>
        </p:txBody>
      </p:sp>
    </p:spTree>
    <p:extLst>
      <p:ext uri="{BB962C8B-B14F-4D97-AF65-F5344CB8AC3E}">
        <p14:creationId xmlns:p14="http://schemas.microsoft.com/office/powerpoint/2010/main" val="7366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The inspection process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GB" dirty="0" smtClean="0"/>
              <a:t>Any </a:t>
            </a:r>
            <a:r>
              <a:rPr lang="en-GB" dirty="0"/>
              <a:t>software work product can be inspected, including requirements, design documents, source code, test documentation, and project plans.</a:t>
            </a:r>
          </a:p>
          <a:p>
            <a:r>
              <a:rPr lang="en-GB" dirty="0" smtClean="0"/>
              <a:t>It </a:t>
            </a:r>
            <a:r>
              <a:rPr lang="en-GB" dirty="0"/>
              <a:t>involves a small team of participants who carefully examine a work product for defects and improvement opportunities. </a:t>
            </a:r>
            <a:endParaRPr lang="en-GB" dirty="0" smtClean="0"/>
          </a:p>
        </p:txBody>
      </p:sp>
    </p:spTree>
    <p:extLst>
      <p:ext uri="{BB962C8B-B14F-4D97-AF65-F5344CB8AC3E}">
        <p14:creationId xmlns:p14="http://schemas.microsoft.com/office/powerpoint/2010/main" val="322444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b="1" dirty="0" smtClean="0"/>
              <a:t>Checklists</a:t>
            </a:r>
            <a:endParaRPr lang="en-US" b="1" dirty="0"/>
          </a:p>
        </p:txBody>
      </p:sp>
      <p:sp>
        <p:nvSpPr>
          <p:cNvPr id="3" name="Content Placeholder 2"/>
          <p:cNvSpPr>
            <a:spLocks noGrp="1"/>
          </p:cNvSpPr>
          <p:nvPr>
            <p:ph idx="1"/>
          </p:nvPr>
        </p:nvSpPr>
        <p:spPr/>
        <p:txBody>
          <a:bodyPr>
            <a:normAutofit/>
          </a:bodyPr>
          <a:lstStyle/>
          <a:p>
            <a:r>
              <a:rPr lang="en-GB" dirty="0"/>
              <a:t>To help reviewers look for typical kinds of errors in the products they review, develop a defect checklist for each type of requirements document your projects create. </a:t>
            </a:r>
            <a:endParaRPr lang="en-GB" dirty="0" smtClean="0"/>
          </a:p>
          <a:p>
            <a:r>
              <a:rPr lang="en-GB" dirty="0" smtClean="0"/>
              <a:t>Checklists </a:t>
            </a:r>
            <a:r>
              <a:rPr lang="en-GB" dirty="0"/>
              <a:t>serve as reminders. </a:t>
            </a:r>
            <a:endParaRPr lang="en-GB" dirty="0" smtClean="0"/>
          </a:p>
        </p:txBody>
      </p:sp>
    </p:spTree>
    <p:extLst>
      <p:ext uri="{BB962C8B-B14F-4D97-AF65-F5344CB8AC3E}">
        <p14:creationId xmlns:p14="http://schemas.microsoft.com/office/powerpoint/2010/main" val="41268108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Prototyping </a:t>
            </a:r>
            <a:r>
              <a:rPr lang="en-US" b="1" dirty="0"/>
              <a:t>requirements</a:t>
            </a:r>
            <a:endParaRPr lang="en-US" dirty="0"/>
          </a:p>
        </p:txBody>
      </p:sp>
      <p:sp>
        <p:nvSpPr>
          <p:cNvPr id="3" name="Content Placeholder 2"/>
          <p:cNvSpPr>
            <a:spLocks noGrp="1"/>
          </p:cNvSpPr>
          <p:nvPr>
            <p:ph idx="1"/>
          </p:nvPr>
        </p:nvSpPr>
        <p:spPr/>
        <p:txBody>
          <a:bodyPr>
            <a:normAutofit/>
          </a:bodyPr>
          <a:lstStyle/>
          <a:p>
            <a:r>
              <a:rPr lang="en-GB" dirty="0"/>
              <a:t>It’s hard to visualize how a system will function under specific circumstances just by reading the requirements. </a:t>
            </a:r>
            <a:endParaRPr lang="en-GB" dirty="0" smtClean="0"/>
          </a:p>
          <a:p>
            <a:r>
              <a:rPr lang="en-GB" dirty="0" smtClean="0"/>
              <a:t>Prototypes </a:t>
            </a:r>
            <a:r>
              <a:rPr lang="en-GB" dirty="0"/>
              <a:t>are validation tools that make the requirements </a:t>
            </a:r>
            <a:r>
              <a:rPr lang="en-GB" dirty="0" smtClean="0"/>
              <a:t>real</a:t>
            </a:r>
            <a:endParaRPr lang="en-GB" dirty="0"/>
          </a:p>
        </p:txBody>
      </p:sp>
    </p:spTree>
    <p:extLst>
      <p:ext uri="{BB962C8B-B14F-4D97-AF65-F5344CB8AC3E}">
        <p14:creationId xmlns:p14="http://schemas.microsoft.com/office/powerpoint/2010/main" val="1745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Prioritization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Why prioritize requirements?</a:t>
            </a:r>
            <a:endParaRPr lang="en-US" dirty="0"/>
          </a:p>
          <a:p>
            <a:r>
              <a:rPr lang="en-US" dirty="0"/>
              <a:t>Every project with resource limitations needs to define the relative priorities of </a:t>
            </a:r>
            <a:r>
              <a:rPr lang="en-US" dirty="0" smtClean="0"/>
              <a:t>the requested </a:t>
            </a:r>
            <a:r>
              <a:rPr lang="en-US" dirty="0"/>
              <a:t>product capabilities. </a:t>
            </a:r>
            <a:endParaRPr lang="en-US" dirty="0" smtClean="0"/>
          </a:p>
          <a:p>
            <a:r>
              <a:rPr lang="en-US" dirty="0" smtClean="0"/>
              <a:t>Prioritization</a:t>
            </a:r>
            <a:r>
              <a:rPr lang="en-US" dirty="0"/>
              <a:t>, also called requirements triage </a:t>
            </a:r>
            <a:r>
              <a:rPr lang="en-US" dirty="0" smtClean="0"/>
              <a:t>helps reveal competing </a:t>
            </a:r>
            <a:r>
              <a:rPr lang="en-US" dirty="0"/>
              <a:t>goals, resolve conflicts, plan for staged or incremental deliveries, control scope </a:t>
            </a:r>
            <a:r>
              <a:rPr lang="en-US" dirty="0" err="1"/>
              <a:t>creep,and</a:t>
            </a:r>
            <a:r>
              <a:rPr lang="en-US" dirty="0"/>
              <a:t> make the necessary trade-off decisions</a:t>
            </a:r>
            <a:r>
              <a:rPr lang="en-US" dirty="0" smtClean="0"/>
              <a:t>.</a:t>
            </a:r>
            <a:r>
              <a:rPr lang="en-US" dirty="0"/>
              <a:t> </a:t>
            </a:r>
          </a:p>
          <a:p>
            <a:r>
              <a:rPr lang="en-US" dirty="0"/>
              <a:t>If customers don’t distinguish their requirements by </a:t>
            </a:r>
            <a:r>
              <a:rPr lang="en-US" dirty="0" smtClean="0"/>
              <a:t>importance and urgency</a:t>
            </a:r>
            <a:r>
              <a:rPr lang="en-US" dirty="0"/>
              <a:t>, project managers must make these decisions on their own</a:t>
            </a:r>
            <a:r>
              <a:rPr lang="en-US" dirty="0" smtClean="0"/>
              <a:t>.</a:t>
            </a:r>
          </a:p>
          <a:p>
            <a:r>
              <a:rPr lang="en-US" dirty="0" smtClean="0"/>
              <a:t> </a:t>
            </a:r>
            <a:r>
              <a:rPr lang="en-US" dirty="0"/>
              <a:t>Not surprisingly, </a:t>
            </a:r>
            <a:r>
              <a:rPr lang="en-US" dirty="0" smtClean="0"/>
              <a:t>customers might </a:t>
            </a:r>
            <a:r>
              <a:rPr lang="en-US" dirty="0"/>
              <a:t>not agree with a project manager’s priorities; therefore, customers must indicate </a:t>
            </a:r>
            <a:r>
              <a:rPr lang="en-US" dirty="0" smtClean="0"/>
              <a:t>which requirements </a:t>
            </a:r>
            <a:r>
              <a:rPr lang="en-US" dirty="0"/>
              <a:t>are needed initially and which can wait</a:t>
            </a:r>
          </a:p>
          <a:p>
            <a:pPr marL="0" indent="0">
              <a:buNone/>
            </a:pPr>
            <a:r>
              <a:rPr lang="en-US" dirty="0"/>
              <a:t> </a:t>
            </a:r>
          </a:p>
          <a:p>
            <a:endParaRPr lang="en-US" dirty="0"/>
          </a:p>
        </p:txBody>
      </p:sp>
    </p:spTree>
    <p:extLst>
      <p:ext uri="{BB962C8B-B14F-4D97-AF65-F5344CB8AC3E}">
        <p14:creationId xmlns:p14="http://schemas.microsoft.com/office/powerpoint/2010/main" val="107976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Tests</a:t>
            </a:r>
            <a:endParaRPr lang="en-US" dirty="0"/>
          </a:p>
        </p:txBody>
      </p:sp>
      <p:sp>
        <p:nvSpPr>
          <p:cNvPr id="3" name="Content Placeholder 2"/>
          <p:cNvSpPr>
            <a:spLocks noGrp="1"/>
          </p:cNvSpPr>
          <p:nvPr>
            <p:ph idx="1"/>
          </p:nvPr>
        </p:nvSpPr>
        <p:spPr/>
        <p:txBody>
          <a:bodyPr>
            <a:normAutofit/>
          </a:bodyPr>
          <a:lstStyle/>
          <a:p>
            <a:r>
              <a:rPr lang="en-GB" dirty="0"/>
              <a:t>Tests that are based on the functional requirements or derived from user requirements help make the expected system </a:t>
            </a:r>
            <a:r>
              <a:rPr lang="en-GB" dirty="0" err="1"/>
              <a:t>behaviors</a:t>
            </a:r>
            <a:r>
              <a:rPr lang="en-GB" dirty="0"/>
              <a:t> tangible to the project participants. </a:t>
            </a:r>
            <a:endParaRPr lang="en-GB" dirty="0" smtClean="0"/>
          </a:p>
          <a:p>
            <a:r>
              <a:rPr lang="en-GB" dirty="0" smtClean="0"/>
              <a:t>The </a:t>
            </a:r>
            <a:r>
              <a:rPr lang="en-GB" dirty="0"/>
              <a:t>simple act of designing tests will reveal many problems with the requirements long before you can execute those tests on running software</a:t>
            </a:r>
            <a:r>
              <a:rPr lang="en-GB" dirty="0" smtClean="0"/>
              <a:t>.</a:t>
            </a:r>
          </a:p>
          <a:p>
            <a:r>
              <a:rPr lang="en-GB" dirty="0" smtClean="0"/>
              <a:t> </a:t>
            </a:r>
            <a:r>
              <a:rPr lang="en-GB" dirty="0"/>
              <a:t>Writing functional tests crystallizes your vision of how the system should behave under certain </a:t>
            </a:r>
            <a:r>
              <a:rPr lang="en-GB" dirty="0" smtClean="0"/>
              <a:t>conditions</a:t>
            </a:r>
            <a:endParaRPr lang="en-US" dirty="0"/>
          </a:p>
        </p:txBody>
      </p:sp>
    </p:spTree>
    <p:extLst>
      <p:ext uri="{BB962C8B-B14F-4D97-AF65-F5344CB8AC3E}">
        <p14:creationId xmlns:p14="http://schemas.microsoft.com/office/powerpoint/2010/main" val="41158899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for Use case “View a Stored User Order” </a:t>
            </a:r>
            <a:endParaRPr lang="en-US" dirty="0"/>
          </a:p>
        </p:txBody>
      </p:sp>
      <p:sp>
        <p:nvSpPr>
          <p:cNvPr id="3" name="Content Placeholder 2"/>
          <p:cNvSpPr>
            <a:spLocks noGrp="1"/>
          </p:cNvSpPr>
          <p:nvPr>
            <p:ph idx="1"/>
          </p:nvPr>
        </p:nvSpPr>
        <p:spPr/>
        <p:txBody>
          <a:bodyPr/>
          <a:lstStyle/>
          <a:p>
            <a:endParaRPr lang="en-US" dirty="0"/>
          </a:p>
          <a:p>
            <a:r>
              <a:rPr lang="en-GB" dirty="0"/>
              <a:t>User enters order number to view, </a:t>
            </a:r>
            <a:r>
              <a:rPr lang="en-GB" dirty="0" smtClean="0"/>
              <a:t>the order </a:t>
            </a:r>
            <a:r>
              <a:rPr lang="en-GB" dirty="0"/>
              <a:t>exists, user had placed the order. Expected result: show order details.</a:t>
            </a:r>
          </a:p>
          <a:p>
            <a:r>
              <a:rPr lang="en-GB" dirty="0" smtClean="0"/>
              <a:t>User </a:t>
            </a:r>
            <a:r>
              <a:rPr lang="en-GB" dirty="0"/>
              <a:t>enters order number to view, </a:t>
            </a:r>
            <a:r>
              <a:rPr lang="en-GB" dirty="0" smtClean="0"/>
              <a:t>the order </a:t>
            </a:r>
            <a:r>
              <a:rPr lang="en-GB" dirty="0"/>
              <a:t>doesn’t exist. Expected result: Display message “Sorry, I can’t find that order.”</a:t>
            </a:r>
          </a:p>
          <a:p>
            <a:r>
              <a:rPr lang="en-GB" dirty="0" smtClean="0"/>
              <a:t>User </a:t>
            </a:r>
            <a:r>
              <a:rPr lang="en-GB" dirty="0"/>
              <a:t>enters order number to view, order exists, user hadn’t placed the order. Expected result: Display message “Sorry, that’s not your order.”</a:t>
            </a:r>
          </a:p>
        </p:txBody>
      </p:sp>
    </p:spTree>
    <p:extLst>
      <p:ext uri="{BB962C8B-B14F-4D97-AF65-F5344CB8AC3E}">
        <p14:creationId xmlns:p14="http://schemas.microsoft.com/office/powerpoint/2010/main" val="162133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Requirements and Tests</a:t>
            </a:r>
            <a:endParaRPr lang="en-US" dirty="0"/>
          </a:p>
        </p:txBody>
      </p:sp>
      <p:pic>
        <p:nvPicPr>
          <p:cNvPr id="4" name="Content Placeholder 3"/>
          <p:cNvPicPr>
            <a:picLocks noGrp="1" noChangeAspect="1"/>
          </p:cNvPicPr>
          <p:nvPr>
            <p:ph idx="1"/>
          </p:nvPr>
        </p:nvPicPr>
        <p:blipFill>
          <a:blip r:embed="rId2"/>
          <a:stretch>
            <a:fillRect/>
          </a:stretch>
        </p:blipFill>
        <p:spPr>
          <a:xfrm>
            <a:off x="2989015" y="1825625"/>
            <a:ext cx="6213970" cy="4351338"/>
          </a:xfrm>
          <a:prstGeom prst="rect">
            <a:avLst/>
          </a:prstGeom>
        </p:spPr>
      </p:pic>
    </p:spTree>
    <p:extLst>
      <p:ext uri="{BB962C8B-B14F-4D97-AF65-F5344CB8AC3E}">
        <p14:creationId xmlns:p14="http://schemas.microsoft.com/office/powerpoint/2010/main" val="735998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to demonstrate the relationship between the Requirements and the Tests</a:t>
            </a:r>
            <a:endParaRPr lang="en-US" dirty="0"/>
          </a:p>
        </p:txBody>
      </p:sp>
      <p:sp>
        <p:nvSpPr>
          <p:cNvPr id="3" name="Content Placeholder 2"/>
          <p:cNvSpPr>
            <a:spLocks noGrp="1"/>
          </p:cNvSpPr>
          <p:nvPr>
            <p:ph idx="1"/>
          </p:nvPr>
        </p:nvSpPr>
        <p:spPr/>
        <p:txBody>
          <a:bodyPr>
            <a:normAutofit fontScale="92500"/>
          </a:bodyPr>
          <a:lstStyle/>
          <a:p>
            <a:r>
              <a:rPr lang="en-GB" dirty="0" smtClean="0"/>
              <a:t>Consider the task of requesting a chemical.</a:t>
            </a:r>
          </a:p>
          <a:p>
            <a:pPr marL="0" indent="0">
              <a:buNone/>
            </a:pPr>
            <a:r>
              <a:rPr lang="en-GB" b="1" dirty="0" smtClean="0"/>
              <a:t>1. Business </a:t>
            </a:r>
            <a:r>
              <a:rPr lang="en-GB" b="1" dirty="0"/>
              <a:t>requirement </a:t>
            </a:r>
            <a:r>
              <a:rPr lang="en-GB" dirty="0" smtClean="0"/>
              <a:t>:</a:t>
            </a:r>
            <a:endParaRPr lang="en-GB" dirty="0"/>
          </a:p>
          <a:p>
            <a:pPr lvl="1"/>
            <a:r>
              <a:rPr lang="en-GB" i="1" dirty="0"/>
              <a:t>Reduce chemical purchasing expenses by 25% in the first year.</a:t>
            </a:r>
            <a:endParaRPr lang="en-GB" dirty="0"/>
          </a:p>
          <a:p>
            <a:pPr marL="0" indent="0">
              <a:buNone/>
            </a:pPr>
            <a:r>
              <a:rPr lang="en-GB" b="1" dirty="0" smtClean="0"/>
              <a:t>2. Use case:</a:t>
            </a:r>
          </a:p>
          <a:p>
            <a:r>
              <a:rPr lang="en-GB" b="1" dirty="0" smtClean="0"/>
              <a:t> </a:t>
            </a:r>
            <a:r>
              <a:rPr lang="en-GB" dirty="0"/>
              <a:t>A use case that aligns with this business requirement is “Request a Chemical.” This use case includes a path that permits the user to request a chemical container that’s already available in the chemical stockroom. </a:t>
            </a:r>
            <a:endParaRPr lang="en-GB" dirty="0" smtClean="0"/>
          </a:p>
          <a:p>
            <a:pPr lvl="1"/>
            <a:r>
              <a:rPr lang="en-GB" i="1" dirty="0" smtClean="0"/>
              <a:t>The </a:t>
            </a:r>
            <a:r>
              <a:rPr lang="en-GB" i="1" dirty="0"/>
              <a:t>Requester specifies the desired chemical to request by entering its name or chemical ID number or by importing its structure from a chemical drawing tool. The system either offers the Requester a container of the chemical from the chemical stockroom or lets the Requester order one from a vendor</a:t>
            </a:r>
            <a:r>
              <a:rPr lang="en-GB" i="1" dirty="0" smtClean="0"/>
              <a:t>.</a:t>
            </a:r>
            <a:endParaRPr lang="en-GB" dirty="0"/>
          </a:p>
        </p:txBody>
      </p:sp>
    </p:spTree>
    <p:extLst>
      <p:ext uri="{BB962C8B-B14F-4D97-AF65-F5344CB8AC3E}">
        <p14:creationId xmlns:p14="http://schemas.microsoft.com/office/powerpoint/2010/main" val="345318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demonstrate the relationship between the Requirements and the Tests</a:t>
            </a:r>
          </a:p>
        </p:txBody>
      </p:sp>
      <p:sp>
        <p:nvSpPr>
          <p:cNvPr id="3" name="Content Placeholder 2"/>
          <p:cNvSpPr>
            <a:spLocks noGrp="1"/>
          </p:cNvSpPr>
          <p:nvPr>
            <p:ph idx="1"/>
          </p:nvPr>
        </p:nvSpPr>
        <p:spPr>
          <a:xfrm>
            <a:off x="838200" y="1825626"/>
            <a:ext cx="10515600" cy="3132740"/>
          </a:xfrm>
        </p:spPr>
        <p:txBody>
          <a:bodyPr>
            <a:normAutofit/>
          </a:bodyPr>
          <a:lstStyle/>
          <a:p>
            <a:pPr marL="0" indent="0">
              <a:buNone/>
            </a:pPr>
            <a:r>
              <a:rPr lang="en-GB" b="1" dirty="0" smtClean="0"/>
              <a:t>3. Functional </a:t>
            </a:r>
            <a:r>
              <a:rPr lang="en-GB" b="1" dirty="0"/>
              <a:t>requirement </a:t>
            </a:r>
          </a:p>
          <a:p>
            <a:r>
              <a:rPr lang="en-GB" dirty="0"/>
              <a:t>Here’s a bit of functionality derived from this use case:</a:t>
            </a:r>
          </a:p>
          <a:p>
            <a:pPr lvl="1"/>
            <a:r>
              <a:rPr lang="en-GB" i="1" dirty="0"/>
              <a:t>1. If the stockroom has containers of the chemical being requested, the system shall display a list of the available containers.</a:t>
            </a:r>
            <a:endParaRPr lang="en-GB" dirty="0"/>
          </a:p>
          <a:p>
            <a:pPr lvl="1"/>
            <a:r>
              <a:rPr lang="en-GB" i="1" dirty="0"/>
              <a:t>2. The user shall either select one of the displayed containers or ask to place an order for a new container from a vendor.</a:t>
            </a:r>
            <a:endParaRPr lang="en-GB" dirty="0"/>
          </a:p>
          <a:p>
            <a:endParaRPr lang="en-US" dirty="0"/>
          </a:p>
        </p:txBody>
      </p:sp>
    </p:spTree>
    <p:extLst>
      <p:ext uri="{BB962C8B-B14F-4D97-AF65-F5344CB8AC3E}">
        <p14:creationId xmlns:p14="http://schemas.microsoft.com/office/powerpoint/2010/main" val="3451245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demonstrate the relationship between the Requirements and the Tests</a:t>
            </a:r>
          </a:p>
        </p:txBody>
      </p:sp>
      <p:pic>
        <p:nvPicPr>
          <p:cNvPr id="4" name="Content Placeholder 3"/>
          <p:cNvPicPr>
            <a:picLocks noGrp="1" noChangeAspect="1"/>
          </p:cNvPicPr>
          <p:nvPr>
            <p:ph idx="1"/>
          </p:nvPr>
        </p:nvPicPr>
        <p:blipFill>
          <a:blip r:embed="rId2"/>
          <a:stretch>
            <a:fillRect/>
          </a:stretch>
        </p:blipFill>
        <p:spPr>
          <a:xfrm>
            <a:off x="3755590" y="1825625"/>
            <a:ext cx="4680819" cy="4351338"/>
          </a:xfrm>
          <a:prstGeom prst="rect">
            <a:avLst/>
          </a:prstGeom>
        </p:spPr>
      </p:pic>
      <p:sp>
        <p:nvSpPr>
          <p:cNvPr id="5" name="TextBox 4"/>
          <p:cNvSpPr txBox="1"/>
          <p:nvPr/>
        </p:nvSpPr>
        <p:spPr>
          <a:xfrm>
            <a:off x="978794" y="2434107"/>
            <a:ext cx="2614412" cy="523220"/>
          </a:xfrm>
          <a:prstGeom prst="rect">
            <a:avLst/>
          </a:prstGeom>
          <a:noFill/>
        </p:spPr>
        <p:txBody>
          <a:bodyPr wrap="square" rtlCol="0">
            <a:spAutoFit/>
          </a:bodyPr>
          <a:lstStyle/>
          <a:p>
            <a:r>
              <a:rPr lang="en-US" sz="2800" b="1" dirty="0" smtClean="0"/>
              <a:t>4. Dialog Map</a:t>
            </a:r>
            <a:endParaRPr lang="en-US" sz="2800" b="1" dirty="0"/>
          </a:p>
        </p:txBody>
      </p:sp>
    </p:spTree>
    <p:extLst>
      <p:ext uri="{BB962C8B-B14F-4D97-AF65-F5344CB8AC3E}">
        <p14:creationId xmlns:p14="http://schemas.microsoft.com/office/powerpoint/2010/main" val="2514730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demonstrate the relationship between the Requirements and the </a:t>
            </a:r>
            <a:r>
              <a:rPr lang="en-US" dirty="0" smtClean="0"/>
              <a:t>Tests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5. Test</a:t>
            </a:r>
            <a:endParaRPr lang="en-GB" b="1" dirty="0" smtClean="0"/>
          </a:p>
          <a:p>
            <a:r>
              <a:rPr lang="en-GB" dirty="0" smtClean="0"/>
              <a:t>Because </a:t>
            </a:r>
            <a:r>
              <a:rPr lang="en-GB" dirty="0"/>
              <a:t>this use case has several possible execution paths, you can envision multiple tests to address the normal flow, alternative flows, and exceptions</a:t>
            </a:r>
            <a:r>
              <a:rPr lang="en-GB" dirty="0" smtClean="0"/>
              <a:t>.</a:t>
            </a:r>
          </a:p>
          <a:p>
            <a:r>
              <a:rPr lang="en-GB" dirty="0" smtClean="0"/>
              <a:t> </a:t>
            </a:r>
            <a:r>
              <a:rPr lang="en-GB" dirty="0"/>
              <a:t>The following is just one test, based on the flow that shows the user the available containers in the chemical stockroom.</a:t>
            </a:r>
          </a:p>
          <a:p>
            <a:pPr lvl="1"/>
            <a:r>
              <a:rPr lang="en-GB" i="1" dirty="0"/>
              <a:t>At dialog box DB40, enter a valid chemical ID; the chemical stockroom has two containers of this chemical. Dialog box DB50 appears, showing the two containers. Select the second container. DB50 closes and container 2 is added to the bottom of the Current Chemical Request List in dialog box DB70.</a:t>
            </a:r>
            <a:endParaRPr lang="en-US" dirty="0"/>
          </a:p>
        </p:txBody>
      </p:sp>
    </p:spTree>
    <p:extLst>
      <p:ext uri="{BB962C8B-B14F-4D97-AF65-F5344CB8AC3E}">
        <p14:creationId xmlns:p14="http://schemas.microsoft.com/office/powerpoint/2010/main" val="259770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3755590" y="1825625"/>
            <a:ext cx="4680819" cy="4351338"/>
          </a:xfrm>
          <a:prstGeom prst="rect">
            <a:avLst/>
          </a:prstGeom>
        </p:spPr>
      </p:pic>
    </p:spTree>
    <p:extLst>
      <p:ext uri="{BB962C8B-B14F-4D97-AF65-F5344CB8AC3E}">
        <p14:creationId xmlns:p14="http://schemas.microsoft.com/office/powerpoint/2010/main" val="1599878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Tests to find inconsistent or missing requirements</a:t>
            </a:r>
            <a:endParaRPr lang="en-US" dirty="0"/>
          </a:p>
        </p:txBody>
      </p:sp>
      <p:sp>
        <p:nvSpPr>
          <p:cNvPr id="3" name="Content Placeholder 2"/>
          <p:cNvSpPr>
            <a:spLocks noGrp="1"/>
          </p:cNvSpPr>
          <p:nvPr>
            <p:ph idx="1"/>
          </p:nvPr>
        </p:nvSpPr>
        <p:spPr/>
        <p:txBody>
          <a:bodyPr>
            <a:normAutofit fontScale="92500" lnSpcReduction="20000"/>
          </a:bodyPr>
          <a:lstStyle/>
          <a:p>
            <a:r>
              <a:rPr lang="en-GB" dirty="0"/>
              <a:t>By tracing the execution path for each test, </a:t>
            </a:r>
            <a:r>
              <a:rPr lang="en-GB" dirty="0" smtClean="0"/>
              <a:t>you </a:t>
            </a:r>
            <a:r>
              <a:rPr lang="en-GB" dirty="0"/>
              <a:t>can find incorrect or missing requirements, improve the user’s navigation options, and refine the tests. </a:t>
            </a:r>
            <a:endParaRPr lang="en-GB" dirty="0" smtClean="0"/>
          </a:p>
          <a:p>
            <a:r>
              <a:rPr lang="en-GB" dirty="0" smtClean="0"/>
              <a:t>Consider two scenarios.</a:t>
            </a:r>
          </a:p>
          <a:p>
            <a:r>
              <a:rPr lang="en-GB" b="1" dirty="0" smtClean="0"/>
              <a:t>Scenario 1</a:t>
            </a:r>
          </a:p>
          <a:p>
            <a:r>
              <a:rPr lang="en-GB" dirty="0" smtClean="0"/>
              <a:t>Suppose </a:t>
            </a:r>
            <a:r>
              <a:rPr lang="en-GB" dirty="0"/>
              <a:t>that after “executing” all the tests in this fashion, the dialog map navigation line </a:t>
            </a:r>
            <a:r>
              <a:rPr lang="en-GB" dirty="0" err="1"/>
              <a:t>labeled</a:t>
            </a:r>
            <a:r>
              <a:rPr lang="en-GB" dirty="0"/>
              <a:t> “order new container” that goes from DB50 to DB60 in </a:t>
            </a:r>
            <a:r>
              <a:rPr lang="en-GB" dirty="0" smtClean="0"/>
              <a:t>the previous figure hasn’t </a:t>
            </a:r>
            <a:r>
              <a:rPr lang="en-GB" dirty="0"/>
              <a:t>been highlighted. </a:t>
            </a:r>
            <a:endParaRPr lang="en-GB" dirty="0" smtClean="0"/>
          </a:p>
          <a:p>
            <a:r>
              <a:rPr lang="en-GB" dirty="0" smtClean="0"/>
              <a:t>There </a:t>
            </a:r>
            <a:r>
              <a:rPr lang="en-GB" dirty="0"/>
              <a:t>are two possible interpretations:</a:t>
            </a:r>
          </a:p>
          <a:p>
            <a:pPr lvl="1"/>
            <a:r>
              <a:rPr lang="en-GB" dirty="0"/>
              <a:t>That navigation is not a permitted system </a:t>
            </a:r>
            <a:r>
              <a:rPr lang="en-GB" dirty="0" err="1"/>
              <a:t>behavior</a:t>
            </a:r>
            <a:r>
              <a:rPr lang="en-GB" dirty="0"/>
              <a:t>. The BA needs to remove that line from the dialog map. If the SRS contains a requirement that specifies the transition, that requirement must also be removed.</a:t>
            </a:r>
          </a:p>
          <a:p>
            <a:pPr lvl="1"/>
            <a:r>
              <a:rPr lang="en-GB" dirty="0"/>
              <a:t>The navigation is legitimate, but the test that demonstrates the </a:t>
            </a:r>
            <a:r>
              <a:rPr lang="en-GB" dirty="0" err="1"/>
              <a:t>behavior</a:t>
            </a:r>
            <a:r>
              <a:rPr lang="en-GB" dirty="0"/>
              <a:t> is missing</a:t>
            </a:r>
            <a:r>
              <a:rPr lang="en-GB" dirty="0" smtClean="0"/>
              <a:t>.</a:t>
            </a:r>
            <a:endParaRPr lang="en-US" dirty="0"/>
          </a:p>
          <a:p>
            <a:endParaRPr lang="en-US" dirty="0"/>
          </a:p>
        </p:txBody>
      </p:sp>
    </p:spTree>
    <p:extLst>
      <p:ext uri="{BB962C8B-B14F-4D97-AF65-F5344CB8AC3E}">
        <p14:creationId xmlns:p14="http://schemas.microsoft.com/office/powerpoint/2010/main" val="88986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Tests to find inconsistent or missing requirements</a:t>
            </a:r>
          </a:p>
        </p:txBody>
      </p:sp>
      <p:sp>
        <p:nvSpPr>
          <p:cNvPr id="3" name="Content Placeholder 2"/>
          <p:cNvSpPr>
            <a:spLocks noGrp="1"/>
          </p:cNvSpPr>
          <p:nvPr>
            <p:ph idx="1"/>
          </p:nvPr>
        </p:nvSpPr>
        <p:spPr/>
        <p:txBody>
          <a:bodyPr>
            <a:normAutofit lnSpcReduction="10000"/>
          </a:bodyPr>
          <a:lstStyle/>
          <a:p>
            <a:r>
              <a:rPr lang="en-GB" b="1" dirty="0" smtClean="0"/>
              <a:t>Scenario 2</a:t>
            </a:r>
          </a:p>
          <a:p>
            <a:r>
              <a:rPr lang="en-GB" dirty="0" smtClean="0"/>
              <a:t>Suppose </a:t>
            </a:r>
            <a:r>
              <a:rPr lang="en-GB" dirty="0"/>
              <a:t>a tester wrote a test based on his interpretation of the use case that says the user can take some action to move directly from dialog box DB40 to DB70. However, the dialog map in Figure doesn’t contain such a navigation line, so that test can’t be “executed” with the existing requirements set. </a:t>
            </a:r>
          </a:p>
          <a:p>
            <a:r>
              <a:rPr lang="en-GB" dirty="0"/>
              <a:t>Again, there are two possible interpretations. </a:t>
            </a:r>
            <a:endParaRPr lang="en-GB" dirty="0" smtClean="0"/>
          </a:p>
          <a:p>
            <a:pPr lvl="1"/>
            <a:r>
              <a:rPr lang="en-GB" dirty="0" smtClean="0"/>
              <a:t>The </a:t>
            </a:r>
            <a:r>
              <a:rPr lang="en-GB" dirty="0"/>
              <a:t>navigation from DB40 to DB70 is not a permitted system </a:t>
            </a:r>
            <a:r>
              <a:rPr lang="en-GB" dirty="0" err="1"/>
              <a:t>behavior</a:t>
            </a:r>
            <a:r>
              <a:rPr lang="en-GB" dirty="0"/>
              <a:t>, so the test is wrong.</a:t>
            </a:r>
          </a:p>
          <a:p>
            <a:pPr lvl="1"/>
            <a:r>
              <a:rPr lang="en-GB" dirty="0"/>
              <a:t>The navigation from DB40 to DB70 is legitimate, but the dialog map and perhaps the SRS are missing the requirement that is exercised by the test.</a:t>
            </a:r>
          </a:p>
          <a:p>
            <a:endParaRPr lang="en-US" dirty="0"/>
          </a:p>
        </p:txBody>
      </p:sp>
    </p:spTree>
    <p:extLst>
      <p:ext uri="{BB962C8B-B14F-4D97-AF65-F5344CB8AC3E}">
        <p14:creationId xmlns:p14="http://schemas.microsoft.com/office/powerpoint/2010/main" val="298046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prioritization pragmatics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It’s difficult enough to get any one customer to decide which of his requirements are top priority.</a:t>
            </a:r>
          </a:p>
          <a:p>
            <a:r>
              <a:rPr lang="en-US" dirty="0" smtClean="0"/>
              <a:t> Achieving consensus among multiple customers with diverse expectations is even harder.</a:t>
            </a:r>
          </a:p>
          <a:p>
            <a:r>
              <a:rPr lang="en-US" dirty="0" smtClean="0"/>
              <a:t>Things to consider for prioritizing requirements</a:t>
            </a:r>
          </a:p>
          <a:p>
            <a:pPr lvl="1"/>
            <a:r>
              <a:rPr lang="en-US" dirty="0"/>
              <a:t>The needs of the customers</a:t>
            </a:r>
          </a:p>
          <a:p>
            <a:pPr lvl="1"/>
            <a:r>
              <a:rPr lang="en-US" dirty="0" smtClean="0"/>
              <a:t>The </a:t>
            </a:r>
            <a:r>
              <a:rPr lang="en-US" dirty="0"/>
              <a:t>relative importance of requirements to the customers</a:t>
            </a:r>
          </a:p>
          <a:p>
            <a:pPr lvl="1"/>
            <a:r>
              <a:rPr lang="en-US" dirty="0" smtClean="0"/>
              <a:t>The </a:t>
            </a:r>
            <a:r>
              <a:rPr lang="en-US" dirty="0"/>
              <a:t>timing at which capabilities need to be delivered</a:t>
            </a:r>
          </a:p>
          <a:p>
            <a:pPr lvl="1"/>
            <a:r>
              <a:rPr lang="en-US" dirty="0" smtClean="0"/>
              <a:t>Requirements </a:t>
            </a:r>
            <a:r>
              <a:rPr lang="en-US" dirty="0"/>
              <a:t>that serve as predecessors for other requirements and other </a:t>
            </a:r>
            <a:r>
              <a:rPr lang="en-US" dirty="0" smtClean="0"/>
              <a:t>relationships among </a:t>
            </a:r>
            <a:r>
              <a:rPr lang="en-US" dirty="0"/>
              <a:t>requirements</a:t>
            </a:r>
          </a:p>
          <a:p>
            <a:pPr lvl="1"/>
            <a:r>
              <a:rPr lang="en-US" dirty="0" smtClean="0"/>
              <a:t>Which </a:t>
            </a:r>
            <a:r>
              <a:rPr lang="en-US" dirty="0"/>
              <a:t>requirements must be implemented as a group</a:t>
            </a:r>
          </a:p>
          <a:p>
            <a:pPr lvl="1"/>
            <a:r>
              <a:rPr lang="en-US" dirty="0" smtClean="0"/>
              <a:t>The </a:t>
            </a:r>
            <a:r>
              <a:rPr lang="en-US" dirty="0"/>
              <a:t>cost to satisfy each requirement</a:t>
            </a:r>
            <a:endParaRPr lang="en-US" dirty="0" smtClean="0"/>
          </a:p>
          <a:p>
            <a:endParaRPr lang="en-US" dirty="0"/>
          </a:p>
        </p:txBody>
      </p:sp>
    </p:spTree>
    <p:extLst>
      <p:ext uri="{BB962C8B-B14F-4D97-AF65-F5344CB8AC3E}">
        <p14:creationId xmlns:p14="http://schemas.microsoft.com/office/powerpoint/2010/main" val="186807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prioritization pragmatics</a:t>
            </a:r>
            <a:endParaRPr lang="en-US" dirty="0"/>
          </a:p>
        </p:txBody>
      </p:sp>
      <p:sp>
        <p:nvSpPr>
          <p:cNvPr id="3" name="Content Placeholder 2"/>
          <p:cNvSpPr>
            <a:spLocks noGrp="1"/>
          </p:cNvSpPr>
          <p:nvPr>
            <p:ph idx="1"/>
          </p:nvPr>
        </p:nvSpPr>
        <p:spPr/>
        <p:txBody>
          <a:bodyPr>
            <a:normAutofit lnSpcReduction="10000"/>
          </a:bodyPr>
          <a:lstStyle/>
          <a:p>
            <a:r>
              <a:rPr lang="en-US" dirty="0"/>
              <a:t>Customers place a high priority on those functions that provide the greatest business or ­</a:t>
            </a:r>
            <a:r>
              <a:rPr lang="en-US" dirty="0" smtClean="0"/>
              <a:t>usability benefit</a:t>
            </a:r>
            <a:r>
              <a:rPr lang="en-US" dirty="0"/>
              <a:t>. </a:t>
            </a:r>
            <a:endParaRPr lang="en-US" dirty="0" smtClean="0"/>
          </a:p>
          <a:p>
            <a:r>
              <a:rPr lang="en-US" dirty="0" smtClean="0"/>
              <a:t>However</a:t>
            </a:r>
            <a:r>
              <a:rPr lang="en-US" dirty="0"/>
              <a:t>, after a developer points out the cost, difficulty, technical risk, or </a:t>
            </a:r>
            <a:r>
              <a:rPr lang="en-US" dirty="0" smtClean="0"/>
              <a:t>trade-offs associated </a:t>
            </a:r>
            <a:r>
              <a:rPr lang="en-US" dirty="0"/>
              <a:t>with a specific requirement, the customers might conclude that it isn’t as essential </a:t>
            </a:r>
            <a:r>
              <a:rPr lang="en-US" dirty="0" smtClean="0"/>
              <a:t>as they </a:t>
            </a:r>
            <a:r>
              <a:rPr lang="en-US" dirty="0"/>
              <a:t>first thought.</a:t>
            </a:r>
          </a:p>
          <a:p>
            <a:r>
              <a:rPr lang="en-US" dirty="0"/>
              <a:t>The developer might also decide to implement certain lower-priority </a:t>
            </a:r>
            <a:r>
              <a:rPr lang="en-US" dirty="0" err="1"/>
              <a:t>functionsearly</a:t>
            </a:r>
            <a:r>
              <a:rPr lang="en-US" dirty="0"/>
              <a:t> on because of their effect on the system’s architecture, laying the foundation to </a:t>
            </a:r>
            <a:r>
              <a:rPr lang="en-US" dirty="0" smtClean="0"/>
              <a:t>implement future </a:t>
            </a:r>
            <a:r>
              <a:rPr lang="en-US" dirty="0"/>
              <a:t>­functionality efficiently without major restructuring.</a:t>
            </a:r>
          </a:p>
          <a:p>
            <a:pPr marL="0" indent="0">
              <a:buNone/>
            </a:pPr>
            <a:r>
              <a:rPr lang="en-US" dirty="0"/>
              <a:t> </a:t>
            </a:r>
          </a:p>
          <a:p>
            <a:endParaRPr lang="en-US" dirty="0"/>
          </a:p>
        </p:txBody>
      </p:sp>
    </p:spTree>
    <p:extLst>
      <p:ext uri="{BB962C8B-B14F-4D97-AF65-F5344CB8AC3E}">
        <p14:creationId xmlns:p14="http://schemas.microsoft.com/office/powerpoint/2010/main" val="4271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prioritization techniques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1. In </a:t>
            </a:r>
            <a:r>
              <a:rPr lang="en-US" b="1" dirty="0"/>
              <a:t>or out</a:t>
            </a:r>
            <a:endParaRPr lang="en-US" dirty="0"/>
          </a:p>
          <a:p>
            <a:r>
              <a:rPr lang="en-US" dirty="0"/>
              <a:t>The simplest of all prioritization methods is to have a group of stakeholders work down a list </a:t>
            </a:r>
            <a:r>
              <a:rPr lang="en-US" dirty="0" smtClean="0"/>
              <a:t>of requirements </a:t>
            </a:r>
            <a:r>
              <a:rPr lang="en-US" dirty="0"/>
              <a:t>and make a binary decision: is it in, or is it out? </a:t>
            </a:r>
            <a:endParaRPr lang="en-US" dirty="0" smtClean="0"/>
          </a:p>
          <a:p>
            <a:r>
              <a:rPr lang="en-US" dirty="0" smtClean="0"/>
              <a:t>Keep </a:t>
            </a:r>
            <a:r>
              <a:rPr lang="en-US" dirty="0"/>
              <a:t>referring to the project’s ­</a:t>
            </a:r>
            <a:r>
              <a:rPr lang="en-US" dirty="0" smtClean="0"/>
              <a:t>business objectives </a:t>
            </a:r>
            <a:r>
              <a:rPr lang="en-US" dirty="0"/>
              <a:t>to make this judgment, paring the list down to the bare minimum needed for the </a:t>
            </a:r>
            <a:r>
              <a:rPr lang="en-US" dirty="0" smtClean="0"/>
              <a:t>first release</a:t>
            </a:r>
            <a:r>
              <a:rPr lang="en-US" dirty="0"/>
              <a:t>. </a:t>
            </a:r>
            <a:endParaRPr lang="en-US" dirty="0" smtClean="0"/>
          </a:p>
          <a:p>
            <a:r>
              <a:rPr lang="en-US" dirty="0" smtClean="0"/>
              <a:t>Then</a:t>
            </a:r>
            <a:r>
              <a:rPr lang="en-US" dirty="0"/>
              <a:t>, when implementation of that release is under way, you can go back to the </a:t>
            </a:r>
            <a:r>
              <a:rPr lang="en-US" dirty="0" smtClean="0"/>
              <a:t>previously “</a:t>
            </a:r>
            <a:r>
              <a:rPr lang="en-US" dirty="0"/>
              <a:t>out” requirements and go through the process again for the next release.</a:t>
            </a:r>
          </a:p>
          <a:p>
            <a:endParaRPr lang="en-US" dirty="0"/>
          </a:p>
          <a:p>
            <a:endParaRPr lang="en-US" dirty="0"/>
          </a:p>
        </p:txBody>
      </p:sp>
    </p:spTree>
    <p:extLst>
      <p:ext uri="{BB962C8B-B14F-4D97-AF65-F5344CB8AC3E}">
        <p14:creationId xmlns:p14="http://schemas.microsoft.com/office/powerpoint/2010/main" val="163598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prioritization techniques</a:t>
            </a:r>
            <a:endParaRPr lang="en-US" dirty="0"/>
          </a:p>
        </p:txBody>
      </p:sp>
      <p:sp>
        <p:nvSpPr>
          <p:cNvPr id="3" name="Content Placeholder 2"/>
          <p:cNvSpPr>
            <a:spLocks noGrp="1"/>
          </p:cNvSpPr>
          <p:nvPr>
            <p:ph idx="1"/>
          </p:nvPr>
        </p:nvSpPr>
        <p:spPr/>
        <p:txBody>
          <a:bodyPr/>
          <a:lstStyle/>
          <a:p>
            <a:pPr marL="0" indent="0">
              <a:buNone/>
            </a:pPr>
            <a:r>
              <a:rPr lang="en-US" b="1" dirty="0" smtClean="0"/>
              <a:t>2. </a:t>
            </a:r>
            <a:r>
              <a:rPr lang="en-US" dirty="0" smtClean="0"/>
              <a:t>Pairwise </a:t>
            </a:r>
            <a:r>
              <a:rPr lang="en-US" dirty="0"/>
              <a:t>comparison and rank ordering</a:t>
            </a:r>
          </a:p>
          <a:p>
            <a:r>
              <a:rPr lang="en-US" dirty="0" smtClean="0"/>
              <a:t>People </a:t>
            </a:r>
            <a:r>
              <a:rPr lang="en-US" dirty="0"/>
              <a:t>sometimes try to assign a unique priority sequence number to each requirement. </a:t>
            </a:r>
            <a:endParaRPr lang="en-US" dirty="0" smtClean="0"/>
          </a:p>
          <a:p>
            <a:r>
              <a:rPr lang="en-US" dirty="0" smtClean="0"/>
              <a:t>Rank ordering </a:t>
            </a:r>
            <a:r>
              <a:rPr lang="en-US" dirty="0"/>
              <a:t>a list of requirements involves making pairwise comparisons between all of them </a:t>
            </a:r>
            <a:r>
              <a:rPr lang="en-US" dirty="0" smtClean="0"/>
              <a:t>so you </a:t>
            </a:r>
            <a:r>
              <a:rPr lang="en-US" dirty="0"/>
              <a:t>can judge which member of each pair has higher priority</a:t>
            </a:r>
            <a:r>
              <a:rPr lang="en-US" dirty="0" smtClean="0"/>
              <a:t>.</a:t>
            </a:r>
            <a:endParaRPr lang="en-US" dirty="0"/>
          </a:p>
        </p:txBody>
      </p:sp>
    </p:spTree>
    <p:extLst>
      <p:ext uri="{BB962C8B-B14F-4D97-AF65-F5344CB8AC3E}">
        <p14:creationId xmlns:p14="http://schemas.microsoft.com/office/powerpoint/2010/main" val="127624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prioritization techniques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Three-level scale</a:t>
            </a:r>
            <a:endParaRPr lang="en-US" dirty="0" smtClean="0"/>
          </a:p>
          <a:p>
            <a:r>
              <a:rPr lang="en-US" dirty="0" smtClean="0"/>
              <a:t>A </a:t>
            </a:r>
            <a:r>
              <a:rPr lang="en-US" dirty="0"/>
              <a:t>common prioritization approach groups requirements into three </a:t>
            </a:r>
            <a:r>
              <a:rPr lang="en-US" dirty="0" smtClean="0"/>
              <a:t>categories</a:t>
            </a:r>
            <a:r>
              <a:rPr lang="en-US" dirty="0"/>
              <a:t> </a:t>
            </a:r>
            <a:r>
              <a:rPr lang="en-US" dirty="0" smtClean="0"/>
              <a:t> </a:t>
            </a:r>
            <a:r>
              <a:rPr lang="en-US" dirty="0"/>
              <a:t>high, medium, and low priority.  </a:t>
            </a:r>
            <a:endParaRPr lang="en-US" dirty="0" smtClean="0"/>
          </a:p>
          <a:p>
            <a:r>
              <a:rPr lang="en-US" dirty="0" smtClean="0"/>
              <a:t>To make the scale useful, the stakeholders must </a:t>
            </a:r>
            <a:r>
              <a:rPr lang="en-US" dirty="0"/>
              <a:t>agree on what each level means in the scale they use.</a:t>
            </a:r>
          </a:p>
          <a:p>
            <a:r>
              <a:rPr lang="en-US" dirty="0"/>
              <a:t>One way to assess priority is to consider the two dimensions of importance and </a:t>
            </a:r>
            <a:r>
              <a:rPr lang="en-US" dirty="0" smtClean="0"/>
              <a:t>urgency.</a:t>
            </a:r>
            <a:endParaRPr lang="en-US" dirty="0"/>
          </a:p>
          <a:p>
            <a:r>
              <a:rPr lang="en-US" b="1" dirty="0"/>
              <a:t>High-priority requirements </a:t>
            </a:r>
            <a:r>
              <a:rPr lang="en-US" dirty="0"/>
              <a:t>are both important (customers need the capability) and </a:t>
            </a:r>
            <a:r>
              <a:rPr lang="en-US" dirty="0" smtClean="0"/>
              <a:t>urgent (</a:t>
            </a:r>
            <a:r>
              <a:rPr lang="en-US" dirty="0"/>
              <a:t>customers need it in the next </a:t>
            </a:r>
            <a:r>
              <a:rPr lang="en-US" dirty="0" smtClean="0"/>
              <a:t>release).</a:t>
            </a:r>
          </a:p>
          <a:p>
            <a:r>
              <a:rPr lang="en-US" b="1" dirty="0" smtClean="0"/>
              <a:t>Medium-priority requirements </a:t>
            </a:r>
            <a:r>
              <a:rPr lang="en-US" dirty="0" smtClean="0"/>
              <a:t>are important (customers need the capability) but not urgent (they can wait for a later release).</a:t>
            </a:r>
          </a:p>
          <a:p>
            <a:r>
              <a:rPr lang="en-US" b="1" dirty="0" smtClean="0"/>
              <a:t>Low-priority requirements </a:t>
            </a:r>
            <a:r>
              <a:rPr lang="en-US" dirty="0" smtClean="0"/>
              <a:t>are neither important (customers can live without the capability if necessary) nor urgent (customers can wait, perhaps forever).</a:t>
            </a:r>
          </a:p>
          <a:p>
            <a:endParaRPr lang="en-US" dirty="0"/>
          </a:p>
        </p:txBody>
      </p:sp>
    </p:spTree>
    <p:extLst>
      <p:ext uri="{BB962C8B-B14F-4D97-AF65-F5344CB8AC3E}">
        <p14:creationId xmlns:p14="http://schemas.microsoft.com/office/powerpoint/2010/main" val="3823408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44885" y="1825625"/>
            <a:ext cx="8502230" cy="4351338"/>
          </a:xfrm>
          <a:prstGeom prst="rect">
            <a:avLst/>
          </a:prstGeom>
        </p:spPr>
      </p:pic>
    </p:spTree>
    <p:extLst>
      <p:ext uri="{BB962C8B-B14F-4D97-AF65-F5344CB8AC3E}">
        <p14:creationId xmlns:p14="http://schemas.microsoft.com/office/powerpoint/2010/main" val="1173085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Some prioritization techniques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smtClean="0"/>
              <a:t>MoSCoW</a:t>
            </a:r>
            <a:endParaRPr lang="en-US" b="1" dirty="0" smtClean="0"/>
          </a:p>
          <a:p>
            <a:r>
              <a:rPr lang="en-US" dirty="0" smtClean="0"/>
              <a:t>The </a:t>
            </a:r>
            <a:r>
              <a:rPr lang="en-US" dirty="0"/>
              <a:t>four capitalized letters in the </a:t>
            </a:r>
            <a:r>
              <a:rPr lang="en-US" dirty="0" err="1"/>
              <a:t>MoSCoW</a:t>
            </a:r>
            <a:r>
              <a:rPr lang="en-US" dirty="0"/>
              <a:t> prioritization scheme stand for four possible priority</a:t>
            </a:r>
          </a:p>
          <a:p>
            <a:r>
              <a:rPr lang="en-US" dirty="0"/>
              <a:t>classifications for the requirements in a set (IIBA 2009):</a:t>
            </a:r>
          </a:p>
          <a:p>
            <a:r>
              <a:rPr lang="en-US" b="1" dirty="0" smtClean="0"/>
              <a:t>Must</a:t>
            </a:r>
            <a:r>
              <a:rPr lang="en-US" b="1" dirty="0"/>
              <a:t>: </a:t>
            </a:r>
            <a:r>
              <a:rPr lang="en-US" dirty="0"/>
              <a:t>The requirement must be satisfied for the solution to be considered a success.</a:t>
            </a:r>
          </a:p>
          <a:p>
            <a:r>
              <a:rPr lang="en-US" b="1" dirty="0"/>
              <a:t>Should: </a:t>
            </a:r>
            <a:r>
              <a:rPr lang="en-US" dirty="0"/>
              <a:t>The requirement is important and should be included in the solution if possible, but</a:t>
            </a:r>
          </a:p>
          <a:p>
            <a:r>
              <a:rPr lang="en-US" dirty="0"/>
              <a:t>it’s not mandatory to success</a:t>
            </a:r>
            <a:r>
              <a:rPr lang="en-US" dirty="0" smtClean="0"/>
              <a:t>.</a:t>
            </a:r>
            <a:r>
              <a:rPr lang="en-US" dirty="0"/>
              <a:t> </a:t>
            </a:r>
          </a:p>
          <a:p>
            <a:r>
              <a:rPr lang="en-US" b="1" dirty="0"/>
              <a:t>Could: </a:t>
            </a:r>
            <a:r>
              <a:rPr lang="en-US" dirty="0"/>
              <a:t>It’s a desirable capability, but one that could be deferred or eliminated. Implement it</a:t>
            </a:r>
          </a:p>
          <a:p>
            <a:r>
              <a:rPr lang="en-US" dirty="0"/>
              <a:t>only if time and resources permit.</a:t>
            </a:r>
          </a:p>
          <a:p>
            <a:r>
              <a:rPr lang="en-US" b="1" dirty="0"/>
              <a:t>Won’t: </a:t>
            </a:r>
            <a:r>
              <a:rPr lang="en-US" dirty="0"/>
              <a:t>This indicates a requirement that will not be implemented at this time but could be</a:t>
            </a:r>
          </a:p>
          <a:p>
            <a:r>
              <a:rPr lang="en-US" dirty="0"/>
              <a:t>included in a future release.</a:t>
            </a:r>
          </a:p>
          <a:p>
            <a:pPr marL="0" indent="0">
              <a:buNone/>
            </a:pPr>
            <a:r>
              <a:rPr lang="en-US" dirty="0"/>
              <a:t> </a:t>
            </a:r>
          </a:p>
          <a:p>
            <a:endParaRPr lang="en-US" dirty="0" smtClean="0"/>
          </a:p>
        </p:txBody>
      </p:sp>
    </p:spTree>
    <p:extLst>
      <p:ext uri="{BB962C8B-B14F-4D97-AF65-F5344CB8AC3E}">
        <p14:creationId xmlns:p14="http://schemas.microsoft.com/office/powerpoint/2010/main" val="318154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2173</Words>
  <Application>Microsoft Office PowerPoint</Application>
  <PresentationFormat>Widescreen</PresentationFormat>
  <Paragraphs>145</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Software Requirements Engineering</vt:lpstr>
      <vt:lpstr>Requirements Prioritization</vt:lpstr>
      <vt:lpstr>Some prioritization pragmatics </vt:lpstr>
      <vt:lpstr>Some prioritization pragmatics</vt:lpstr>
      <vt:lpstr>Some prioritization techniques</vt:lpstr>
      <vt:lpstr>Some prioritization techniques</vt:lpstr>
      <vt:lpstr>Some prioritization techniques</vt:lpstr>
      <vt:lpstr>PowerPoint Presentation</vt:lpstr>
      <vt:lpstr>Some prioritization techniques</vt:lpstr>
      <vt:lpstr>Some prioritization techniques</vt:lpstr>
      <vt:lpstr>Requirements Validation</vt:lpstr>
      <vt:lpstr>PowerPoint Presentation</vt:lpstr>
      <vt:lpstr>PowerPoint Presentation</vt:lpstr>
      <vt:lpstr>Verification and Validation</vt:lpstr>
      <vt:lpstr>Requirements Validation</vt:lpstr>
      <vt:lpstr>1. Reviewing requirements</vt:lpstr>
      <vt:lpstr>2. The inspection process </vt:lpstr>
      <vt:lpstr>3. Checklists</vt:lpstr>
      <vt:lpstr>4. Prototyping requirements</vt:lpstr>
      <vt:lpstr>5. Tests</vt:lpstr>
      <vt:lpstr>Tests for Use case “View a Stored User Order” </vt:lpstr>
      <vt:lpstr>Relationship between Requirements and Tests</vt:lpstr>
      <vt:lpstr>Example to demonstrate the relationship between the Requirements and the Tests</vt:lpstr>
      <vt:lpstr>Example to demonstrate the relationship between the Requirements and the Tests</vt:lpstr>
      <vt:lpstr>Example to demonstrate the relationship between the Requirements and the Tests</vt:lpstr>
      <vt:lpstr>Example to demonstrate the relationship between the Requirements and the Tests</vt:lpstr>
      <vt:lpstr>PowerPoint Presentation</vt:lpstr>
      <vt:lpstr>Using Tests to find inconsistent or missing requirements</vt:lpstr>
      <vt:lpstr>Using Tests to find inconsistent or missing requirements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 Qasim</dc:creator>
  <cp:lastModifiedBy>Sara Qasim</cp:lastModifiedBy>
  <cp:revision>12</cp:revision>
  <dcterms:created xsi:type="dcterms:W3CDTF">2020-12-09T07:21:21Z</dcterms:created>
  <dcterms:modified xsi:type="dcterms:W3CDTF">2020-12-18T08:30:39Z</dcterms:modified>
</cp:coreProperties>
</file>