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2" r:id="rId2"/>
    <p:sldId id="257" r:id="rId3"/>
    <p:sldId id="288" r:id="rId4"/>
    <p:sldId id="287" r:id="rId5"/>
    <p:sldId id="259" r:id="rId6"/>
    <p:sldId id="258" r:id="rId7"/>
    <p:sldId id="260" r:id="rId8"/>
    <p:sldId id="261" r:id="rId9"/>
    <p:sldId id="263" r:id="rId10"/>
    <p:sldId id="262"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89" r:id="rId25"/>
    <p:sldId id="278" r:id="rId26"/>
    <p:sldId id="279" r:id="rId27"/>
    <p:sldId id="280" r:id="rId28"/>
    <p:sldId id="281" r:id="rId29"/>
    <p:sldId id="282" r:id="rId30"/>
    <p:sldId id="290" r:id="rId31"/>
    <p:sldId id="283" r:id="rId32"/>
    <p:sldId id="284" r:id="rId33"/>
    <p:sldId id="291"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8BAE9-157C-4D70-87D7-07CE8418D4F0}"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0F650-B292-4F53-A2A5-B061BC129563}" type="slidenum">
              <a:rPr lang="en-US" smtClean="0"/>
              <a:t>‹#›</a:t>
            </a:fld>
            <a:endParaRPr lang="en-US"/>
          </a:p>
        </p:txBody>
      </p:sp>
    </p:spTree>
    <p:extLst>
      <p:ext uri="{BB962C8B-B14F-4D97-AF65-F5344CB8AC3E}">
        <p14:creationId xmlns:p14="http://schemas.microsoft.com/office/powerpoint/2010/main" val="30307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a:t>
            </a:fld>
            <a:endParaRPr lang="en-US"/>
          </a:p>
        </p:txBody>
      </p:sp>
    </p:spTree>
    <p:extLst>
      <p:ext uri="{BB962C8B-B14F-4D97-AF65-F5344CB8AC3E}">
        <p14:creationId xmlns:p14="http://schemas.microsoft.com/office/powerpoint/2010/main" val="184572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FE731F-0BA8-425E-B9CA-5524F4C4746D}"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173621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E731F-0BA8-425E-B9CA-5524F4C4746D}"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205531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E731F-0BA8-425E-B9CA-5524F4C4746D}"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140164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E731F-0BA8-425E-B9CA-5524F4C4746D}"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168640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E731F-0BA8-425E-B9CA-5524F4C4746D}"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38895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FE731F-0BA8-425E-B9CA-5524F4C4746D}"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23526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FE731F-0BA8-425E-B9CA-5524F4C4746D}"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334859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FE731F-0BA8-425E-B9CA-5524F4C4746D}"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114774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731F-0BA8-425E-B9CA-5524F4C4746D}"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334230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E731F-0BA8-425E-B9CA-5524F4C4746D}"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206338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E731F-0BA8-425E-B9CA-5524F4C4746D}"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5B460-1B9D-4060-BCEB-676A1E0A0010}" type="slidenum">
              <a:rPr lang="en-US" smtClean="0"/>
              <a:t>‹#›</a:t>
            </a:fld>
            <a:endParaRPr lang="en-US"/>
          </a:p>
        </p:txBody>
      </p:sp>
    </p:spTree>
    <p:extLst>
      <p:ext uri="{BB962C8B-B14F-4D97-AF65-F5344CB8AC3E}">
        <p14:creationId xmlns:p14="http://schemas.microsoft.com/office/powerpoint/2010/main" val="405352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E731F-0BA8-425E-B9CA-5524F4C4746D}"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5B460-1B9D-4060-BCEB-676A1E0A0010}" type="slidenum">
              <a:rPr lang="en-US" smtClean="0"/>
              <a:t>‹#›</a:t>
            </a:fld>
            <a:endParaRPr lang="en-US"/>
          </a:p>
        </p:txBody>
      </p:sp>
    </p:spTree>
    <p:extLst>
      <p:ext uri="{BB962C8B-B14F-4D97-AF65-F5344CB8AC3E}">
        <p14:creationId xmlns:p14="http://schemas.microsoft.com/office/powerpoint/2010/main" val="319539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Requirements Engineering</a:t>
            </a:r>
            <a:endParaRPr lang="en-US" dirty="0"/>
          </a:p>
        </p:txBody>
      </p:sp>
      <p:sp>
        <p:nvSpPr>
          <p:cNvPr id="3" name="Subtitle 2"/>
          <p:cNvSpPr>
            <a:spLocks noGrp="1"/>
          </p:cNvSpPr>
          <p:nvPr>
            <p:ph type="subTitle" idx="1"/>
          </p:nvPr>
        </p:nvSpPr>
        <p:spPr/>
        <p:txBody>
          <a:bodyPr/>
          <a:lstStyle/>
          <a:p>
            <a:r>
              <a:rPr lang="en-US" smtClean="0"/>
              <a:t>Lectures 28 &amp; 29</a:t>
            </a:r>
            <a:endParaRPr lang="en-US" dirty="0" smtClean="0"/>
          </a:p>
          <a:p>
            <a:r>
              <a:rPr lang="en-US" dirty="0" smtClean="0"/>
              <a:t>Requirements Management</a:t>
            </a:r>
            <a:endParaRPr lang="en-US" dirty="0"/>
          </a:p>
        </p:txBody>
      </p:sp>
    </p:spTree>
    <p:extLst>
      <p:ext uri="{BB962C8B-B14F-4D97-AF65-F5344CB8AC3E}">
        <p14:creationId xmlns:p14="http://schemas.microsoft.com/office/powerpoint/2010/main" val="2218370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Version Control</a:t>
            </a:r>
            <a:endParaRPr lang="en-US" dirty="0"/>
          </a:p>
        </p:txBody>
      </p:sp>
      <p:sp>
        <p:nvSpPr>
          <p:cNvPr id="3" name="Content Placeholder 2"/>
          <p:cNvSpPr>
            <a:spLocks noGrp="1"/>
          </p:cNvSpPr>
          <p:nvPr>
            <p:ph idx="1"/>
          </p:nvPr>
        </p:nvSpPr>
        <p:spPr/>
        <p:txBody>
          <a:bodyPr>
            <a:normAutofit fontScale="77500" lnSpcReduction="20000"/>
          </a:bodyPr>
          <a:lstStyle/>
          <a:p>
            <a:r>
              <a:rPr lang="en-GB" dirty="0"/>
              <a:t>The simplest version control mechanism is to manually label each revision of a document according to a standard convention.</a:t>
            </a:r>
            <a:endParaRPr lang="en-GB" dirty="0" smtClean="0"/>
          </a:p>
          <a:p>
            <a:r>
              <a:rPr lang="en-GB" dirty="0" smtClean="0"/>
              <a:t>You can label the </a:t>
            </a:r>
            <a:r>
              <a:rPr lang="en-GB" dirty="0"/>
              <a:t>first version of any new document with its title and “Version 1.0 draft 1.” </a:t>
            </a:r>
            <a:endParaRPr lang="en-GB" dirty="0" smtClean="0"/>
          </a:p>
          <a:p>
            <a:r>
              <a:rPr lang="en-GB" dirty="0" smtClean="0"/>
              <a:t>The </a:t>
            </a:r>
            <a:r>
              <a:rPr lang="en-GB" dirty="0"/>
              <a:t>next draft keeps the same title but is identified as “Version 1.0 draft 2.” </a:t>
            </a:r>
            <a:endParaRPr lang="en-GB" dirty="0" smtClean="0"/>
          </a:p>
          <a:p>
            <a:r>
              <a:rPr lang="en-GB" dirty="0" smtClean="0"/>
              <a:t>The </a:t>
            </a:r>
            <a:r>
              <a:rPr lang="en-GB" dirty="0"/>
              <a:t>author increments the draft number with each iteration until the document is approved and baselined</a:t>
            </a:r>
            <a:r>
              <a:rPr lang="en-GB" dirty="0" smtClean="0"/>
              <a:t>.</a:t>
            </a:r>
          </a:p>
          <a:p>
            <a:r>
              <a:rPr lang="en-GB" dirty="0" smtClean="0"/>
              <a:t> </a:t>
            </a:r>
            <a:r>
              <a:rPr lang="en-GB" dirty="0"/>
              <a:t>At that time, the version identifier is changed to “Version 1.0 approved,” again keeping the same document title. </a:t>
            </a:r>
            <a:endParaRPr lang="en-GB" dirty="0" smtClean="0"/>
          </a:p>
          <a:p>
            <a:r>
              <a:rPr lang="en-GB" dirty="0" smtClean="0"/>
              <a:t>The </a:t>
            </a:r>
            <a:r>
              <a:rPr lang="en-GB" dirty="0"/>
              <a:t>next version is either “Version 1.1 draft 1” for a minor revision or “Version 2.0 draft 1” for a major change. </a:t>
            </a:r>
            <a:endParaRPr lang="en-GB" dirty="0" smtClean="0"/>
          </a:p>
          <a:p>
            <a:r>
              <a:rPr lang="en-GB" dirty="0" smtClean="0"/>
              <a:t>This </a:t>
            </a:r>
            <a:r>
              <a:rPr lang="en-GB" dirty="0"/>
              <a:t>scheme clearly distinguishes between draft and baselined document versions, but it does require manual discipline on the part of those who modify the documents.</a:t>
            </a:r>
            <a:endParaRPr lang="en-US" dirty="0"/>
          </a:p>
        </p:txBody>
      </p:sp>
    </p:spTree>
    <p:extLst>
      <p:ext uri="{BB962C8B-B14F-4D97-AF65-F5344CB8AC3E}">
        <p14:creationId xmlns:p14="http://schemas.microsoft.com/office/powerpoint/2010/main" val="31849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Attributes</a:t>
            </a:r>
            <a:endParaRPr lang="en-US" dirty="0"/>
          </a:p>
        </p:txBody>
      </p:sp>
      <p:sp>
        <p:nvSpPr>
          <p:cNvPr id="3" name="Content Placeholder 2"/>
          <p:cNvSpPr>
            <a:spLocks noGrp="1"/>
          </p:cNvSpPr>
          <p:nvPr>
            <p:ph idx="1"/>
          </p:nvPr>
        </p:nvSpPr>
        <p:spPr>
          <a:xfrm>
            <a:off x="838200" y="1825625"/>
            <a:ext cx="10515600" cy="4562296"/>
          </a:xfrm>
        </p:spPr>
        <p:txBody>
          <a:bodyPr>
            <a:normAutofit fontScale="62500" lnSpcReduction="20000"/>
          </a:bodyPr>
          <a:lstStyle/>
          <a:p>
            <a:r>
              <a:rPr lang="en-GB" dirty="0" smtClean="0"/>
              <a:t>In </a:t>
            </a:r>
            <a:r>
              <a:rPr lang="en-GB" dirty="0"/>
              <a:t>addition to its textual description, each requirement should have supporting pieces of information or </a:t>
            </a:r>
            <a:r>
              <a:rPr lang="en-GB" i="1" dirty="0"/>
              <a:t>attributes </a:t>
            </a:r>
            <a:r>
              <a:rPr lang="en-GB" dirty="0"/>
              <a:t>associated with it. </a:t>
            </a:r>
            <a:endParaRPr lang="en-GB" dirty="0" smtClean="0"/>
          </a:p>
          <a:p>
            <a:r>
              <a:rPr lang="en-GB" dirty="0" smtClean="0"/>
              <a:t>These </a:t>
            </a:r>
            <a:r>
              <a:rPr lang="en-GB" dirty="0"/>
              <a:t>attributes establish a context and background for each requirement. </a:t>
            </a:r>
            <a:endParaRPr lang="en-GB" dirty="0" smtClean="0"/>
          </a:p>
          <a:p>
            <a:r>
              <a:rPr lang="en-GB" dirty="0" smtClean="0"/>
              <a:t>RM </a:t>
            </a:r>
            <a:r>
              <a:rPr lang="en-GB" dirty="0"/>
              <a:t>tools typically provide several system-generated attributes in addition to letting you define others, some of which can be automatically populated. </a:t>
            </a:r>
            <a:endParaRPr lang="en-GB" dirty="0" smtClean="0"/>
          </a:p>
          <a:p>
            <a:r>
              <a:rPr lang="en-GB" dirty="0" smtClean="0"/>
              <a:t>The </a:t>
            </a:r>
            <a:r>
              <a:rPr lang="en-GB" dirty="0"/>
              <a:t>tools let you query the database to view selected subsets of requirements based on their attribute </a:t>
            </a:r>
            <a:r>
              <a:rPr lang="en-GB" dirty="0" smtClean="0"/>
              <a:t>values</a:t>
            </a:r>
          </a:p>
          <a:p>
            <a:r>
              <a:rPr lang="en-GB" dirty="0" smtClean="0"/>
              <a:t> </a:t>
            </a:r>
            <a:r>
              <a:rPr lang="en-GB" dirty="0"/>
              <a:t>Following is a list of potential requirement attributes to consider:</a:t>
            </a:r>
          </a:p>
          <a:p>
            <a:pPr lvl="1"/>
            <a:r>
              <a:rPr lang="en-GB" dirty="0"/>
              <a:t>Date the requirement was created</a:t>
            </a:r>
          </a:p>
          <a:p>
            <a:pPr lvl="1"/>
            <a:r>
              <a:rPr lang="en-GB" dirty="0"/>
              <a:t>Current version number of the requirement</a:t>
            </a:r>
          </a:p>
          <a:p>
            <a:pPr lvl="1"/>
            <a:r>
              <a:rPr lang="en-GB" dirty="0"/>
              <a:t>Author who wrote the requirement</a:t>
            </a:r>
          </a:p>
          <a:p>
            <a:pPr lvl="1"/>
            <a:r>
              <a:rPr lang="en-US" dirty="0"/>
              <a:t>Priority</a:t>
            </a:r>
          </a:p>
          <a:p>
            <a:pPr lvl="1"/>
            <a:r>
              <a:rPr lang="en-US" dirty="0"/>
              <a:t>Status</a:t>
            </a:r>
          </a:p>
          <a:p>
            <a:pPr lvl="1"/>
            <a:r>
              <a:rPr lang="en-GB" dirty="0"/>
              <a:t>Origin or source of the requirement</a:t>
            </a:r>
          </a:p>
          <a:p>
            <a:pPr lvl="1"/>
            <a:r>
              <a:rPr lang="en-US" dirty="0"/>
              <a:t>Rationale behind the requirement</a:t>
            </a:r>
          </a:p>
          <a:p>
            <a:pPr lvl="1"/>
            <a:r>
              <a:rPr lang="en-GB" dirty="0"/>
              <a:t>Release number or iteration to which the requirement is allocated</a:t>
            </a:r>
          </a:p>
          <a:p>
            <a:pPr lvl="1"/>
            <a:r>
              <a:rPr lang="en-GB" dirty="0"/>
              <a:t>Stakeholder to contact with questions or to make decisions about proposed changes</a:t>
            </a:r>
          </a:p>
          <a:p>
            <a:pPr lvl="1"/>
            <a:r>
              <a:rPr lang="en-GB" dirty="0"/>
              <a:t>Validation method to be used or acceptance criteria</a:t>
            </a:r>
          </a:p>
          <a:p>
            <a:endParaRPr lang="en-US" dirty="0"/>
          </a:p>
        </p:txBody>
      </p:sp>
    </p:spTree>
    <p:extLst>
      <p:ext uri="{BB962C8B-B14F-4D97-AF65-F5344CB8AC3E}">
        <p14:creationId xmlns:p14="http://schemas.microsoft.com/office/powerpoint/2010/main" val="392234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Tracking </a:t>
            </a:r>
            <a:r>
              <a:rPr lang="en-US" b="1" dirty="0"/>
              <a:t>requirements status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Software </a:t>
            </a:r>
            <a:r>
              <a:rPr lang="en-GB" dirty="0"/>
              <a:t>developers are sometimes overly optimistic when they report how much of a task is complete</a:t>
            </a:r>
            <a:r>
              <a:rPr lang="en-GB" dirty="0" smtClean="0"/>
              <a:t>.</a:t>
            </a:r>
          </a:p>
          <a:p>
            <a:r>
              <a:rPr lang="en-GB" dirty="0"/>
              <a:t>Tracking the status of each functional requirement throughout development provides a more precise gauge of project progress.</a:t>
            </a:r>
          </a:p>
          <a:p>
            <a:r>
              <a:rPr lang="en-GB" dirty="0" smtClean="0"/>
              <a:t>Tracking </a:t>
            </a:r>
            <a:r>
              <a:rPr lang="en-GB" dirty="0"/>
              <a:t>status means comparing where you really are at a particular time against the expectation of what “complete” means for this development cycle. </a:t>
            </a:r>
            <a:endParaRPr lang="en-GB" dirty="0" smtClean="0"/>
          </a:p>
          <a:p>
            <a:r>
              <a:rPr lang="en-GB" dirty="0" smtClean="0"/>
              <a:t>You </a:t>
            </a:r>
            <a:r>
              <a:rPr lang="en-GB" dirty="0"/>
              <a:t>might have planned to implement only certain flows of a use case in the current release, leaving full implementation for a future release. </a:t>
            </a:r>
            <a:endParaRPr lang="en-GB" dirty="0" smtClean="0"/>
          </a:p>
          <a:p>
            <a:r>
              <a:rPr lang="en-GB" dirty="0" smtClean="0"/>
              <a:t>Monitor </a:t>
            </a:r>
            <a:r>
              <a:rPr lang="en-GB" dirty="0"/>
              <a:t>the status of just those functional requirements that were committed for the current release, because that’s the set that’s supposed to be 100 percent done before you declare success and ship the release.</a:t>
            </a:r>
            <a:endParaRPr lang="en-US" dirty="0"/>
          </a:p>
        </p:txBody>
      </p:sp>
    </p:spTree>
    <p:extLst>
      <p:ext uri="{BB962C8B-B14F-4D97-AF65-F5344CB8AC3E}">
        <p14:creationId xmlns:p14="http://schemas.microsoft.com/office/powerpoint/2010/main" val="208089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Change Control</a:t>
            </a:r>
            <a:endParaRPr lang="en-US" dirty="0"/>
          </a:p>
        </p:txBody>
      </p:sp>
      <p:sp>
        <p:nvSpPr>
          <p:cNvPr id="3" name="Content Placeholder 2"/>
          <p:cNvSpPr>
            <a:spLocks noGrp="1"/>
          </p:cNvSpPr>
          <p:nvPr>
            <p:ph idx="1"/>
          </p:nvPr>
        </p:nvSpPr>
        <p:spPr/>
        <p:txBody>
          <a:bodyPr/>
          <a:lstStyle/>
          <a:p>
            <a:r>
              <a:rPr lang="en-GB" dirty="0"/>
              <a:t>Most developers have encountered an apparently simple change that turned out to be far more complicated than expected. </a:t>
            </a:r>
            <a:endParaRPr lang="en-GB" dirty="0" smtClean="0"/>
          </a:p>
          <a:p>
            <a:r>
              <a:rPr lang="en-GB" dirty="0" smtClean="0"/>
              <a:t>Additionally</a:t>
            </a:r>
            <a:r>
              <a:rPr lang="en-GB" dirty="0"/>
              <a:t>, when developers who want to be accommodating agree to add enhancements that users request, requirements changes slip in through the back door instead of being approved by the right stakeholders. </a:t>
            </a:r>
            <a:endParaRPr lang="en-GB" dirty="0" smtClean="0"/>
          </a:p>
          <a:p>
            <a:r>
              <a:rPr lang="en-GB" dirty="0" smtClean="0"/>
              <a:t>Such </a:t>
            </a:r>
            <a:r>
              <a:rPr lang="en-GB" dirty="0"/>
              <a:t>uncontrolled change is a common source of project chaos, schedule slips, quality problems, and hard feelings. </a:t>
            </a:r>
            <a:endParaRPr lang="en-US" dirty="0"/>
          </a:p>
        </p:txBody>
      </p:sp>
    </p:spTree>
    <p:extLst>
      <p:ext uri="{BB962C8B-B14F-4D97-AF65-F5344CB8AC3E}">
        <p14:creationId xmlns:p14="http://schemas.microsoft.com/office/powerpoint/2010/main" val="3238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Change Control</a:t>
            </a:r>
            <a:endParaRPr lang="en-US" dirty="0"/>
          </a:p>
        </p:txBody>
      </p:sp>
      <p:sp>
        <p:nvSpPr>
          <p:cNvPr id="3" name="Content Placeholder 2"/>
          <p:cNvSpPr>
            <a:spLocks noGrp="1"/>
          </p:cNvSpPr>
          <p:nvPr>
            <p:ph idx="1"/>
          </p:nvPr>
        </p:nvSpPr>
        <p:spPr/>
        <p:txBody>
          <a:bodyPr>
            <a:normAutofit/>
          </a:bodyPr>
          <a:lstStyle/>
          <a:p>
            <a:r>
              <a:rPr lang="en-GB" dirty="0"/>
              <a:t>An organization that’s serious about managing its software projects must ensure that:</a:t>
            </a:r>
          </a:p>
          <a:p>
            <a:pPr lvl="1"/>
            <a:r>
              <a:rPr lang="en-GB" dirty="0"/>
              <a:t>Proposed requirements changes are thoughtfully evaluated before being committed to.</a:t>
            </a:r>
          </a:p>
          <a:p>
            <a:pPr lvl="1"/>
            <a:r>
              <a:rPr lang="en-GB" dirty="0"/>
              <a:t>Appropriate individuals make informed business decisions about requested changes</a:t>
            </a:r>
            <a:r>
              <a:rPr lang="en-GB" dirty="0" smtClean="0"/>
              <a:t>.</a:t>
            </a:r>
            <a:endParaRPr lang="en-US" dirty="0"/>
          </a:p>
          <a:p>
            <a:pPr lvl="1"/>
            <a:r>
              <a:rPr lang="en-GB" dirty="0"/>
              <a:t>Change activity is made visible to affected stakeholders.</a:t>
            </a:r>
          </a:p>
          <a:p>
            <a:pPr lvl="1"/>
            <a:r>
              <a:rPr lang="en-GB" dirty="0" smtClean="0"/>
              <a:t>Approved </a:t>
            </a:r>
            <a:r>
              <a:rPr lang="en-GB" dirty="0"/>
              <a:t>changes are communicated to all affected participants.</a:t>
            </a:r>
          </a:p>
          <a:p>
            <a:pPr lvl="1"/>
            <a:r>
              <a:rPr lang="en-GB" dirty="0" smtClean="0"/>
              <a:t>The </a:t>
            </a:r>
            <a:r>
              <a:rPr lang="en-GB" dirty="0"/>
              <a:t>project incorporates requirements changes in a consistent and effective fashion.</a:t>
            </a:r>
          </a:p>
          <a:p>
            <a:endParaRPr lang="en-US" dirty="0"/>
          </a:p>
        </p:txBody>
      </p:sp>
    </p:spTree>
    <p:extLst>
      <p:ext uri="{BB962C8B-B14F-4D97-AF65-F5344CB8AC3E}">
        <p14:creationId xmlns:p14="http://schemas.microsoft.com/office/powerpoint/2010/main" val="6542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Managing scope creep</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GB" dirty="0"/>
              <a:t>Requirements growth includes new functionality and significant modifications that are presented after a set of requirements has been </a:t>
            </a:r>
            <a:r>
              <a:rPr lang="en-GB" dirty="0" smtClean="0"/>
              <a:t>.</a:t>
            </a:r>
          </a:p>
          <a:p>
            <a:r>
              <a:rPr lang="en-GB" dirty="0" smtClean="0"/>
              <a:t>The </a:t>
            </a:r>
            <a:r>
              <a:rPr lang="en-GB" dirty="0"/>
              <a:t>longer a project goes on, the more growth it experiences. </a:t>
            </a:r>
            <a:endParaRPr lang="en-GB" dirty="0" smtClean="0"/>
          </a:p>
          <a:p>
            <a:r>
              <a:rPr lang="en-GB" dirty="0" smtClean="0"/>
              <a:t>Some </a:t>
            </a:r>
            <a:r>
              <a:rPr lang="en-GB" dirty="0"/>
              <a:t>requirements evolution is legitimate, unavoidable, and even advantageous. </a:t>
            </a:r>
            <a:endParaRPr lang="en-GB" dirty="0" smtClean="0"/>
          </a:p>
          <a:p>
            <a:r>
              <a:rPr lang="en-GB" dirty="0" smtClean="0"/>
              <a:t>Scope </a:t>
            </a:r>
            <a:r>
              <a:rPr lang="en-GB" dirty="0"/>
              <a:t>creep, though, in which the project continuously incorporates more functionality without adjusting resources, schedules, or quality goals, is insidious. </a:t>
            </a:r>
            <a:endParaRPr lang="en-GB" dirty="0" smtClean="0"/>
          </a:p>
          <a:p>
            <a:r>
              <a:rPr lang="en-GB" dirty="0" smtClean="0"/>
              <a:t>If </a:t>
            </a:r>
            <a:r>
              <a:rPr lang="en-GB" dirty="0"/>
              <a:t>every proposed change is approved, it might appear to stakeholders that the software will never be delivered—and indeed, it might not</a:t>
            </a:r>
            <a:r>
              <a:rPr lang="en-GB" dirty="0" smtClean="0"/>
              <a:t>.</a:t>
            </a:r>
            <a:endParaRPr lang="en-GB" dirty="0"/>
          </a:p>
        </p:txBody>
      </p:sp>
    </p:spTree>
    <p:extLst>
      <p:ext uri="{BB962C8B-B14F-4D97-AF65-F5344CB8AC3E}">
        <p14:creationId xmlns:p14="http://schemas.microsoft.com/office/powerpoint/2010/main" val="1500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manage Scope Creep</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first step in managing scope creep is to document the business objectives, product vision, project scope, and limitations of the new system.</a:t>
            </a:r>
          </a:p>
          <a:p>
            <a:r>
              <a:rPr lang="en-GB" dirty="0" smtClean="0"/>
              <a:t> Evaluate every proposed requirement or feature against the business requirements. </a:t>
            </a:r>
          </a:p>
          <a:p>
            <a:r>
              <a:rPr lang="en-GB" dirty="0" smtClean="0"/>
              <a:t>Engaging customers in elicitation reduces the number of requirements that are overlooked. </a:t>
            </a:r>
          </a:p>
          <a:p>
            <a:r>
              <a:rPr lang="en-GB" dirty="0" smtClean="0"/>
              <a:t>Prototyping helps to control scope creep by helping developers and users share a clear understanding of user needs and prospective solutions. </a:t>
            </a:r>
          </a:p>
          <a:p>
            <a:r>
              <a:rPr lang="en-GB" dirty="0" smtClean="0"/>
              <a:t>Using short development cycles to release a system incrementally provides frequent opportunities for adjustments.</a:t>
            </a:r>
          </a:p>
          <a:p>
            <a:r>
              <a:rPr lang="en-GB" dirty="0" smtClean="0"/>
              <a:t>The most effective technique for controlling scope creep is the ability to say “no“. </a:t>
            </a:r>
          </a:p>
          <a:p>
            <a:r>
              <a:rPr lang="en-GB" dirty="0" smtClean="0"/>
              <a:t>People don’t like to say “no,“ and development teams can receive intense pressure to always say “yes.“ </a:t>
            </a:r>
            <a:endParaRPr lang="en-US" dirty="0" smtClean="0"/>
          </a:p>
          <a:p>
            <a:endParaRPr lang="en-US" dirty="0"/>
          </a:p>
        </p:txBody>
      </p:sp>
    </p:spTree>
    <p:extLst>
      <p:ext uri="{BB962C8B-B14F-4D97-AF65-F5344CB8AC3E}">
        <p14:creationId xmlns:p14="http://schemas.microsoft.com/office/powerpoint/2010/main" val="112065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control policy</a:t>
            </a:r>
            <a:endParaRPr lang="en-US" dirty="0"/>
          </a:p>
        </p:txBody>
      </p:sp>
      <p:sp>
        <p:nvSpPr>
          <p:cNvPr id="3" name="Content Placeholder 2"/>
          <p:cNvSpPr>
            <a:spLocks noGrp="1"/>
          </p:cNvSpPr>
          <p:nvPr>
            <p:ph idx="1"/>
          </p:nvPr>
        </p:nvSpPr>
        <p:spPr/>
        <p:txBody>
          <a:bodyPr>
            <a:normAutofit fontScale="85000" lnSpcReduction="10000"/>
          </a:bodyPr>
          <a:lstStyle/>
          <a:p>
            <a:r>
              <a:rPr lang="en-GB" dirty="0"/>
              <a:t>Management should communicate a policy that states its expectations of how project teams will handle proposed changes in requirements and all other significant project </a:t>
            </a:r>
            <a:r>
              <a:rPr lang="en-GB" dirty="0" err="1"/>
              <a:t>artifacts</a:t>
            </a:r>
            <a:r>
              <a:rPr lang="en-GB" dirty="0"/>
              <a:t>. </a:t>
            </a:r>
            <a:endParaRPr lang="en-GB" dirty="0" smtClean="0"/>
          </a:p>
          <a:p>
            <a:r>
              <a:rPr lang="en-GB" dirty="0" smtClean="0"/>
              <a:t>The </a:t>
            </a:r>
            <a:r>
              <a:rPr lang="en-GB" dirty="0"/>
              <a:t>following change control policy statements can be helpful:</a:t>
            </a:r>
          </a:p>
          <a:p>
            <a:pPr lvl="1"/>
            <a:r>
              <a:rPr lang="en-GB" dirty="0"/>
              <a:t>All changes must follow the process. If a change request is not submitted in accordance with this process, it will not be considered.</a:t>
            </a:r>
          </a:p>
          <a:p>
            <a:pPr lvl="1"/>
            <a:r>
              <a:rPr lang="en-GB" dirty="0"/>
              <a:t>No design or implementation work other than feasibility exploration will be performed on unapproved changes.</a:t>
            </a:r>
          </a:p>
          <a:p>
            <a:pPr lvl="1"/>
            <a:r>
              <a:rPr lang="en-GB" dirty="0"/>
              <a:t>Simply requesting a change does not guarantee that it will be made. The project’s change control board (CCB) will decide which changes to implement.</a:t>
            </a:r>
          </a:p>
          <a:p>
            <a:pPr lvl="1"/>
            <a:r>
              <a:rPr lang="en-GB" dirty="0"/>
              <a:t>The contents of the change database must be visible to all project stakeholders.</a:t>
            </a:r>
          </a:p>
          <a:p>
            <a:pPr lvl="1"/>
            <a:r>
              <a:rPr lang="en-GB" dirty="0"/>
              <a:t>Impact analysis must be performed for every change.</a:t>
            </a:r>
          </a:p>
          <a:p>
            <a:pPr lvl="1"/>
            <a:r>
              <a:rPr lang="en-GB" dirty="0"/>
              <a:t>Every incorporated change must be traceable to an approved change request.</a:t>
            </a:r>
          </a:p>
          <a:p>
            <a:pPr lvl="1"/>
            <a:r>
              <a:rPr lang="en-GB" dirty="0"/>
              <a:t>The rationale behind every approval or rejection of a change request must be recorded.</a:t>
            </a:r>
          </a:p>
          <a:p>
            <a:endParaRPr lang="en-US" dirty="0"/>
          </a:p>
        </p:txBody>
      </p:sp>
    </p:spTree>
    <p:extLst>
      <p:ext uri="{BB962C8B-B14F-4D97-AF65-F5344CB8AC3E}">
        <p14:creationId xmlns:p14="http://schemas.microsoft.com/office/powerpoint/2010/main" val="26900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466719" y="1825625"/>
            <a:ext cx="3258562" cy="4351338"/>
          </a:xfrm>
          <a:prstGeom prst="rect">
            <a:avLst/>
          </a:prstGeom>
        </p:spPr>
      </p:pic>
    </p:spTree>
    <p:extLst>
      <p:ext uri="{BB962C8B-B14F-4D97-AF65-F5344CB8AC3E}">
        <p14:creationId xmlns:p14="http://schemas.microsoft.com/office/powerpoint/2010/main" val="4156886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 Board</a:t>
            </a:r>
            <a:endParaRPr lang="en-US" dirty="0"/>
          </a:p>
        </p:txBody>
      </p:sp>
      <p:sp>
        <p:nvSpPr>
          <p:cNvPr id="3" name="Content Placeholder 2"/>
          <p:cNvSpPr>
            <a:spLocks noGrp="1"/>
          </p:cNvSpPr>
          <p:nvPr>
            <p:ph idx="1"/>
          </p:nvPr>
        </p:nvSpPr>
        <p:spPr/>
        <p:txBody>
          <a:bodyPr>
            <a:normAutofit fontScale="70000" lnSpcReduction="20000"/>
          </a:bodyPr>
          <a:lstStyle/>
          <a:p>
            <a:r>
              <a:rPr lang="en-GB" dirty="0"/>
              <a:t>The </a:t>
            </a:r>
            <a:r>
              <a:rPr lang="en-GB" i="1" dirty="0"/>
              <a:t>change control board </a:t>
            </a:r>
            <a:r>
              <a:rPr lang="en-GB" dirty="0"/>
              <a:t>is the body of people—whether it is one individual or a diverse group—that decides which proposed changes and new requirements to accept, which to accept with revisions, and which to reject. </a:t>
            </a:r>
            <a:endParaRPr lang="en-GB" dirty="0" smtClean="0"/>
          </a:p>
          <a:p>
            <a:r>
              <a:rPr lang="en-US" b="1" dirty="0"/>
              <a:t>CCB composition</a:t>
            </a:r>
            <a:endParaRPr lang="en-US" dirty="0"/>
          </a:p>
          <a:p>
            <a:r>
              <a:rPr lang="en-GB" dirty="0"/>
              <a:t>The CCB membership should represent all groups who need to participate in making decisions within the scope of that CCB’s authority. Consider selecting representatives from the following areas:</a:t>
            </a:r>
          </a:p>
          <a:p>
            <a:pPr lvl="1"/>
            <a:r>
              <a:rPr lang="en-US" dirty="0"/>
              <a:t>Project or program management</a:t>
            </a:r>
          </a:p>
          <a:p>
            <a:pPr lvl="1"/>
            <a:r>
              <a:rPr lang="en-GB" dirty="0"/>
              <a:t>Business analysis or product management</a:t>
            </a:r>
          </a:p>
          <a:p>
            <a:pPr lvl="1"/>
            <a:r>
              <a:rPr lang="en-US" dirty="0"/>
              <a:t>Development</a:t>
            </a:r>
          </a:p>
          <a:p>
            <a:pPr lvl="1"/>
            <a:r>
              <a:rPr lang="en-US" dirty="0"/>
              <a:t>Testing or quality assurance</a:t>
            </a:r>
          </a:p>
          <a:p>
            <a:pPr lvl="1"/>
            <a:r>
              <a:rPr lang="en-GB" dirty="0"/>
              <a:t>Marketing, the business for which the application is being built, or customer representatives</a:t>
            </a:r>
          </a:p>
          <a:p>
            <a:pPr lvl="1"/>
            <a:r>
              <a:rPr lang="en-GB" dirty="0"/>
              <a:t>Technical support or help desk</a:t>
            </a:r>
          </a:p>
          <a:p>
            <a:endParaRPr lang="en-US" dirty="0"/>
          </a:p>
          <a:p>
            <a:r>
              <a:rPr lang="en-GB" dirty="0"/>
              <a:t>Only the subset of these people who need to make the decisions will be part of the CCB, although all stakeholders must be informed of decisions that affect their work. </a:t>
            </a:r>
            <a:endParaRPr lang="en-GB" dirty="0" smtClean="0"/>
          </a:p>
        </p:txBody>
      </p:sp>
    </p:spTree>
    <p:extLst>
      <p:ext uri="{BB962C8B-B14F-4D97-AF65-F5344CB8AC3E}">
        <p14:creationId xmlns:p14="http://schemas.microsoft.com/office/powerpoint/2010/main" val="4592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a:t>Software change isn’t a bad thing; in fact, it’s necessary. </a:t>
            </a:r>
          </a:p>
          <a:p>
            <a:r>
              <a:rPr lang="en-GB" dirty="0" smtClean="0"/>
              <a:t>It’s </a:t>
            </a:r>
            <a:r>
              <a:rPr lang="en-GB" dirty="0"/>
              <a:t>virtually impossible to define all of a product’s requirements up front</a:t>
            </a:r>
            <a:r>
              <a:rPr lang="en-GB" dirty="0" smtClean="0"/>
              <a:t>.</a:t>
            </a:r>
          </a:p>
          <a:p>
            <a:r>
              <a:rPr lang="en-GB" dirty="0" smtClean="0"/>
              <a:t> </a:t>
            </a:r>
            <a:r>
              <a:rPr lang="en-GB" dirty="0"/>
              <a:t>The world changes as development progresses: </a:t>
            </a:r>
            <a:endParaRPr lang="en-GB" dirty="0" smtClean="0"/>
          </a:p>
          <a:p>
            <a:pPr lvl="1"/>
            <a:r>
              <a:rPr lang="en-GB" dirty="0"/>
              <a:t>N</a:t>
            </a:r>
            <a:r>
              <a:rPr lang="en-GB" dirty="0" smtClean="0"/>
              <a:t>ew </a:t>
            </a:r>
            <a:r>
              <a:rPr lang="en-GB" dirty="0"/>
              <a:t>market opportunities arise, </a:t>
            </a:r>
            <a:endParaRPr lang="en-GB" dirty="0" smtClean="0"/>
          </a:p>
          <a:p>
            <a:pPr lvl="1"/>
            <a:r>
              <a:rPr lang="en-GB" dirty="0"/>
              <a:t>R</a:t>
            </a:r>
            <a:r>
              <a:rPr lang="en-GB" dirty="0" smtClean="0"/>
              <a:t>egulations </a:t>
            </a:r>
            <a:r>
              <a:rPr lang="en-GB" dirty="0"/>
              <a:t>and policies change</a:t>
            </a:r>
            <a:r>
              <a:rPr lang="en-GB" dirty="0" smtClean="0"/>
              <a:t>,</a:t>
            </a:r>
          </a:p>
          <a:p>
            <a:pPr lvl="1"/>
            <a:r>
              <a:rPr lang="en-GB" dirty="0" smtClean="0"/>
              <a:t>Business </a:t>
            </a:r>
            <a:r>
              <a:rPr lang="en-GB" dirty="0"/>
              <a:t>needs evolve. </a:t>
            </a:r>
            <a:endParaRPr lang="en-GB" dirty="0" smtClean="0"/>
          </a:p>
          <a:p>
            <a:r>
              <a:rPr lang="en-GB" dirty="0" smtClean="0"/>
              <a:t>An </a:t>
            </a:r>
            <a:r>
              <a:rPr lang="en-GB" dirty="0"/>
              <a:t>effective software team can nimbly respond to necessary changes so that the product they build provides timely customer value. </a:t>
            </a:r>
            <a:endParaRPr lang="en-GB" dirty="0" smtClean="0"/>
          </a:p>
          <a:p>
            <a:r>
              <a:rPr lang="en-GB" dirty="0"/>
              <a:t>Having great requirements gets you only partway to a solution; they also have to be well managed and effectively communicated among the project participants. </a:t>
            </a:r>
            <a:endParaRPr lang="en-US" dirty="0"/>
          </a:p>
        </p:txBody>
      </p:sp>
    </p:spTree>
    <p:extLst>
      <p:ext uri="{BB962C8B-B14F-4D97-AF65-F5344CB8AC3E}">
        <p14:creationId xmlns:p14="http://schemas.microsoft.com/office/powerpoint/2010/main" val="31738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impact analysis</a:t>
            </a:r>
            <a:endParaRPr lang="en-US" dirty="0"/>
          </a:p>
        </p:txBody>
      </p:sp>
      <p:sp>
        <p:nvSpPr>
          <p:cNvPr id="3" name="Content Placeholder 2"/>
          <p:cNvSpPr>
            <a:spLocks noGrp="1"/>
          </p:cNvSpPr>
          <p:nvPr>
            <p:ph idx="1"/>
          </p:nvPr>
        </p:nvSpPr>
        <p:spPr/>
        <p:txBody>
          <a:bodyPr>
            <a:normAutofit fontScale="92500" lnSpcReduction="20000"/>
          </a:bodyPr>
          <a:lstStyle/>
          <a:p>
            <a:r>
              <a:rPr lang="en-GB" dirty="0"/>
              <a:t>The need for impact analysis is obvious for major enhancements. </a:t>
            </a:r>
            <a:endParaRPr lang="en-GB" dirty="0" smtClean="0"/>
          </a:p>
          <a:p>
            <a:r>
              <a:rPr lang="en-GB" dirty="0" smtClean="0"/>
              <a:t>However</a:t>
            </a:r>
            <a:r>
              <a:rPr lang="en-GB" dirty="0"/>
              <a:t>, unexpected complications can lurk below the surface of even minor change requests. </a:t>
            </a:r>
            <a:endParaRPr lang="en-GB" dirty="0" smtClean="0"/>
          </a:p>
          <a:p>
            <a:r>
              <a:rPr lang="en-GB" dirty="0" smtClean="0"/>
              <a:t>Impact </a:t>
            </a:r>
            <a:r>
              <a:rPr lang="en-GB" dirty="0"/>
              <a:t>analysis is a key aspect of responsible requirements </a:t>
            </a:r>
            <a:r>
              <a:rPr lang="en-GB" dirty="0" smtClean="0"/>
              <a:t>management.</a:t>
            </a:r>
          </a:p>
          <a:p>
            <a:r>
              <a:rPr lang="en-GB" dirty="0" smtClean="0"/>
              <a:t>It </a:t>
            </a:r>
            <a:r>
              <a:rPr lang="en-GB" dirty="0"/>
              <a:t>provides an accurate understanding of the implications of a proposed change, which helps the team make informed business decisions about which proposals to approve. </a:t>
            </a:r>
            <a:endParaRPr lang="en-GB" dirty="0" smtClean="0"/>
          </a:p>
          <a:p>
            <a:r>
              <a:rPr lang="en-GB" dirty="0" smtClean="0"/>
              <a:t>The </a:t>
            </a:r>
            <a:r>
              <a:rPr lang="en-GB" dirty="0"/>
              <a:t>analysis examines the request to identify components that might have to be created, modified, or discarded, and to estimate the effort required to implement the change. </a:t>
            </a:r>
            <a:endParaRPr lang="en-GB" dirty="0" smtClean="0"/>
          </a:p>
          <a:p>
            <a:r>
              <a:rPr lang="en-GB" dirty="0" smtClean="0"/>
              <a:t>Before </a:t>
            </a:r>
            <a:r>
              <a:rPr lang="en-GB" dirty="0"/>
              <a:t>a developer says, “Sure, no problem” in response to a change request, he should spend a little time on impact analysis.</a:t>
            </a:r>
            <a:endParaRPr lang="en-US" dirty="0"/>
          </a:p>
        </p:txBody>
      </p:sp>
    </p:spTree>
    <p:extLst>
      <p:ext uri="{BB962C8B-B14F-4D97-AF65-F5344CB8AC3E}">
        <p14:creationId xmlns:p14="http://schemas.microsoft.com/office/powerpoint/2010/main" val="426929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 analysis procedure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a:t>
            </a:r>
            <a:r>
              <a:rPr lang="en-GB" dirty="0"/>
              <a:t>CCB Chair will ask one or more technical people (business analysts, developers, and/or testers) to perform the impact analysis for a specific change proposal. </a:t>
            </a:r>
            <a:endParaRPr lang="en-GB" dirty="0" smtClean="0"/>
          </a:p>
          <a:p>
            <a:r>
              <a:rPr lang="en-GB" dirty="0" smtClean="0"/>
              <a:t>Impact </a:t>
            </a:r>
            <a:r>
              <a:rPr lang="en-GB" dirty="0"/>
              <a:t>analysis involves three steps:</a:t>
            </a:r>
          </a:p>
          <a:p>
            <a:pPr marL="914400" lvl="1" indent="-457200">
              <a:buAutoNum type="arabicPeriod"/>
            </a:pPr>
            <a:r>
              <a:rPr lang="en-GB" dirty="0" smtClean="0"/>
              <a:t>Understand </a:t>
            </a:r>
            <a:r>
              <a:rPr lang="en-GB" dirty="0"/>
              <a:t>the possible implications of making the change</a:t>
            </a:r>
            <a:r>
              <a:rPr lang="en-GB" dirty="0" smtClean="0"/>
              <a:t>.</a:t>
            </a:r>
          </a:p>
          <a:p>
            <a:pPr lvl="2"/>
            <a:r>
              <a:rPr lang="en-GB" dirty="0" smtClean="0"/>
              <a:t> </a:t>
            </a:r>
            <a:r>
              <a:rPr lang="en-GB" dirty="0"/>
              <a:t>A requirement change often produces a large ripple effect, leading to modifications in other requirements, </a:t>
            </a:r>
            <a:r>
              <a:rPr lang="en-GB" dirty="0" err="1" smtClean="0"/>
              <a:t>architectures,designs</a:t>
            </a:r>
            <a:r>
              <a:rPr lang="en-GB" dirty="0"/>
              <a:t>, code, and tests. </a:t>
            </a:r>
            <a:endParaRPr lang="en-GB" dirty="0" smtClean="0"/>
          </a:p>
          <a:p>
            <a:pPr lvl="2"/>
            <a:r>
              <a:rPr lang="en-GB" dirty="0" smtClean="0"/>
              <a:t>Changes </a:t>
            </a:r>
            <a:r>
              <a:rPr lang="en-GB" dirty="0"/>
              <a:t>can lead to conflicts with other requirements or can compromise quality attributes, such as performance or security.</a:t>
            </a:r>
          </a:p>
          <a:p>
            <a:pPr marL="457200" lvl="1" indent="0">
              <a:buNone/>
            </a:pPr>
            <a:r>
              <a:rPr lang="en-GB" dirty="0"/>
              <a:t>2</a:t>
            </a:r>
            <a:r>
              <a:rPr lang="en-GB" b="1" dirty="0"/>
              <a:t>. </a:t>
            </a:r>
            <a:r>
              <a:rPr lang="en-GB" dirty="0"/>
              <a:t>Identify all the requirements, files, models, and documents that might have to be modified if the team incorporates the requested change.</a:t>
            </a:r>
          </a:p>
          <a:p>
            <a:pPr marL="457200" lvl="1" indent="0">
              <a:buNone/>
            </a:pPr>
            <a:r>
              <a:rPr lang="en-GB" dirty="0"/>
              <a:t>3. Identify the tasks required to implement the change, and estimate the effort needed to complete those tasks.</a:t>
            </a:r>
          </a:p>
          <a:p>
            <a:endParaRPr lang="en-US" dirty="0"/>
          </a:p>
        </p:txBody>
      </p:sp>
    </p:spTree>
    <p:extLst>
      <p:ext uri="{BB962C8B-B14F-4D97-AF65-F5344CB8AC3E}">
        <p14:creationId xmlns:p14="http://schemas.microsoft.com/office/powerpoint/2010/main" val="150330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Tracing Requirements</a:t>
            </a:r>
            <a:endParaRPr lang="en-US" dirty="0"/>
          </a:p>
        </p:txBody>
      </p:sp>
      <p:sp>
        <p:nvSpPr>
          <p:cNvPr id="3" name="Content Placeholder 2"/>
          <p:cNvSpPr>
            <a:spLocks noGrp="1"/>
          </p:cNvSpPr>
          <p:nvPr>
            <p:ph idx="1"/>
          </p:nvPr>
        </p:nvSpPr>
        <p:spPr/>
        <p:txBody>
          <a:bodyPr/>
          <a:lstStyle/>
          <a:p>
            <a:r>
              <a:rPr lang="en-GB" dirty="0"/>
              <a:t>Requirements trace information documents the dependencies and logical links between individual requirements and other system elements. </a:t>
            </a:r>
            <a:endParaRPr lang="en-GB" dirty="0" smtClean="0"/>
          </a:p>
          <a:p>
            <a:r>
              <a:rPr lang="en-GB" dirty="0" smtClean="0"/>
              <a:t>These </a:t>
            </a:r>
            <a:r>
              <a:rPr lang="en-GB" dirty="0"/>
              <a:t>elements include other requirements of various types, business rules, architecture and other design components, source code modules, tests, and help files. </a:t>
            </a:r>
            <a:endParaRPr lang="en-GB" dirty="0" smtClean="0"/>
          </a:p>
          <a:p>
            <a:r>
              <a:rPr lang="en-GB" dirty="0" smtClean="0"/>
              <a:t>Trace </a:t>
            </a:r>
            <a:r>
              <a:rPr lang="en-GB" dirty="0"/>
              <a:t>information facilitates impact analysis by helping you identify all the work products you might have to modify to implement a proposed requirement change.</a:t>
            </a:r>
            <a:endParaRPr lang="en-US" dirty="0"/>
          </a:p>
        </p:txBody>
      </p:sp>
    </p:spTree>
    <p:extLst>
      <p:ext uri="{BB962C8B-B14F-4D97-AF65-F5344CB8AC3E}">
        <p14:creationId xmlns:p14="http://schemas.microsoft.com/office/powerpoint/2010/main" val="193265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Requirements</a:t>
            </a:r>
            <a:endParaRPr lang="en-US" dirty="0"/>
          </a:p>
        </p:txBody>
      </p:sp>
      <p:sp>
        <p:nvSpPr>
          <p:cNvPr id="3" name="Content Placeholder 2"/>
          <p:cNvSpPr>
            <a:spLocks noGrp="1"/>
          </p:cNvSpPr>
          <p:nvPr>
            <p:ph idx="1"/>
          </p:nvPr>
        </p:nvSpPr>
        <p:spPr/>
        <p:txBody>
          <a:bodyPr>
            <a:normAutofit/>
          </a:bodyPr>
          <a:lstStyle/>
          <a:p>
            <a:r>
              <a:rPr lang="en-GB" dirty="0"/>
              <a:t>Trace links allow you to follow the life of a requirement both forward and backward, from origin through implementation</a:t>
            </a:r>
            <a:r>
              <a:rPr lang="en-GB" dirty="0" smtClean="0"/>
              <a:t>.</a:t>
            </a:r>
          </a:p>
          <a:p>
            <a:r>
              <a:rPr lang="en-GB" dirty="0" smtClean="0"/>
              <a:t>Traceability is </a:t>
            </a:r>
            <a:r>
              <a:rPr lang="en-GB" dirty="0"/>
              <a:t>one of the characteristics of excellent requirements. </a:t>
            </a:r>
          </a:p>
          <a:p>
            <a:r>
              <a:rPr lang="en-GB" dirty="0" smtClean="0"/>
              <a:t>For </a:t>
            </a:r>
            <a:r>
              <a:rPr lang="en-GB" dirty="0"/>
              <a:t>requirements to be traceable, each one must be uniquely and persistently </a:t>
            </a:r>
            <a:r>
              <a:rPr lang="en-GB" dirty="0" err="1"/>
              <a:t>labeled</a:t>
            </a:r>
            <a:r>
              <a:rPr lang="en-GB" dirty="0"/>
              <a:t> so that you can refer to it unambiguously throughout the project. </a:t>
            </a:r>
            <a:endParaRPr lang="en-US" dirty="0"/>
          </a:p>
        </p:txBody>
      </p:sp>
    </p:spTree>
    <p:extLst>
      <p:ext uri="{BB962C8B-B14F-4D97-AF65-F5344CB8AC3E}">
        <p14:creationId xmlns:p14="http://schemas.microsoft.com/office/powerpoint/2010/main" val="199486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335623" y="1516532"/>
            <a:ext cx="3134387" cy="4351338"/>
          </a:xfrm>
          <a:prstGeom prst="rect">
            <a:avLst/>
          </a:prstGeom>
        </p:spPr>
      </p:pic>
      <p:sp>
        <p:nvSpPr>
          <p:cNvPr id="5" name="Rectangle 4"/>
          <p:cNvSpPr/>
          <p:nvPr/>
        </p:nvSpPr>
        <p:spPr>
          <a:xfrm>
            <a:off x="4021532" y="6129202"/>
            <a:ext cx="3762568" cy="369332"/>
          </a:xfrm>
          <a:prstGeom prst="rect">
            <a:avLst/>
          </a:prstGeom>
        </p:spPr>
        <p:txBody>
          <a:bodyPr wrap="none">
            <a:spAutoFit/>
          </a:bodyPr>
          <a:lstStyle/>
          <a:p>
            <a:r>
              <a:rPr lang="en-GB" dirty="0">
                <a:solidFill>
                  <a:srgbClr val="000000"/>
                </a:solidFill>
                <a:latin typeface="Segoe"/>
              </a:rPr>
              <a:t>Four types of requirements </a:t>
            </a:r>
            <a:r>
              <a:rPr lang="en-GB" dirty="0" smtClean="0">
                <a:solidFill>
                  <a:srgbClr val="000000"/>
                </a:solidFill>
                <a:latin typeface="Segoe"/>
              </a:rPr>
              <a:t>tracing</a:t>
            </a:r>
            <a:endParaRPr lang="en-US" dirty="0"/>
          </a:p>
        </p:txBody>
      </p:sp>
    </p:spTree>
    <p:extLst>
      <p:ext uri="{BB962C8B-B14F-4D97-AF65-F5344CB8AC3E}">
        <p14:creationId xmlns:p14="http://schemas.microsoft.com/office/powerpoint/2010/main" val="499521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and </a:t>
            </a:r>
            <a:r>
              <a:rPr lang="en-US" dirty="0"/>
              <a:t>B</a:t>
            </a:r>
            <a:r>
              <a:rPr lang="en-US" dirty="0" smtClean="0"/>
              <a:t>ackward Traceability</a:t>
            </a:r>
            <a:endParaRPr lang="en-US" dirty="0"/>
          </a:p>
        </p:txBody>
      </p:sp>
      <p:sp>
        <p:nvSpPr>
          <p:cNvPr id="3" name="Content Placeholder 2"/>
          <p:cNvSpPr>
            <a:spLocks noGrp="1"/>
          </p:cNvSpPr>
          <p:nvPr>
            <p:ph idx="1"/>
          </p:nvPr>
        </p:nvSpPr>
        <p:spPr/>
        <p:txBody>
          <a:bodyPr>
            <a:normAutofit/>
          </a:bodyPr>
          <a:lstStyle/>
          <a:p>
            <a:r>
              <a:rPr lang="en-GB" dirty="0" smtClean="0"/>
              <a:t>Customer needs (business objectives, market demands, and/or user requirements) are </a:t>
            </a:r>
            <a:r>
              <a:rPr lang="en-GB" dirty="0"/>
              <a:t>traced </a:t>
            </a:r>
            <a:r>
              <a:rPr lang="en-GB" i="1" dirty="0"/>
              <a:t>forward to requirements</a:t>
            </a:r>
            <a:r>
              <a:rPr lang="en-GB" dirty="0"/>
              <a:t>, so you can tell which requirements will be affected if those needs change during or after development. </a:t>
            </a:r>
            <a:endParaRPr lang="en-GB" dirty="0" smtClean="0"/>
          </a:p>
          <a:p>
            <a:r>
              <a:rPr lang="en-GB" dirty="0" smtClean="0"/>
              <a:t>A </a:t>
            </a:r>
            <a:r>
              <a:rPr lang="en-GB" dirty="0"/>
              <a:t>complete set of forward traces also gives you confidence that the requirements set has addressed all stated customer needs. </a:t>
            </a:r>
            <a:endParaRPr lang="en-GB" dirty="0" smtClean="0"/>
          </a:p>
          <a:p>
            <a:r>
              <a:rPr lang="en-GB" dirty="0" smtClean="0"/>
              <a:t>Conversely</a:t>
            </a:r>
            <a:r>
              <a:rPr lang="en-GB" dirty="0"/>
              <a:t>, you can trace </a:t>
            </a:r>
            <a:r>
              <a:rPr lang="en-GB" i="1" dirty="0"/>
              <a:t>backward from requirements </a:t>
            </a:r>
            <a:r>
              <a:rPr lang="en-GB" dirty="0"/>
              <a:t>to customer needs to identify the origin of each software requirement. </a:t>
            </a:r>
            <a:endParaRPr lang="en-US" dirty="0"/>
          </a:p>
        </p:txBody>
      </p:sp>
    </p:spTree>
    <p:extLst>
      <p:ext uri="{BB962C8B-B14F-4D97-AF65-F5344CB8AC3E}">
        <p14:creationId xmlns:p14="http://schemas.microsoft.com/office/powerpoint/2010/main" val="70938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and Backward Traceability</a:t>
            </a:r>
          </a:p>
        </p:txBody>
      </p:sp>
      <p:sp>
        <p:nvSpPr>
          <p:cNvPr id="3" name="Content Placeholder 2"/>
          <p:cNvSpPr>
            <a:spLocks noGrp="1"/>
          </p:cNvSpPr>
          <p:nvPr>
            <p:ph idx="1"/>
          </p:nvPr>
        </p:nvSpPr>
        <p:spPr/>
        <p:txBody>
          <a:bodyPr>
            <a:normAutofit fontScale="92500" lnSpcReduction="10000"/>
          </a:bodyPr>
          <a:lstStyle/>
          <a:p>
            <a:r>
              <a:rPr lang="en-GB" dirty="0"/>
              <a:t>The bottom half of </a:t>
            </a:r>
            <a:r>
              <a:rPr lang="en-GB" dirty="0" smtClean="0"/>
              <a:t>the figure indicates </a:t>
            </a:r>
            <a:r>
              <a:rPr lang="en-GB" dirty="0"/>
              <a:t>that, as requirements flow into downstream deliverables during development, you can trace </a:t>
            </a:r>
            <a:r>
              <a:rPr lang="en-GB" i="1" dirty="0"/>
              <a:t>forward from requirements </a:t>
            </a:r>
            <a:r>
              <a:rPr lang="en-GB" dirty="0"/>
              <a:t>by defining links between individual functional and </a:t>
            </a:r>
            <a:r>
              <a:rPr lang="en-GB" dirty="0" err="1"/>
              <a:t>nonfunctional</a:t>
            </a:r>
            <a:r>
              <a:rPr lang="en-GB" dirty="0"/>
              <a:t> requirements and specific system elements. </a:t>
            </a:r>
            <a:endParaRPr lang="en-GB" dirty="0" smtClean="0"/>
          </a:p>
          <a:p>
            <a:r>
              <a:rPr lang="en-GB" dirty="0" smtClean="0"/>
              <a:t>This </a:t>
            </a:r>
            <a:r>
              <a:rPr lang="en-GB" dirty="0"/>
              <a:t>type of link allows you to determine that you’ve satisfied every requirement because you know which design components and code elements address each one. </a:t>
            </a:r>
            <a:endParaRPr lang="en-GB" dirty="0" smtClean="0"/>
          </a:p>
          <a:p>
            <a:r>
              <a:rPr lang="en-GB" dirty="0" smtClean="0"/>
              <a:t>The </a:t>
            </a:r>
            <a:r>
              <a:rPr lang="en-GB" dirty="0"/>
              <a:t>fourth type of link traces specific product elements </a:t>
            </a:r>
            <a:r>
              <a:rPr lang="en-GB" i="1" dirty="0"/>
              <a:t>backward to requirements </a:t>
            </a:r>
            <a:r>
              <a:rPr lang="en-GB" dirty="0"/>
              <a:t>so that you know why each element was created</a:t>
            </a:r>
            <a:r>
              <a:rPr lang="en-GB" dirty="0" smtClean="0"/>
              <a:t>.</a:t>
            </a:r>
          </a:p>
          <a:p>
            <a:r>
              <a:rPr lang="en-GB" dirty="0" smtClean="0"/>
              <a:t> </a:t>
            </a:r>
            <a:r>
              <a:rPr lang="en-GB" dirty="0"/>
              <a:t>Most applications include some scaffolding or enabling code, such as for testing, that doesn’t relate directly to user-specified requirements, but you should know why each line of code was written.</a:t>
            </a:r>
            <a:endParaRPr lang="en-US" dirty="0"/>
          </a:p>
        </p:txBody>
      </p:sp>
    </p:spTree>
    <p:extLst>
      <p:ext uri="{BB962C8B-B14F-4D97-AF65-F5344CB8AC3E}">
        <p14:creationId xmlns:p14="http://schemas.microsoft.com/office/powerpoint/2010/main" val="92183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and Backward Traceability</a:t>
            </a:r>
          </a:p>
        </p:txBody>
      </p:sp>
      <p:sp>
        <p:nvSpPr>
          <p:cNvPr id="3" name="Content Placeholder 2"/>
          <p:cNvSpPr>
            <a:spLocks noGrp="1"/>
          </p:cNvSpPr>
          <p:nvPr>
            <p:ph idx="1"/>
          </p:nvPr>
        </p:nvSpPr>
        <p:spPr/>
        <p:txBody>
          <a:bodyPr>
            <a:normAutofit fontScale="92500" lnSpcReduction="10000"/>
          </a:bodyPr>
          <a:lstStyle/>
          <a:p>
            <a:r>
              <a:rPr lang="en-GB" dirty="0"/>
              <a:t>Suppose a tester encounters unexpected functionality with no corresponding written requirement. </a:t>
            </a:r>
            <a:r>
              <a:rPr lang="en-GB" dirty="0" smtClean="0"/>
              <a:t>This </a:t>
            </a:r>
            <a:r>
              <a:rPr lang="en-GB" dirty="0"/>
              <a:t>code could indicate that </a:t>
            </a:r>
            <a:endParaRPr lang="en-GB" dirty="0" smtClean="0"/>
          </a:p>
          <a:p>
            <a:pPr lvl="1"/>
            <a:r>
              <a:rPr lang="en-GB" dirty="0" smtClean="0"/>
              <a:t>a </a:t>
            </a:r>
            <a:r>
              <a:rPr lang="en-GB" dirty="0"/>
              <a:t>developer implemented a legitimate implied or verbally communicated requirement that the business analyst can now add to the requirements set. </a:t>
            </a:r>
            <a:endParaRPr lang="en-GB" dirty="0" smtClean="0"/>
          </a:p>
          <a:p>
            <a:pPr lvl="1"/>
            <a:r>
              <a:rPr lang="en-GB" dirty="0" smtClean="0"/>
              <a:t>Alternatively</a:t>
            </a:r>
            <a:r>
              <a:rPr lang="en-GB" dirty="0"/>
              <a:t>, it might be “orphan code,” an instance of gold-plating that doesn’t belong in the product. </a:t>
            </a:r>
            <a:endParaRPr lang="en-GB" dirty="0" smtClean="0"/>
          </a:p>
          <a:p>
            <a:r>
              <a:rPr lang="en-GB" dirty="0" smtClean="0"/>
              <a:t>Conversely</a:t>
            </a:r>
            <a:r>
              <a:rPr lang="en-GB" dirty="0"/>
              <a:t>, tests that are derived from—and traced back to—individual requirements provide a mechanism for detecting unimplemented requirements, because the expected functionality will be missing from the system being tested. </a:t>
            </a:r>
            <a:endParaRPr lang="en-GB" dirty="0" smtClean="0"/>
          </a:p>
          <a:p>
            <a:r>
              <a:rPr lang="en-GB" dirty="0" smtClean="0"/>
              <a:t>Trace </a:t>
            </a:r>
            <a:r>
              <a:rPr lang="en-GB" dirty="0"/>
              <a:t>links also help you keep track of parentage, interconnections, and dependencies among individual requirements.</a:t>
            </a:r>
            <a:endParaRPr lang="en-US" dirty="0"/>
          </a:p>
        </p:txBody>
      </p:sp>
    </p:spTree>
    <p:extLst>
      <p:ext uri="{BB962C8B-B14F-4D97-AF65-F5344CB8AC3E}">
        <p14:creationId xmlns:p14="http://schemas.microsoft.com/office/powerpoint/2010/main" val="301245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07390" y="454956"/>
            <a:ext cx="5202513" cy="5696248"/>
          </a:xfrm>
          <a:prstGeom prst="rect">
            <a:avLst/>
          </a:prstGeom>
        </p:spPr>
      </p:pic>
      <p:sp>
        <p:nvSpPr>
          <p:cNvPr id="3" name="Rectangle 2"/>
          <p:cNvSpPr/>
          <p:nvPr/>
        </p:nvSpPr>
        <p:spPr>
          <a:xfrm>
            <a:off x="3468838" y="6311900"/>
            <a:ext cx="4275529" cy="369332"/>
          </a:xfrm>
          <a:prstGeom prst="rect">
            <a:avLst/>
          </a:prstGeom>
        </p:spPr>
        <p:txBody>
          <a:bodyPr wrap="none">
            <a:spAutoFit/>
          </a:bodyPr>
          <a:lstStyle/>
          <a:p>
            <a:r>
              <a:rPr lang="en-GB" dirty="0">
                <a:solidFill>
                  <a:srgbClr val="000000"/>
                </a:solidFill>
                <a:latin typeface="Segoe"/>
              </a:rPr>
              <a:t>Some possible requirements trace links.</a:t>
            </a:r>
            <a:endParaRPr lang="en-US" dirty="0"/>
          </a:p>
        </p:txBody>
      </p:sp>
    </p:spTree>
    <p:extLst>
      <p:ext uri="{BB962C8B-B14F-4D97-AF65-F5344CB8AC3E}">
        <p14:creationId xmlns:p14="http://schemas.microsoft.com/office/powerpoint/2010/main" val="945762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Motivations for tracing requirements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GB" dirty="0"/>
              <a:t>Finding missing </a:t>
            </a:r>
            <a:r>
              <a:rPr lang="en-GB" dirty="0" smtClean="0"/>
              <a:t>requirements</a:t>
            </a:r>
            <a:endParaRPr lang="en-GB" dirty="0"/>
          </a:p>
          <a:p>
            <a:r>
              <a:rPr lang="en-GB" dirty="0" smtClean="0"/>
              <a:t>Finding </a:t>
            </a:r>
            <a:r>
              <a:rPr lang="en-GB" dirty="0"/>
              <a:t>unnecessary </a:t>
            </a:r>
            <a:r>
              <a:rPr lang="en-GB" dirty="0" smtClean="0"/>
              <a:t>requirements</a:t>
            </a:r>
            <a:endParaRPr lang="en-GB" dirty="0"/>
          </a:p>
          <a:p>
            <a:r>
              <a:rPr lang="en-GB" dirty="0" smtClean="0"/>
              <a:t>Certification </a:t>
            </a:r>
            <a:r>
              <a:rPr lang="en-GB" dirty="0"/>
              <a:t>and compliance </a:t>
            </a:r>
            <a:endParaRPr lang="en-GB" dirty="0" smtClean="0"/>
          </a:p>
          <a:p>
            <a:r>
              <a:rPr lang="en-GB" dirty="0" smtClean="0"/>
              <a:t>Change </a:t>
            </a:r>
            <a:r>
              <a:rPr lang="en-GB" dirty="0"/>
              <a:t>impact analysis </a:t>
            </a:r>
            <a:endParaRPr lang="en-GB" dirty="0" smtClean="0"/>
          </a:p>
          <a:p>
            <a:r>
              <a:rPr lang="en-GB" dirty="0" smtClean="0"/>
              <a:t>Maintenance </a:t>
            </a:r>
          </a:p>
          <a:p>
            <a:r>
              <a:rPr lang="en-GB" dirty="0" smtClean="0"/>
              <a:t>Project </a:t>
            </a:r>
            <a:r>
              <a:rPr lang="en-GB" dirty="0"/>
              <a:t>tracking </a:t>
            </a:r>
            <a:endParaRPr lang="en-GB" dirty="0" smtClean="0"/>
          </a:p>
          <a:p>
            <a:r>
              <a:rPr lang="en-GB" dirty="0" smtClean="0"/>
              <a:t>Reengineering </a:t>
            </a:r>
          </a:p>
          <a:p>
            <a:r>
              <a:rPr lang="en-GB" dirty="0" smtClean="0"/>
              <a:t>Reuse </a:t>
            </a:r>
          </a:p>
          <a:p>
            <a:r>
              <a:rPr lang="en-GB" dirty="0" smtClean="0"/>
              <a:t>Testing</a:t>
            </a:r>
            <a:endParaRPr lang="en-GB" dirty="0"/>
          </a:p>
          <a:p>
            <a:endParaRPr lang="en-US" dirty="0"/>
          </a:p>
        </p:txBody>
      </p:sp>
    </p:spTree>
    <p:extLst>
      <p:ext uri="{BB962C8B-B14F-4D97-AF65-F5344CB8AC3E}">
        <p14:creationId xmlns:p14="http://schemas.microsoft.com/office/powerpoint/2010/main" val="46438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Sub-disciplines </a:t>
            </a:r>
            <a:r>
              <a:rPr lang="en-GB" dirty="0"/>
              <a:t>of software requirements engineering.</a:t>
            </a:r>
            <a:endParaRPr lang="en-US" dirty="0"/>
          </a:p>
        </p:txBody>
      </p:sp>
      <p:pic>
        <p:nvPicPr>
          <p:cNvPr id="4" name="Content Placeholder 3"/>
          <p:cNvPicPr>
            <a:picLocks noGrp="1" noChangeAspect="1"/>
          </p:cNvPicPr>
          <p:nvPr>
            <p:ph idx="1"/>
          </p:nvPr>
        </p:nvPicPr>
        <p:blipFill>
          <a:blip r:embed="rId2"/>
          <a:stretch>
            <a:fillRect/>
          </a:stretch>
        </p:blipFill>
        <p:spPr>
          <a:xfrm>
            <a:off x="1025058" y="1825625"/>
            <a:ext cx="10141883" cy="4351338"/>
          </a:xfrm>
          <a:prstGeom prst="rect">
            <a:avLst/>
          </a:prstGeom>
        </p:spPr>
      </p:pic>
    </p:spTree>
    <p:extLst>
      <p:ext uri="{BB962C8B-B14F-4D97-AF65-F5344CB8AC3E}">
        <p14:creationId xmlns:p14="http://schemas.microsoft.com/office/powerpoint/2010/main" val="1044404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 Matrix</a:t>
            </a:r>
            <a:endParaRPr lang="en-US" dirty="0"/>
          </a:p>
        </p:txBody>
      </p:sp>
      <p:sp>
        <p:nvSpPr>
          <p:cNvPr id="3" name="Content Placeholder 2"/>
          <p:cNvSpPr>
            <a:spLocks noGrp="1"/>
          </p:cNvSpPr>
          <p:nvPr>
            <p:ph idx="1"/>
          </p:nvPr>
        </p:nvSpPr>
        <p:spPr>
          <a:xfrm>
            <a:off x="838200" y="1825625"/>
            <a:ext cx="10515600" cy="1935006"/>
          </a:xfrm>
        </p:spPr>
        <p:txBody>
          <a:bodyPr>
            <a:normAutofit lnSpcReduction="10000"/>
          </a:bodyPr>
          <a:lstStyle/>
          <a:p>
            <a:r>
              <a:rPr lang="en-GB" dirty="0"/>
              <a:t>The most common way to represent the links between requirements and other system elements is in a </a:t>
            </a:r>
            <a:r>
              <a:rPr lang="en-GB" i="1" dirty="0"/>
              <a:t>requirements traceability matrix</a:t>
            </a:r>
            <a:r>
              <a:rPr lang="en-GB" dirty="0"/>
              <a:t>, also called a </a:t>
            </a:r>
            <a:r>
              <a:rPr lang="en-GB" i="1" dirty="0"/>
              <a:t>requirements trace matrix </a:t>
            </a:r>
            <a:r>
              <a:rPr lang="en-GB" dirty="0"/>
              <a:t>or a </a:t>
            </a:r>
            <a:r>
              <a:rPr lang="en-GB" i="1" dirty="0"/>
              <a:t>traceability table</a:t>
            </a:r>
            <a:r>
              <a:rPr lang="en-GB" dirty="0"/>
              <a:t>. </a:t>
            </a:r>
            <a:endParaRPr lang="en-GB" dirty="0" smtClean="0"/>
          </a:p>
          <a:p>
            <a:r>
              <a:rPr lang="en-GB" dirty="0" smtClean="0"/>
              <a:t>Consider the table below which illustrates </a:t>
            </a:r>
            <a:r>
              <a:rPr lang="en-GB" dirty="0"/>
              <a:t>a portion of a requirements traceability matrix, drawn from the Chemical Tracking </a:t>
            </a:r>
            <a:r>
              <a:rPr lang="en-GB" dirty="0" smtClean="0"/>
              <a:t>System</a:t>
            </a:r>
            <a:endParaRPr lang="en-US" dirty="0"/>
          </a:p>
        </p:txBody>
      </p:sp>
      <p:pic>
        <p:nvPicPr>
          <p:cNvPr id="4" name="Picture 3"/>
          <p:cNvPicPr>
            <a:picLocks noChangeAspect="1"/>
          </p:cNvPicPr>
          <p:nvPr/>
        </p:nvPicPr>
        <p:blipFill>
          <a:blip r:embed="rId2"/>
          <a:stretch>
            <a:fillRect/>
          </a:stretch>
        </p:blipFill>
        <p:spPr>
          <a:xfrm>
            <a:off x="2270840" y="4250029"/>
            <a:ext cx="7386766" cy="1531982"/>
          </a:xfrm>
          <a:prstGeom prst="rect">
            <a:avLst/>
          </a:prstGeom>
        </p:spPr>
      </p:pic>
    </p:spTree>
    <p:extLst>
      <p:ext uri="{BB962C8B-B14F-4D97-AF65-F5344CB8AC3E}">
        <p14:creationId xmlns:p14="http://schemas.microsoft.com/office/powerpoint/2010/main" val="353517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requirements traceability matrix</a:t>
            </a:r>
            <a:endParaRPr lang="en-US" dirty="0"/>
          </a:p>
        </p:txBody>
      </p:sp>
      <p:sp>
        <p:nvSpPr>
          <p:cNvPr id="3" name="Content Placeholder 2"/>
          <p:cNvSpPr>
            <a:spLocks noGrp="1"/>
          </p:cNvSpPr>
          <p:nvPr>
            <p:ph idx="1"/>
          </p:nvPr>
        </p:nvSpPr>
        <p:spPr/>
        <p:txBody>
          <a:bodyPr/>
          <a:lstStyle/>
          <a:p>
            <a:r>
              <a:rPr lang="en-GB" dirty="0"/>
              <a:t>Another way to represent trace information is through a set of matrices that define links between pairs of system elements, such as these:</a:t>
            </a:r>
          </a:p>
          <a:p>
            <a:r>
              <a:rPr lang="en-GB" dirty="0"/>
              <a:t>One type of requirement to other requirements of that same type</a:t>
            </a:r>
          </a:p>
          <a:p>
            <a:r>
              <a:rPr lang="en-GB" dirty="0"/>
              <a:t>One type of requirement to requirements of another type</a:t>
            </a:r>
          </a:p>
          <a:p>
            <a:r>
              <a:rPr lang="en-GB" dirty="0"/>
              <a:t>One type of requirement to tests</a:t>
            </a:r>
          </a:p>
          <a:p>
            <a:endParaRPr lang="en-US" dirty="0"/>
          </a:p>
        </p:txBody>
      </p:sp>
    </p:spTree>
    <p:extLst>
      <p:ext uri="{BB962C8B-B14F-4D97-AF65-F5344CB8AC3E}">
        <p14:creationId xmlns:p14="http://schemas.microsoft.com/office/powerpoint/2010/main" val="17765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trace links</a:t>
            </a:r>
            <a:endParaRPr lang="en-US" dirty="0"/>
          </a:p>
        </p:txBody>
      </p:sp>
      <p:sp>
        <p:nvSpPr>
          <p:cNvPr id="3" name="Content Placeholder 2"/>
          <p:cNvSpPr>
            <a:spLocks noGrp="1"/>
          </p:cNvSpPr>
          <p:nvPr>
            <p:ph idx="1"/>
          </p:nvPr>
        </p:nvSpPr>
        <p:spPr/>
        <p:txBody>
          <a:bodyPr>
            <a:normAutofit/>
          </a:bodyPr>
          <a:lstStyle/>
          <a:p>
            <a:endParaRPr lang="en-US" dirty="0"/>
          </a:p>
          <a:p>
            <a:r>
              <a:rPr lang="en-GB" b="1" dirty="0"/>
              <a:t>One-to-one </a:t>
            </a:r>
            <a:endParaRPr lang="en-GB" b="1" dirty="0" smtClean="0"/>
          </a:p>
          <a:p>
            <a:pPr lvl="1"/>
            <a:r>
              <a:rPr lang="en-GB" dirty="0" smtClean="0"/>
              <a:t>One </a:t>
            </a:r>
            <a:r>
              <a:rPr lang="en-GB" dirty="0"/>
              <a:t>design element is implemented in one code module.</a:t>
            </a:r>
          </a:p>
          <a:p>
            <a:r>
              <a:rPr lang="en-GB" b="1" dirty="0" smtClean="0"/>
              <a:t>One-to-many </a:t>
            </a:r>
          </a:p>
          <a:p>
            <a:pPr lvl="1"/>
            <a:r>
              <a:rPr lang="en-GB" dirty="0" smtClean="0"/>
              <a:t>One </a:t>
            </a:r>
            <a:r>
              <a:rPr lang="en-GB" dirty="0"/>
              <a:t>functional requirement is verified by multiple tests</a:t>
            </a:r>
            <a:r>
              <a:rPr lang="en-GB" dirty="0" smtClean="0"/>
              <a:t>.</a:t>
            </a:r>
            <a:endParaRPr lang="en-US" dirty="0"/>
          </a:p>
          <a:p>
            <a:r>
              <a:rPr lang="en-GB" b="1" dirty="0"/>
              <a:t>Many-to-many </a:t>
            </a:r>
            <a:endParaRPr lang="en-GB" b="1" dirty="0" smtClean="0"/>
          </a:p>
          <a:p>
            <a:pPr lvl="1"/>
            <a:r>
              <a:rPr lang="en-GB" dirty="0" smtClean="0"/>
              <a:t>Each </a:t>
            </a:r>
            <a:r>
              <a:rPr lang="en-GB" dirty="0"/>
              <a:t>use case leads to multiple functional requirements, and certain functional requirements are common to several use cases. </a:t>
            </a:r>
            <a:endParaRPr lang="en-US" dirty="0"/>
          </a:p>
        </p:txBody>
      </p:sp>
    </p:spTree>
    <p:extLst>
      <p:ext uri="{BB962C8B-B14F-4D97-AF65-F5344CB8AC3E}">
        <p14:creationId xmlns:p14="http://schemas.microsoft.com/office/powerpoint/2010/main" val="393943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59269" y="2187681"/>
            <a:ext cx="5157452" cy="3065278"/>
          </a:xfrm>
          <a:prstGeom prst="rect">
            <a:avLst/>
          </a:prstGeom>
        </p:spPr>
      </p:pic>
      <p:sp>
        <p:nvSpPr>
          <p:cNvPr id="5" name="Rectangle 4"/>
          <p:cNvSpPr/>
          <p:nvPr/>
        </p:nvSpPr>
        <p:spPr>
          <a:xfrm>
            <a:off x="2932090" y="5426786"/>
            <a:ext cx="7126309" cy="646331"/>
          </a:xfrm>
          <a:prstGeom prst="rect">
            <a:avLst/>
          </a:prstGeom>
        </p:spPr>
        <p:txBody>
          <a:bodyPr wrap="square">
            <a:spAutoFit/>
          </a:bodyPr>
          <a:lstStyle/>
          <a:p>
            <a:r>
              <a:rPr lang="en-GB" dirty="0">
                <a:solidFill>
                  <a:srgbClr val="000000"/>
                </a:solidFill>
                <a:latin typeface="Segoe"/>
              </a:rPr>
              <a:t>Requirements traceability matrix showing links between use cases and functional requirements</a:t>
            </a:r>
            <a:endParaRPr lang="en-US" dirty="0"/>
          </a:p>
        </p:txBody>
      </p:sp>
    </p:spTree>
    <p:extLst>
      <p:ext uri="{BB962C8B-B14F-4D97-AF65-F5344CB8AC3E}">
        <p14:creationId xmlns:p14="http://schemas.microsoft.com/office/powerpoint/2010/main" val="1147975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 of non-functional requirements</a:t>
            </a:r>
            <a:endParaRPr lang="en-US" dirty="0"/>
          </a:p>
        </p:txBody>
      </p:sp>
      <p:sp>
        <p:nvSpPr>
          <p:cNvPr id="3" name="Content Placeholder 2"/>
          <p:cNvSpPr>
            <a:spLocks noGrp="1"/>
          </p:cNvSpPr>
          <p:nvPr>
            <p:ph idx="1"/>
          </p:nvPr>
        </p:nvSpPr>
        <p:spPr/>
        <p:txBody>
          <a:bodyPr>
            <a:normAutofit/>
          </a:bodyPr>
          <a:lstStyle/>
          <a:p>
            <a:r>
              <a:rPr lang="en-GB" dirty="0" err="1" smtClean="0"/>
              <a:t>Cerain</a:t>
            </a:r>
            <a:r>
              <a:rPr lang="en-GB" dirty="0" smtClean="0"/>
              <a:t> quality </a:t>
            </a:r>
            <a:r>
              <a:rPr lang="en-GB" dirty="0"/>
              <a:t>attributes often do not trace directly into code. </a:t>
            </a:r>
            <a:endParaRPr lang="en-GB" dirty="0" smtClean="0"/>
          </a:p>
          <a:p>
            <a:pPr lvl="1"/>
            <a:r>
              <a:rPr lang="en-GB" dirty="0" smtClean="0"/>
              <a:t>A </a:t>
            </a:r>
            <a:r>
              <a:rPr lang="en-GB" dirty="0"/>
              <a:t>response-time requirement might dictate the use of certain hardware, algorithms, database structures, and architectural approaches</a:t>
            </a:r>
            <a:r>
              <a:rPr lang="en-GB" dirty="0" smtClean="0"/>
              <a:t>.</a:t>
            </a:r>
          </a:p>
          <a:p>
            <a:pPr lvl="1"/>
            <a:r>
              <a:rPr lang="en-GB" dirty="0" smtClean="0"/>
              <a:t> </a:t>
            </a:r>
            <a:r>
              <a:rPr lang="en-GB" dirty="0"/>
              <a:t>A portability requirement could restrict the language features that the programmer uses but might not result in specific code segments that enable portability</a:t>
            </a:r>
            <a:r>
              <a:rPr lang="en-GB" dirty="0" smtClean="0"/>
              <a:t>.</a:t>
            </a:r>
          </a:p>
          <a:p>
            <a:r>
              <a:rPr lang="en-GB" dirty="0" smtClean="0"/>
              <a:t> </a:t>
            </a:r>
            <a:r>
              <a:rPr lang="en-GB" dirty="0"/>
              <a:t>Other quality attributes are indeed implemented in code. </a:t>
            </a:r>
            <a:endParaRPr lang="en-GB" dirty="0" smtClean="0"/>
          </a:p>
          <a:p>
            <a:r>
              <a:rPr lang="en-GB" dirty="0" smtClean="0"/>
              <a:t>Security </a:t>
            </a:r>
            <a:r>
              <a:rPr lang="en-GB" dirty="0"/>
              <a:t>requirements for user authentication lead to derived functional requirements that might be implemented through passwords or biometrics functionality. </a:t>
            </a:r>
            <a:endParaRPr lang="en-US" dirty="0"/>
          </a:p>
        </p:txBody>
      </p:sp>
    </p:spTree>
    <p:extLst>
      <p:ext uri="{BB962C8B-B14F-4D97-AF65-F5344CB8AC3E}">
        <p14:creationId xmlns:p14="http://schemas.microsoft.com/office/powerpoint/2010/main" val="3377345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40065" y="1825625"/>
            <a:ext cx="3111869" cy="4351338"/>
          </a:xfrm>
          <a:prstGeom prst="rect">
            <a:avLst/>
          </a:prstGeom>
        </p:spPr>
      </p:pic>
      <p:sp>
        <p:nvSpPr>
          <p:cNvPr id="3" name="Rectangle 2"/>
          <p:cNvSpPr/>
          <p:nvPr/>
        </p:nvSpPr>
        <p:spPr>
          <a:xfrm>
            <a:off x="3241183" y="6211669"/>
            <a:ext cx="6096000" cy="646331"/>
          </a:xfrm>
          <a:prstGeom prst="rect">
            <a:avLst/>
          </a:prstGeom>
        </p:spPr>
        <p:txBody>
          <a:bodyPr>
            <a:spAutoFit/>
          </a:bodyPr>
          <a:lstStyle/>
          <a:p>
            <a:r>
              <a:rPr lang="en-GB" dirty="0">
                <a:solidFill>
                  <a:srgbClr val="000000"/>
                </a:solidFill>
                <a:latin typeface="Segoe"/>
              </a:rPr>
              <a:t>Sample traceability chain for requirements dealing with application security</a:t>
            </a:r>
            <a:r>
              <a:rPr lang="en-GB" dirty="0" smtClean="0">
                <a:solidFill>
                  <a:srgbClr val="000000"/>
                </a:solidFill>
                <a:latin typeface="Segoe"/>
              </a:rPr>
              <a:t>.               </a:t>
            </a:r>
            <a:endParaRPr lang="en-US" dirty="0"/>
          </a:p>
        </p:txBody>
      </p:sp>
    </p:spTree>
    <p:extLst>
      <p:ext uri="{BB962C8B-B14F-4D97-AF65-F5344CB8AC3E}">
        <p14:creationId xmlns:p14="http://schemas.microsoft.com/office/powerpoint/2010/main" val="3205889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Boundary between Requirements Development and Requirements Management</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2514380" y="1931726"/>
            <a:ext cx="7234927" cy="5015093"/>
          </a:xfrm>
          <a:prstGeom prst="rect">
            <a:avLst/>
          </a:prstGeom>
        </p:spPr>
      </p:pic>
    </p:spTree>
    <p:extLst>
      <p:ext uri="{BB962C8B-B14F-4D97-AF65-F5344CB8AC3E}">
        <p14:creationId xmlns:p14="http://schemas.microsoft.com/office/powerpoint/2010/main" val="3523533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a:r>
            <a:r>
              <a:rPr lang="en-GB" dirty="0" smtClean="0"/>
              <a:t>equirements baseline</a:t>
            </a:r>
            <a:endParaRPr lang="en-US" dirty="0"/>
          </a:p>
        </p:txBody>
      </p:sp>
      <p:sp>
        <p:nvSpPr>
          <p:cNvPr id="3" name="Content Placeholder 2"/>
          <p:cNvSpPr>
            <a:spLocks noGrp="1"/>
          </p:cNvSpPr>
          <p:nvPr>
            <p:ph idx="1"/>
          </p:nvPr>
        </p:nvSpPr>
        <p:spPr/>
        <p:txBody>
          <a:bodyPr>
            <a:normAutofit fontScale="70000" lnSpcReduction="20000"/>
          </a:bodyPr>
          <a:lstStyle/>
          <a:p>
            <a:r>
              <a:rPr lang="en-GB" dirty="0"/>
              <a:t>Requirements development involves activities to </a:t>
            </a:r>
            <a:endParaRPr lang="en-GB" dirty="0" smtClean="0"/>
          </a:p>
          <a:p>
            <a:pPr lvl="1"/>
            <a:r>
              <a:rPr lang="en-GB" dirty="0" smtClean="0"/>
              <a:t>elicit</a:t>
            </a:r>
            <a:r>
              <a:rPr lang="en-GB" dirty="0"/>
              <a:t>, </a:t>
            </a:r>
            <a:endParaRPr lang="en-GB" dirty="0" smtClean="0"/>
          </a:p>
          <a:p>
            <a:pPr lvl="1"/>
            <a:r>
              <a:rPr lang="en-GB" dirty="0" err="1" smtClean="0"/>
              <a:t>analyze</a:t>
            </a:r>
            <a:r>
              <a:rPr lang="en-GB" dirty="0"/>
              <a:t>, </a:t>
            </a:r>
            <a:endParaRPr lang="en-GB" dirty="0" smtClean="0"/>
          </a:p>
          <a:p>
            <a:pPr lvl="1"/>
            <a:r>
              <a:rPr lang="en-GB" dirty="0" smtClean="0"/>
              <a:t>specify</a:t>
            </a:r>
            <a:r>
              <a:rPr lang="en-GB" dirty="0"/>
              <a:t>, </a:t>
            </a:r>
            <a:endParaRPr lang="en-GB" dirty="0" smtClean="0"/>
          </a:p>
          <a:p>
            <a:pPr lvl="1"/>
            <a:r>
              <a:rPr lang="en-GB" dirty="0" smtClean="0"/>
              <a:t>and </a:t>
            </a:r>
            <a:r>
              <a:rPr lang="en-GB" dirty="0"/>
              <a:t>validate a software project’s requirements. </a:t>
            </a:r>
            <a:endParaRPr lang="en-GB" dirty="0" smtClean="0"/>
          </a:p>
          <a:p>
            <a:r>
              <a:rPr lang="en-GB" dirty="0" smtClean="0"/>
              <a:t>Requirements </a:t>
            </a:r>
            <a:r>
              <a:rPr lang="en-GB" dirty="0"/>
              <a:t>development deliverables include business requirements, user requirements, functional and </a:t>
            </a:r>
            <a:r>
              <a:rPr lang="en-GB" dirty="0" err="1"/>
              <a:t>nonfunctional</a:t>
            </a:r>
            <a:r>
              <a:rPr lang="en-GB" dirty="0"/>
              <a:t> requirements, a data dictionary, and various analysis models. </a:t>
            </a:r>
            <a:endParaRPr lang="en-GB" dirty="0" smtClean="0"/>
          </a:p>
          <a:p>
            <a:r>
              <a:rPr lang="en-GB" dirty="0" smtClean="0"/>
              <a:t>After </a:t>
            </a:r>
            <a:r>
              <a:rPr lang="en-GB" dirty="0"/>
              <a:t>they are reviewed and approved, any defined subset of these items constitutes a </a:t>
            </a:r>
            <a:r>
              <a:rPr lang="en-GB" b="1" i="1" dirty="0"/>
              <a:t>requirements baseline</a:t>
            </a:r>
            <a:r>
              <a:rPr lang="en-GB" dirty="0"/>
              <a:t>. </a:t>
            </a:r>
            <a:endParaRPr lang="en-GB" dirty="0" smtClean="0"/>
          </a:p>
          <a:p>
            <a:r>
              <a:rPr lang="en-GB" dirty="0" smtClean="0"/>
              <a:t>A </a:t>
            </a:r>
            <a:r>
              <a:rPr lang="en-GB" dirty="0"/>
              <a:t>requirements </a:t>
            </a:r>
            <a:r>
              <a:rPr lang="en-GB" i="1" dirty="0"/>
              <a:t>baseline </a:t>
            </a:r>
            <a:r>
              <a:rPr lang="en-GB" dirty="0"/>
              <a:t>is a set of requirements that stakeholders have agreed to, often defining the contents of a specific planned release or development iteration</a:t>
            </a:r>
            <a:r>
              <a:rPr lang="en-GB" dirty="0" smtClean="0"/>
              <a:t>.</a:t>
            </a:r>
          </a:p>
          <a:p>
            <a:r>
              <a:rPr lang="en-GB" dirty="0"/>
              <a:t>At the time a set of requirements is baselined—typically following review and approval—the requirements are placed under configuration (or change) management</a:t>
            </a:r>
            <a:r>
              <a:rPr lang="en-GB" dirty="0" smtClean="0"/>
              <a:t>.</a:t>
            </a:r>
          </a:p>
          <a:p>
            <a:r>
              <a:rPr lang="en-GB" dirty="0"/>
              <a:t>Subsequent changes can be made only through the project’s defined change control procedure.</a:t>
            </a:r>
            <a:endParaRPr lang="en-US" dirty="0"/>
          </a:p>
        </p:txBody>
      </p:sp>
    </p:spTree>
    <p:extLst>
      <p:ext uri="{BB962C8B-B14F-4D97-AF65-F5344CB8AC3E}">
        <p14:creationId xmlns:p14="http://schemas.microsoft.com/office/powerpoint/2010/main" val="89250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in Requirements Management</a:t>
            </a:r>
            <a:endParaRPr lang="en-US" dirty="0"/>
          </a:p>
        </p:txBody>
      </p:sp>
      <p:pic>
        <p:nvPicPr>
          <p:cNvPr id="4" name="Content Placeholder 3"/>
          <p:cNvPicPr>
            <a:picLocks noGrp="1" noChangeAspect="1"/>
          </p:cNvPicPr>
          <p:nvPr>
            <p:ph idx="1"/>
          </p:nvPr>
        </p:nvPicPr>
        <p:blipFill>
          <a:blip r:embed="rId2"/>
          <a:stretch>
            <a:fillRect/>
          </a:stretch>
        </p:blipFill>
        <p:spPr>
          <a:xfrm>
            <a:off x="2542666" y="1825625"/>
            <a:ext cx="7106668" cy="4351338"/>
          </a:xfrm>
          <a:prstGeom prst="rect">
            <a:avLst/>
          </a:prstGeom>
        </p:spPr>
      </p:pic>
    </p:spTree>
    <p:extLst>
      <p:ext uri="{BB962C8B-B14F-4D97-AF65-F5344CB8AC3E}">
        <p14:creationId xmlns:p14="http://schemas.microsoft.com/office/powerpoint/2010/main" val="264657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accepting changes</a:t>
            </a:r>
            <a:endParaRPr lang="en-US" dirty="0"/>
          </a:p>
        </p:txBody>
      </p:sp>
      <p:sp>
        <p:nvSpPr>
          <p:cNvPr id="3" name="Content Placeholder 2"/>
          <p:cNvSpPr>
            <a:spLocks noGrp="1"/>
          </p:cNvSpPr>
          <p:nvPr>
            <p:ph idx="1"/>
          </p:nvPr>
        </p:nvSpPr>
        <p:spPr/>
        <p:txBody>
          <a:bodyPr>
            <a:normAutofit lnSpcReduction="10000"/>
          </a:bodyPr>
          <a:lstStyle/>
          <a:p>
            <a:r>
              <a:rPr lang="en-GB" dirty="0"/>
              <a:t>A development team that accepts proposed requirement changes or additions might not be able to </a:t>
            </a:r>
            <a:r>
              <a:rPr lang="en-GB" dirty="0" err="1"/>
              <a:t>fulfill</a:t>
            </a:r>
            <a:r>
              <a:rPr lang="en-GB" dirty="0"/>
              <a:t> its existing schedule and quality commitments. </a:t>
            </a:r>
            <a:endParaRPr lang="en-GB" dirty="0" smtClean="0"/>
          </a:p>
          <a:p>
            <a:r>
              <a:rPr lang="en-GB" dirty="0" smtClean="0"/>
              <a:t>The </a:t>
            </a:r>
            <a:r>
              <a:rPr lang="en-GB" dirty="0"/>
              <a:t>project manager must negotiate changes to those commitments with affected managers, customers, and other stakeholders. The project can accommodate new or changed requirements in various ways:</a:t>
            </a:r>
          </a:p>
          <a:p>
            <a:pPr lvl="1"/>
            <a:r>
              <a:rPr lang="en-GB" dirty="0"/>
              <a:t>By deferring lower-priority requirements to later iterations or cutting them completely</a:t>
            </a:r>
          </a:p>
          <a:p>
            <a:pPr lvl="1"/>
            <a:r>
              <a:rPr lang="en-GB" dirty="0"/>
              <a:t>By obtaining additional staff or outsourcing some of the work</a:t>
            </a:r>
          </a:p>
          <a:p>
            <a:pPr lvl="1"/>
            <a:r>
              <a:rPr lang="en-GB" dirty="0"/>
              <a:t>By extending the delivery schedule or adding iterations to an agile project</a:t>
            </a:r>
          </a:p>
          <a:p>
            <a:pPr lvl="1"/>
            <a:r>
              <a:rPr lang="en-GB" dirty="0"/>
              <a:t>By sacrificing quality to ship by the original date</a:t>
            </a:r>
          </a:p>
          <a:p>
            <a:endParaRPr lang="en-US" dirty="0"/>
          </a:p>
        </p:txBody>
      </p:sp>
    </p:spTree>
    <p:extLst>
      <p:ext uri="{BB962C8B-B14F-4D97-AF65-F5344CB8AC3E}">
        <p14:creationId xmlns:p14="http://schemas.microsoft.com/office/powerpoint/2010/main" val="310258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Requirements </a:t>
            </a:r>
            <a:r>
              <a:rPr lang="en-US" b="1" dirty="0"/>
              <a:t>version control</a:t>
            </a:r>
            <a:endParaRPr lang="en-US" dirty="0"/>
          </a:p>
        </p:txBody>
      </p:sp>
      <p:sp>
        <p:nvSpPr>
          <p:cNvPr id="3" name="Content Placeholder 2"/>
          <p:cNvSpPr>
            <a:spLocks noGrp="1"/>
          </p:cNvSpPr>
          <p:nvPr>
            <p:ph idx="1"/>
          </p:nvPr>
        </p:nvSpPr>
        <p:spPr/>
        <p:txBody>
          <a:bodyPr>
            <a:normAutofit fontScale="62500" lnSpcReduction="20000"/>
          </a:bodyPr>
          <a:lstStyle/>
          <a:p>
            <a:r>
              <a:rPr lang="en-GB" dirty="0"/>
              <a:t>Version control—uniquely identifying different versions of an item—applies at the level of both individual requirements and requirements sets, most commonly represented in the form of documents. </a:t>
            </a:r>
            <a:endParaRPr lang="en-GB" dirty="0" smtClean="0"/>
          </a:p>
          <a:p>
            <a:r>
              <a:rPr lang="en-GB" dirty="0" smtClean="0"/>
              <a:t>Begin </a:t>
            </a:r>
            <a:r>
              <a:rPr lang="en-GB" dirty="0"/>
              <a:t>version control as soon as you draft a requirement or a document so you can retain a history of changes made.</a:t>
            </a:r>
          </a:p>
          <a:p>
            <a:r>
              <a:rPr lang="en-GB" dirty="0"/>
              <a:t>Every version of the requirements must be uniquely identified. </a:t>
            </a:r>
            <a:endParaRPr lang="en-GB" dirty="0" smtClean="0"/>
          </a:p>
          <a:p>
            <a:r>
              <a:rPr lang="en-GB" dirty="0" smtClean="0"/>
              <a:t>Every </a:t>
            </a:r>
            <a:r>
              <a:rPr lang="en-GB" dirty="0"/>
              <a:t>team member must be able to access the current version of the requirements</a:t>
            </a:r>
            <a:r>
              <a:rPr lang="en-GB" dirty="0" smtClean="0"/>
              <a:t>.</a:t>
            </a:r>
          </a:p>
          <a:p>
            <a:r>
              <a:rPr lang="en-GB" dirty="0" smtClean="0"/>
              <a:t> </a:t>
            </a:r>
            <a:r>
              <a:rPr lang="en-GB" dirty="0"/>
              <a:t>Changes must be clearly documented and communicated to everyone affected. </a:t>
            </a:r>
            <a:endParaRPr lang="en-GB" dirty="0" smtClean="0"/>
          </a:p>
          <a:p>
            <a:r>
              <a:rPr lang="en-GB" dirty="0" smtClean="0"/>
              <a:t>To </a:t>
            </a:r>
            <a:r>
              <a:rPr lang="en-GB" dirty="0"/>
              <a:t>minimize confusion and miscommunication, permit only designated individuals to update the requirements, and make sure that the version identifier changes whenever an update is made. </a:t>
            </a:r>
            <a:endParaRPr lang="en-GB" dirty="0" smtClean="0"/>
          </a:p>
          <a:p>
            <a:r>
              <a:rPr lang="en-GB" dirty="0" smtClean="0"/>
              <a:t>Each </a:t>
            </a:r>
            <a:r>
              <a:rPr lang="en-GB" dirty="0"/>
              <a:t>circulated version of a requirements document or each requirement in a tool should include a revision history that identifies </a:t>
            </a:r>
            <a:endParaRPr lang="en-GB" dirty="0" smtClean="0"/>
          </a:p>
          <a:p>
            <a:pPr lvl="1"/>
            <a:r>
              <a:rPr lang="en-GB" dirty="0" smtClean="0"/>
              <a:t>the </a:t>
            </a:r>
            <a:r>
              <a:rPr lang="en-GB" dirty="0"/>
              <a:t>changes made, </a:t>
            </a:r>
            <a:endParaRPr lang="en-GB" dirty="0" smtClean="0"/>
          </a:p>
          <a:p>
            <a:pPr lvl="1"/>
            <a:r>
              <a:rPr lang="en-GB" dirty="0" smtClean="0"/>
              <a:t>the </a:t>
            </a:r>
            <a:r>
              <a:rPr lang="en-GB" dirty="0"/>
              <a:t>date of each change, </a:t>
            </a:r>
            <a:endParaRPr lang="en-GB" dirty="0" smtClean="0"/>
          </a:p>
          <a:p>
            <a:pPr lvl="1"/>
            <a:r>
              <a:rPr lang="en-GB" dirty="0" smtClean="0"/>
              <a:t>the </a:t>
            </a:r>
            <a:r>
              <a:rPr lang="en-GB" dirty="0"/>
              <a:t>individual who made the change, </a:t>
            </a:r>
            <a:endParaRPr lang="en-GB" dirty="0" smtClean="0"/>
          </a:p>
          <a:p>
            <a:pPr lvl="1"/>
            <a:r>
              <a:rPr lang="en-GB" dirty="0" smtClean="0"/>
              <a:t>and </a:t>
            </a:r>
            <a:r>
              <a:rPr lang="en-GB" dirty="0"/>
              <a:t>the reason for each change.</a:t>
            </a:r>
            <a:endParaRPr lang="en-US" dirty="0"/>
          </a:p>
        </p:txBody>
      </p:sp>
    </p:spTree>
    <p:extLst>
      <p:ext uri="{BB962C8B-B14F-4D97-AF65-F5344CB8AC3E}">
        <p14:creationId xmlns:p14="http://schemas.microsoft.com/office/powerpoint/2010/main" val="204195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RM tool or Word Processor for Version Control</a:t>
            </a:r>
            <a:endParaRPr lang="en-US" dirty="0"/>
          </a:p>
        </p:txBody>
      </p:sp>
      <p:sp>
        <p:nvSpPr>
          <p:cNvPr id="3" name="Content Placeholder 2"/>
          <p:cNvSpPr>
            <a:spLocks noGrp="1"/>
          </p:cNvSpPr>
          <p:nvPr>
            <p:ph idx="1"/>
          </p:nvPr>
        </p:nvSpPr>
        <p:spPr/>
        <p:txBody>
          <a:bodyPr>
            <a:normAutofit fontScale="92500" lnSpcReduction="20000"/>
          </a:bodyPr>
          <a:lstStyle/>
          <a:p>
            <a:r>
              <a:rPr lang="en-GB" dirty="0"/>
              <a:t>The most robust approach to version control is to store the requirements in a requirements management </a:t>
            </a:r>
            <a:r>
              <a:rPr lang="en-GB" dirty="0" smtClean="0"/>
              <a:t>tool. </a:t>
            </a:r>
          </a:p>
          <a:p>
            <a:r>
              <a:rPr lang="en-GB" dirty="0" smtClean="0"/>
              <a:t>RM </a:t>
            </a:r>
            <a:r>
              <a:rPr lang="en-GB" dirty="0"/>
              <a:t>tools track the history of changes made to every requirement, which is valuable when you need to revert to an earlier version. </a:t>
            </a:r>
            <a:endParaRPr lang="en-GB" dirty="0" smtClean="0"/>
          </a:p>
          <a:p>
            <a:r>
              <a:rPr lang="en-GB" dirty="0" smtClean="0"/>
              <a:t>Such </a:t>
            </a:r>
            <a:r>
              <a:rPr lang="en-GB" dirty="0"/>
              <a:t>a tool allows for comments describing the rationale behind a decision to add, modify, or delete a requirement. These comments are helpful if the requirement becomes a topic for discussion again in the future.</a:t>
            </a:r>
          </a:p>
          <a:p>
            <a:r>
              <a:rPr lang="en-GB" dirty="0"/>
              <a:t>If you’re storing requirements in documents, you can track changes by using the word processor’s revision marks feature. </a:t>
            </a:r>
            <a:endParaRPr lang="en-GB" dirty="0" smtClean="0"/>
          </a:p>
          <a:p>
            <a:r>
              <a:rPr lang="en-GB" dirty="0" smtClean="0"/>
              <a:t>When </a:t>
            </a:r>
            <a:r>
              <a:rPr lang="en-GB" dirty="0"/>
              <a:t>you baseline a document, first archive a marked-up version, then accept all the revisions, and then store the now clean version as the new baseline, ready for the next round of changes. </a:t>
            </a:r>
            <a:endParaRPr lang="en-US" dirty="0"/>
          </a:p>
        </p:txBody>
      </p:sp>
    </p:spTree>
    <p:extLst>
      <p:ext uri="{BB962C8B-B14F-4D97-AF65-F5344CB8AC3E}">
        <p14:creationId xmlns:p14="http://schemas.microsoft.com/office/powerpoint/2010/main" val="405041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TotalTime>
  <Words>2787</Words>
  <Application>Microsoft Office PowerPoint</Application>
  <PresentationFormat>Widescreen</PresentationFormat>
  <Paragraphs>204</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Segoe</vt:lpstr>
      <vt:lpstr>Office Theme</vt:lpstr>
      <vt:lpstr>Software Requirements Engineering</vt:lpstr>
      <vt:lpstr>Requirements Management</vt:lpstr>
      <vt:lpstr>Sub-disciplines of software requirements engineering.</vt:lpstr>
      <vt:lpstr>Boundary between Requirements Development and Requirements Management</vt:lpstr>
      <vt:lpstr>Requirements baseline</vt:lpstr>
      <vt:lpstr>Activities in Requirements Management</vt:lpstr>
      <vt:lpstr>Costs of accepting changes</vt:lpstr>
      <vt:lpstr>1. Requirements version control</vt:lpstr>
      <vt:lpstr>Use of RM tool or Word Processor for Version Control</vt:lpstr>
      <vt:lpstr>Manual Version Control</vt:lpstr>
      <vt:lpstr>Requirements Attributes</vt:lpstr>
      <vt:lpstr>2. Tracking requirements status</vt:lpstr>
      <vt:lpstr>3. Change Control</vt:lpstr>
      <vt:lpstr>3. Change Control</vt:lpstr>
      <vt:lpstr>Managing scope creep </vt:lpstr>
      <vt:lpstr>Steps to manage Scope Creep</vt:lpstr>
      <vt:lpstr>Change control policy</vt:lpstr>
      <vt:lpstr>PowerPoint Presentation</vt:lpstr>
      <vt:lpstr>Change Control Board</vt:lpstr>
      <vt:lpstr>Change impact analysis</vt:lpstr>
      <vt:lpstr>Impact analysis procedure </vt:lpstr>
      <vt:lpstr>4. Tracing Requirements</vt:lpstr>
      <vt:lpstr>Tracing Requirements</vt:lpstr>
      <vt:lpstr>PowerPoint Presentation</vt:lpstr>
      <vt:lpstr>Forward and Backward Traceability</vt:lpstr>
      <vt:lpstr>Forward and Backward Traceability</vt:lpstr>
      <vt:lpstr>Forward and Backward Traceability</vt:lpstr>
      <vt:lpstr>PowerPoint Presentation</vt:lpstr>
      <vt:lpstr>Motivations for tracing requirements </vt:lpstr>
      <vt:lpstr>Traceability Matrix</vt:lpstr>
      <vt:lpstr>The requirements traceability matrix</vt:lpstr>
      <vt:lpstr>Different types of trace links</vt:lpstr>
      <vt:lpstr>PowerPoint Presentation</vt:lpstr>
      <vt:lpstr>Traceability of non-functional requirements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34</cp:revision>
  <dcterms:created xsi:type="dcterms:W3CDTF">2020-12-12T14:16:04Z</dcterms:created>
  <dcterms:modified xsi:type="dcterms:W3CDTF">2020-12-18T08:29:17Z</dcterms:modified>
</cp:coreProperties>
</file>