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6" r:id="rId5"/>
    <p:sldId id="257" r:id="rId6"/>
    <p:sldId id="258" r:id="rId7"/>
    <p:sldId id="259" r:id="rId8"/>
    <p:sldId id="262" r:id="rId9"/>
    <p:sldId id="263" r:id="rId10"/>
    <p:sldId id="265" r:id="rId11"/>
    <p:sldId id="264" r:id="rId12"/>
    <p:sldId id="294" r:id="rId13"/>
    <p:sldId id="266" r:id="rId14"/>
    <p:sldId id="267" r:id="rId15"/>
    <p:sldId id="269" r:id="rId16"/>
    <p:sldId id="270" r:id="rId17"/>
    <p:sldId id="271" r:id="rId18"/>
    <p:sldId id="297" r:id="rId19"/>
    <p:sldId id="272" r:id="rId20"/>
    <p:sldId id="273" r:id="rId21"/>
    <p:sldId id="298" r:id="rId22"/>
    <p:sldId id="299" r:id="rId23"/>
    <p:sldId id="300" r:id="rId24"/>
    <p:sldId id="301" r:id="rId25"/>
    <p:sldId id="275" r:id="rId26"/>
    <p:sldId id="276" r:id="rId27"/>
    <p:sldId id="261" r:id="rId28"/>
    <p:sldId id="278" r:id="rId29"/>
    <p:sldId id="29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2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7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2730-1CDA-462A-BF09-139EDE7120D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AEA5-A85F-4A6E-9D57-08AA1414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Level 3 - 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/>
              <a:t>Functional requirements </a:t>
            </a:r>
            <a:r>
              <a:rPr lang="en-GB" dirty="0"/>
              <a:t>specify the </a:t>
            </a:r>
            <a:r>
              <a:rPr lang="en-GB" dirty="0" err="1"/>
              <a:t>behaviors</a:t>
            </a:r>
            <a:r>
              <a:rPr lang="en-GB" dirty="0"/>
              <a:t> the product will exhibit under specific conditions.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describe </a:t>
            </a:r>
            <a:r>
              <a:rPr lang="en-GB" i="1" dirty="0"/>
              <a:t>what </a:t>
            </a:r>
            <a:r>
              <a:rPr lang="en-GB" dirty="0"/>
              <a:t>the developers must implement to enable users to accomplish their tasks (user requirements), thereby satisfying the business requirements.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alignment among the three levels of requirements is essential for project success. </a:t>
            </a:r>
            <a:endParaRPr lang="en-GB" dirty="0" smtClean="0"/>
          </a:p>
          <a:p>
            <a:r>
              <a:rPr lang="en-GB" dirty="0" smtClean="0"/>
              <a:t>Functional </a:t>
            </a:r>
            <a:r>
              <a:rPr lang="en-GB" dirty="0"/>
              <a:t>requirements often are written in the form of the traditional “shall” statements: </a:t>
            </a:r>
            <a:endParaRPr lang="en-GB" dirty="0" smtClean="0"/>
          </a:p>
          <a:p>
            <a:pPr lvl="1"/>
            <a:r>
              <a:rPr lang="en-GB" dirty="0" smtClean="0"/>
              <a:t>“</a:t>
            </a:r>
            <a:r>
              <a:rPr lang="en-GB" dirty="0"/>
              <a:t>The Passenger shall be able to print boarding passes for all flight segments for which he has checked in” or “If the Passenger’s profile does not indicate a seating preference, the reservation system shall assign a seat.”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9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smtClean="0"/>
              <a:t>Level </a:t>
            </a:r>
            <a:r>
              <a:rPr lang="en-US" dirty="0" smtClean="0"/>
              <a:t>3 - 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Business Analyst (BA) document functional </a:t>
            </a:r>
            <a:r>
              <a:rPr lang="en-GB" dirty="0"/>
              <a:t>requirements </a:t>
            </a:r>
            <a:r>
              <a:rPr lang="en-GB" dirty="0" smtClean="0"/>
              <a:t>in </a:t>
            </a:r>
            <a:r>
              <a:rPr lang="en-GB" dirty="0"/>
              <a:t>a </a:t>
            </a:r>
            <a:r>
              <a:rPr lang="en-GB" i="1" dirty="0"/>
              <a:t>software requirements specification </a:t>
            </a:r>
            <a:r>
              <a:rPr lang="en-GB" dirty="0"/>
              <a:t>(SRS), which describes as fully as necessary the expected </a:t>
            </a:r>
            <a:r>
              <a:rPr lang="en-GB" dirty="0" err="1"/>
              <a:t>behavior</a:t>
            </a:r>
            <a:r>
              <a:rPr lang="en-GB" dirty="0"/>
              <a:t> of the software system. </a:t>
            </a:r>
            <a:endParaRPr lang="en-GB" dirty="0" smtClean="0"/>
          </a:p>
          <a:p>
            <a:r>
              <a:rPr lang="en-GB" dirty="0" smtClean="0"/>
              <a:t>“Business analyst” refers to the project role that has primary responsibility for leading requirements-related activities on a project. </a:t>
            </a:r>
          </a:p>
          <a:p>
            <a:r>
              <a:rPr lang="en-GB" dirty="0" smtClean="0"/>
              <a:t>The </a:t>
            </a:r>
            <a:r>
              <a:rPr lang="en-GB" dirty="0"/>
              <a:t>SRS is used in development, testing, quality assurance, project management, and related project functions.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25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Other Types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Business Rules (not a type of requirement but affects the requirements)</a:t>
            </a:r>
          </a:p>
          <a:p>
            <a:r>
              <a:rPr lang="en-US" dirty="0" smtClean="0"/>
              <a:t>Non-Functional Requirements</a:t>
            </a:r>
          </a:p>
          <a:p>
            <a:r>
              <a:rPr lang="en-US" dirty="0" smtClean="0"/>
              <a:t>Feature</a:t>
            </a:r>
          </a:p>
          <a:p>
            <a:r>
              <a:rPr lang="en-US" dirty="0" smtClean="0"/>
              <a:t>Product vs Project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System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System requirements </a:t>
            </a:r>
            <a:r>
              <a:rPr lang="en-GB" dirty="0"/>
              <a:t>describe the requirements for a product that is composed of multiple components or </a:t>
            </a:r>
            <a:r>
              <a:rPr lang="en-GB" dirty="0" smtClean="0"/>
              <a:t>subsystems.</a:t>
            </a:r>
          </a:p>
          <a:p>
            <a:r>
              <a:rPr lang="en-GB" dirty="0" smtClean="0"/>
              <a:t>A </a:t>
            </a:r>
            <a:r>
              <a:rPr lang="en-GB" dirty="0"/>
              <a:t>system can be all software or it can include both software and hardware subsystems. People and processes are part of a system, too, so certain system functions might be allocated to human beings.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term “system requirements” </a:t>
            </a:r>
            <a:r>
              <a:rPr lang="en-GB" dirty="0" smtClean="0"/>
              <a:t>is also used to </a:t>
            </a:r>
            <a:r>
              <a:rPr lang="en-GB" dirty="0"/>
              <a:t>mean the detailed requirements for a software system, but that’s not how we use the term in this </a:t>
            </a:r>
            <a:r>
              <a:rPr lang="en-GB" dirty="0" smtClean="0"/>
              <a:t>course.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6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Example </a:t>
            </a:r>
            <a:r>
              <a:rPr lang="en-US" dirty="0" smtClean="0"/>
              <a:t>of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good example of a “system” is the cashier’s workstation in a supermarket.</a:t>
            </a:r>
          </a:p>
          <a:p>
            <a:pPr lvl="1"/>
            <a:r>
              <a:rPr lang="en-GB" dirty="0" smtClean="0"/>
              <a:t> There’s a </a:t>
            </a:r>
            <a:r>
              <a:rPr lang="en-GB" i="1" dirty="0" smtClean="0"/>
              <a:t>bar code scanner </a:t>
            </a:r>
            <a:r>
              <a:rPr lang="en-GB" dirty="0" smtClean="0"/>
              <a:t>integrated with a </a:t>
            </a:r>
            <a:r>
              <a:rPr lang="en-GB" i="1" dirty="0" smtClean="0"/>
              <a:t>scale</a:t>
            </a:r>
            <a:r>
              <a:rPr lang="en-GB" dirty="0" smtClean="0"/>
              <a:t>, as well as a </a:t>
            </a:r>
            <a:r>
              <a:rPr lang="en-GB" i="1" dirty="0" smtClean="0"/>
              <a:t>hand-held bar code scanner</a:t>
            </a:r>
            <a:r>
              <a:rPr lang="en-GB" dirty="0" smtClean="0"/>
              <a:t>. The cashier has </a:t>
            </a:r>
            <a:r>
              <a:rPr lang="en-GB" i="1" dirty="0" smtClean="0"/>
              <a:t>a keyboard, a display, and a cash drawer</a:t>
            </a:r>
            <a:r>
              <a:rPr lang="en-GB" dirty="0" smtClean="0"/>
              <a:t>. You’ll see </a:t>
            </a:r>
            <a:r>
              <a:rPr lang="en-GB" i="1" dirty="0" smtClean="0"/>
              <a:t>a card reader</a:t>
            </a:r>
            <a:r>
              <a:rPr lang="en-GB" dirty="0" smtClean="0"/>
              <a:t> and </a:t>
            </a:r>
            <a:r>
              <a:rPr lang="en-GB" i="1" dirty="0" smtClean="0"/>
              <a:t>PIN pad </a:t>
            </a:r>
            <a:r>
              <a:rPr lang="en-GB" dirty="0" smtClean="0"/>
              <a:t>for your loyalty card and credit or debit card, and perhaps </a:t>
            </a:r>
            <a:r>
              <a:rPr lang="en-GB" i="1" dirty="0" smtClean="0"/>
              <a:t>a change dispenser</a:t>
            </a:r>
            <a:r>
              <a:rPr lang="en-GB" dirty="0" smtClean="0"/>
              <a:t>. You might see up to </a:t>
            </a:r>
            <a:r>
              <a:rPr lang="en-GB" i="1" dirty="0" smtClean="0"/>
              <a:t>three printers </a:t>
            </a:r>
            <a:r>
              <a:rPr lang="en-GB" dirty="0" smtClean="0"/>
              <a:t>for your purchase.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Business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Business rules </a:t>
            </a:r>
            <a:r>
              <a:rPr lang="en-GB" dirty="0"/>
              <a:t>include corporate policies, government regulations, industry standards, and </a:t>
            </a:r>
            <a:r>
              <a:rPr lang="en-GB" dirty="0" smtClean="0"/>
              <a:t>computational algorithms.</a:t>
            </a:r>
          </a:p>
          <a:p>
            <a:r>
              <a:rPr lang="en-GB" dirty="0" smtClean="0"/>
              <a:t>Business </a:t>
            </a:r>
            <a:r>
              <a:rPr lang="en-GB" dirty="0"/>
              <a:t>rules are not themselves software requirements because they have an existence beyond the boundaries of any specific software application. </a:t>
            </a:r>
            <a:endParaRPr lang="en-GB" dirty="0" smtClean="0"/>
          </a:p>
          <a:p>
            <a:r>
              <a:rPr lang="en-GB" dirty="0" smtClean="0"/>
              <a:t>However</a:t>
            </a:r>
            <a:r>
              <a:rPr lang="en-GB" dirty="0"/>
              <a:t>, they often dictate that the system must contain functionality to comply with the </a:t>
            </a:r>
            <a:r>
              <a:rPr lang="en-GB" dirty="0" smtClean="0"/>
              <a:t>rules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We can </a:t>
            </a:r>
            <a:r>
              <a:rPr lang="en-GB" dirty="0"/>
              <a:t>trace the </a:t>
            </a:r>
            <a:r>
              <a:rPr lang="en-GB" dirty="0" smtClean="0"/>
              <a:t>origin </a:t>
            </a:r>
            <a:r>
              <a:rPr lang="en-GB" dirty="0"/>
              <a:t>of certain functional requirements back to a particular business rule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Example: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8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Non-functional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23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addition to functional requirements, the SRS contains an assortment of non-functional requirements.</a:t>
            </a:r>
          </a:p>
          <a:p>
            <a:r>
              <a:rPr lang="en-GB" dirty="0" smtClean="0"/>
              <a:t>Non-functional (other-than functional) requirements </a:t>
            </a:r>
            <a:r>
              <a:rPr lang="en-GB" dirty="0"/>
              <a:t>might specify not </a:t>
            </a:r>
            <a:r>
              <a:rPr lang="en-GB" i="1" dirty="0"/>
              <a:t>what </a:t>
            </a:r>
            <a:r>
              <a:rPr lang="en-GB" dirty="0"/>
              <a:t>the system does, but rather </a:t>
            </a:r>
            <a:r>
              <a:rPr lang="en-GB" i="1" dirty="0"/>
              <a:t>how well </a:t>
            </a:r>
            <a:r>
              <a:rPr lang="en-GB" dirty="0"/>
              <a:t>it does those things.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1710" y="3390314"/>
            <a:ext cx="8389036" cy="2017747"/>
            <a:chOff x="2051538" y="1983545"/>
            <a:chExt cx="8389036" cy="2017747"/>
          </a:xfrm>
        </p:grpSpPr>
        <p:grpSp>
          <p:nvGrpSpPr>
            <p:cNvPr id="17" name="Group 16"/>
            <p:cNvGrpSpPr/>
            <p:nvPr/>
          </p:nvGrpSpPr>
          <p:grpSpPr>
            <a:xfrm>
              <a:off x="2051538" y="1983545"/>
              <a:ext cx="8389036" cy="2017747"/>
              <a:chOff x="2051538" y="1983545"/>
              <a:chExt cx="8389036" cy="201774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162843" y="1983545"/>
                <a:ext cx="2208628" cy="675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Non-functional Requirements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051538" y="3326043"/>
                <a:ext cx="2208628" cy="675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Quality Attributes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41742" y="3326043"/>
                <a:ext cx="2208628" cy="675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Constraints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231946" y="3326043"/>
                <a:ext cx="2208628" cy="675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External Interfaces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>
                <a:stCxn id="20" idx="2"/>
              </p:cNvCxnSpPr>
              <p:nvPr/>
            </p:nvCxnSpPr>
            <p:spPr>
              <a:xfrm flipH="1">
                <a:off x="2996418" y="2658794"/>
                <a:ext cx="3270739" cy="6672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>
              <a:endCxn id="22" idx="0"/>
            </p:cNvCxnSpPr>
            <p:nvPr/>
          </p:nvCxnSpPr>
          <p:spPr>
            <a:xfrm flipH="1">
              <a:off x="6246056" y="2658794"/>
              <a:ext cx="28135" cy="667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0" idx="2"/>
            </p:cNvCxnSpPr>
            <p:nvPr/>
          </p:nvCxnSpPr>
          <p:spPr>
            <a:xfrm>
              <a:off x="6267157" y="2658794"/>
              <a:ext cx="3256671" cy="667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8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Non-functional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Quality attributes </a:t>
            </a:r>
            <a:r>
              <a:rPr lang="en-GB" dirty="0"/>
              <a:t>are also known as quality factors, quality of service requirements, </a:t>
            </a:r>
            <a:r>
              <a:rPr lang="en-GB" dirty="0" smtClean="0"/>
              <a:t>and </a:t>
            </a:r>
            <a:r>
              <a:rPr lang="en-GB" dirty="0"/>
              <a:t>the “–</a:t>
            </a:r>
            <a:r>
              <a:rPr lang="en-GB" dirty="0" err="1"/>
              <a:t>ilities</a:t>
            </a:r>
            <a:r>
              <a:rPr lang="en-GB" dirty="0" smtClean="0"/>
              <a:t>.”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They describe the product’s characteristics in various dimensions that are important either to users or to developers and maintainers, such as performance, safety, availability, and portability. </a:t>
            </a:r>
            <a:endParaRPr lang="en-GB" dirty="0" smtClean="0"/>
          </a:p>
          <a:p>
            <a:r>
              <a:rPr lang="en-GB" i="1" dirty="0" smtClean="0"/>
              <a:t>External Interfaces </a:t>
            </a:r>
            <a:r>
              <a:rPr lang="en-GB" dirty="0" smtClean="0"/>
              <a:t>include connections to other software systems, hardware components, and users, as well as communication interfaces. 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Non-functional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1441" y="4404574"/>
            <a:ext cx="3157424" cy="23034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496" y="1801694"/>
            <a:ext cx="103293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constraint is a restriction on the degree of freedom you have in providing a solution</a:t>
            </a:r>
            <a:r>
              <a:rPr lang="en-GB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Constraints can be economic, political, technical, or </a:t>
            </a:r>
            <a:r>
              <a:rPr lang="en-GB" sz="2400" dirty="0" smtClean="0"/>
              <a:t>environmental </a:t>
            </a:r>
            <a:r>
              <a:rPr lang="en-GB" sz="2400" dirty="0"/>
              <a:t>and pertain to your project resources, schedule, target environment, or to the system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Design and implementation </a:t>
            </a:r>
            <a:r>
              <a:rPr lang="en-GB" sz="2400" i="1" dirty="0"/>
              <a:t>constraints </a:t>
            </a:r>
            <a:r>
              <a:rPr lang="en-GB" sz="2400" dirty="0"/>
              <a:t>impose restrictions on the options available to the developer during construction of the product</a:t>
            </a:r>
            <a:r>
              <a:rPr lang="en-GB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system will work on our existing technical infrastructure - no new technologies will be introduced.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system will only use the data contained in the existing corporate database.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system shall be available 99.99% of the time for any 24-hour period.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</a:t>
            </a:r>
            <a:r>
              <a:rPr lang="en-GB" sz="2400" dirty="0"/>
              <a:t>master's degree programs must include the development of a 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18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</a:t>
            </a:r>
            <a:r>
              <a:rPr lang="en-GB" i="1" dirty="0"/>
              <a:t>feature </a:t>
            </a:r>
            <a:r>
              <a:rPr lang="en-GB" dirty="0"/>
              <a:t>consists of one or more logically related system capabilities that provide value to a user and are described by </a:t>
            </a:r>
            <a:r>
              <a:rPr lang="en-GB" i="1" dirty="0"/>
              <a:t>a set of functional requirements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customer’s list of desired product features is not equivalent to a description of the </a:t>
            </a:r>
            <a:r>
              <a:rPr lang="en-GB" dirty="0" smtClean="0"/>
              <a:t>user requirements. </a:t>
            </a:r>
          </a:p>
          <a:p>
            <a:r>
              <a:rPr lang="en-GB" dirty="0" smtClean="0"/>
              <a:t>A feature can encompass </a:t>
            </a:r>
            <a:r>
              <a:rPr lang="en-GB" i="1" dirty="0" smtClean="0"/>
              <a:t>multiple user requirements</a:t>
            </a:r>
            <a:r>
              <a:rPr lang="en-GB" dirty="0" smtClean="0"/>
              <a:t>, each of which implies that certain functional requirements must be implemented to allow the user to perform the task described by each user requirement.</a:t>
            </a:r>
          </a:p>
          <a:p>
            <a:r>
              <a:rPr lang="en-GB" dirty="0" smtClean="0"/>
              <a:t>Examples: Web </a:t>
            </a:r>
            <a:r>
              <a:rPr lang="en-GB" dirty="0"/>
              <a:t>browser bookmarks, spelling checkers, the ability to define a custom workout program for a piece of exercise equipment, and automatic virus signature updating in an anti-malware product are examples of features. </a:t>
            </a:r>
            <a:endParaRPr lang="en-GB" dirty="0" smtClean="0"/>
          </a:p>
          <a:p>
            <a:r>
              <a:rPr lang="en-GB" dirty="0" smtClean="0"/>
              <a:t>The following figure illustrates a </a:t>
            </a:r>
            <a:r>
              <a:rPr lang="en-GB" i="1" dirty="0" smtClean="0"/>
              <a:t>feature tree</a:t>
            </a:r>
            <a:r>
              <a:rPr lang="en-GB" dirty="0" smtClean="0"/>
              <a:t>, an analysis model that shows how a feature can be hierarchically decomposed into a set of smaller features, which relate to specific user requirements and lead to specifying sets of functional requirements (Beatty and Chen 2012).</a:t>
            </a:r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781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Requirements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30" y="0"/>
            <a:ext cx="854233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3015" y="6488668"/>
            <a:ext cx="1877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Feature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Product </a:t>
            </a:r>
            <a:r>
              <a:rPr lang="en-US" dirty="0" smtClean="0"/>
              <a:t>vs 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vs </a:t>
            </a:r>
            <a:r>
              <a:rPr lang="en-US" dirty="0" smtClean="0"/>
              <a:t>Project</a:t>
            </a:r>
          </a:p>
          <a:p>
            <a:r>
              <a:rPr lang="en-GB" dirty="0"/>
              <a:t>A project has a defined beginning and end in time and is unique in that it is not a routine operation, but a specific set of operations designed to accomplish a singular </a:t>
            </a:r>
            <a:r>
              <a:rPr lang="en-GB" dirty="0" smtClean="0"/>
              <a:t>goal.</a:t>
            </a:r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product is a good, service, platform, application, system, etc. that is created, maintained and supported by solving problems and providing benefits to specific customer and business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4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Product </a:t>
            </a:r>
            <a:r>
              <a:rPr lang="en-US" dirty="0" smtClean="0"/>
              <a:t>vs 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far we have been discussing requirements that describe properties of a software system to be built. </a:t>
            </a:r>
            <a:r>
              <a:rPr lang="en-GB" dirty="0" smtClean="0"/>
              <a:t>These are </a:t>
            </a:r>
            <a:r>
              <a:rPr lang="en-GB" i="1" dirty="0" smtClean="0"/>
              <a:t>product </a:t>
            </a:r>
            <a:r>
              <a:rPr lang="en-GB" dirty="0"/>
              <a:t>requirements. </a:t>
            </a:r>
            <a:endParaRPr lang="en-GB" dirty="0" smtClean="0"/>
          </a:p>
          <a:p>
            <a:r>
              <a:rPr lang="en-GB" dirty="0" smtClean="0"/>
              <a:t>Projects </a:t>
            </a:r>
            <a:r>
              <a:rPr lang="en-GB" dirty="0"/>
              <a:t>certainly do have other expectations and deliverables that are not a part of the software the team implements, but that are necessary to the successful completion of the project as a whole. These are </a:t>
            </a:r>
            <a:r>
              <a:rPr lang="en-GB" i="1" dirty="0"/>
              <a:t>project </a:t>
            </a:r>
            <a:r>
              <a:rPr lang="en-GB" dirty="0"/>
              <a:t>requirements but not </a:t>
            </a:r>
            <a:r>
              <a:rPr lang="en-GB" i="1" dirty="0"/>
              <a:t>product </a:t>
            </a:r>
            <a:r>
              <a:rPr lang="en-GB" dirty="0"/>
              <a:t>requirements.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87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Examples </a:t>
            </a:r>
            <a:r>
              <a:rPr lang="en-US" dirty="0" smtClean="0"/>
              <a:t>of 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GB" dirty="0"/>
              <a:t>Physical resources the development team needs, such as workstations, special hardware devices, testing labs, testing tools and equipment, team rooms, and videoconferencing equipment.</a:t>
            </a:r>
          </a:p>
          <a:p>
            <a:r>
              <a:rPr lang="en-US" dirty="0" smtClean="0"/>
              <a:t>Staff </a:t>
            </a:r>
            <a:r>
              <a:rPr lang="en-US" dirty="0"/>
              <a:t>training needs</a:t>
            </a:r>
            <a:r>
              <a:rPr lang="en-US" dirty="0" smtClean="0"/>
              <a:t>.</a:t>
            </a:r>
          </a:p>
          <a:p>
            <a:r>
              <a:rPr lang="en-GB" dirty="0" smtClean="0"/>
              <a:t>User </a:t>
            </a:r>
            <a:r>
              <a:rPr lang="en-GB" dirty="0"/>
              <a:t>documentation, including training materials, tutorials, reference manuals, and release notes.</a:t>
            </a:r>
          </a:p>
          <a:p>
            <a:r>
              <a:rPr lang="en-GB" dirty="0" smtClean="0"/>
              <a:t>Support </a:t>
            </a:r>
            <a:r>
              <a:rPr lang="en-GB" dirty="0"/>
              <a:t>documentation, such as help desk </a:t>
            </a:r>
            <a:r>
              <a:rPr lang="en-GB" dirty="0" smtClean="0"/>
              <a:t>resources</a:t>
            </a:r>
            <a:endParaRPr lang="en-GB" dirty="0"/>
          </a:p>
          <a:p>
            <a:r>
              <a:rPr lang="en-GB" dirty="0" smtClean="0"/>
              <a:t>Infrastructure </a:t>
            </a:r>
            <a:r>
              <a:rPr lang="en-GB" dirty="0"/>
              <a:t>changes needed in the operating environment.</a:t>
            </a:r>
          </a:p>
          <a:p>
            <a:r>
              <a:rPr lang="en-GB" dirty="0" smtClean="0"/>
              <a:t>Requirements </a:t>
            </a:r>
            <a:r>
              <a:rPr lang="en-GB" dirty="0"/>
              <a:t>and procedures for releasing the product, installing it in the operating environment, configuring it, and testing the installation.</a:t>
            </a:r>
          </a:p>
          <a:p>
            <a:r>
              <a:rPr lang="en-GB" dirty="0" smtClean="0"/>
              <a:t>Requirements </a:t>
            </a:r>
            <a:r>
              <a:rPr lang="en-GB" dirty="0"/>
              <a:t>and procedures for transitioning from an old system to a new one, such as data migration and conversion requirements, security setup, production cutover, and training to close skills gaps; these are sometimes called </a:t>
            </a:r>
            <a:r>
              <a:rPr lang="en-GB" i="1" dirty="0"/>
              <a:t>transition </a:t>
            </a:r>
            <a:r>
              <a:rPr lang="en-GB" i="1" dirty="0" smtClean="0"/>
              <a:t>requirements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Some </a:t>
            </a:r>
            <a:r>
              <a:rPr lang="en-US" dirty="0" smtClean="0"/>
              <a:t>more examples </a:t>
            </a:r>
            <a:r>
              <a:rPr lang="en-US" dirty="0"/>
              <a:t>of 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Product certification and compliance requirements.</a:t>
            </a:r>
          </a:p>
          <a:p>
            <a:r>
              <a:rPr lang="en-GB" dirty="0" smtClean="0"/>
              <a:t>Sourcing, acquisition, and licensing of third-party software and hardware components.</a:t>
            </a:r>
          </a:p>
          <a:p>
            <a:r>
              <a:rPr lang="en-GB" dirty="0" smtClean="0"/>
              <a:t>Beta testing, manufacturing, packaging, marketing, and distribution requirements.</a:t>
            </a:r>
          </a:p>
          <a:p>
            <a:r>
              <a:rPr lang="en-GB" dirty="0" smtClean="0"/>
              <a:t>Requirements for obtaining legal protection (patents, trademarks, or copyrights) for intellectual property related to the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36" y="224406"/>
            <a:ext cx="10515600" cy="1325563"/>
          </a:xfrm>
        </p:spPr>
        <p:txBody>
          <a:bodyPr/>
          <a:lstStyle/>
          <a:p>
            <a:r>
              <a:rPr lang="en-US" dirty="0" smtClean="0"/>
              <a:t>4. Example </a:t>
            </a:r>
            <a:r>
              <a:rPr lang="en-US" dirty="0" smtClean="0"/>
              <a:t>to demonstrate different types of Requirements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6443" y="1869284"/>
            <a:ext cx="3404382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Increase non-US sales by 25 percent within 6 months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6443" y="2931098"/>
            <a:ext cx="3404382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multi-language spelling checker feature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7372" y="3920263"/>
            <a:ext cx="3404382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 spelling errors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3111" y="3896029"/>
            <a:ext cx="3404382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Select language for spelling checker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42981" y="3920263"/>
            <a:ext cx="3404382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a word to a dictionary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5137" y="5260739"/>
            <a:ext cx="2538046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Highlighting misspelled words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876713" y="5007572"/>
            <a:ext cx="2982352" cy="1308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Usability Requirement specifies how the software is to be localized for use with specific languages and character 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14645" y="5138662"/>
            <a:ext cx="2880360" cy="1167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displaying suggested replacements, and globally replacing misspelled words with corrected words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94891" y="5283960"/>
            <a:ext cx="2538046" cy="82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Autocorrect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5188634" y="2699278"/>
            <a:ext cx="0" cy="2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18724" y="2099615"/>
            <a:ext cx="22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Requirement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18724" y="3161429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>
            <a:off x="2138289" y="3761092"/>
            <a:ext cx="3050345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81193" y="3576426"/>
            <a:ext cx="20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Requirements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7" idx="2"/>
            <a:endCxn id="10" idx="0"/>
          </p:cNvCxnSpPr>
          <p:nvPr/>
        </p:nvCxnSpPr>
        <p:spPr>
          <a:xfrm flipH="1">
            <a:off x="1644160" y="4750257"/>
            <a:ext cx="3945403" cy="5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14" idx="0"/>
          </p:cNvCxnSpPr>
          <p:nvPr/>
        </p:nvCxnSpPr>
        <p:spPr>
          <a:xfrm flipH="1">
            <a:off x="4363914" y="4750257"/>
            <a:ext cx="1225649" cy="5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3" idx="0"/>
          </p:cNvCxnSpPr>
          <p:nvPr/>
        </p:nvCxnSpPr>
        <p:spPr>
          <a:xfrm>
            <a:off x="5589563" y="4750257"/>
            <a:ext cx="1665262" cy="38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4570" y="6231883"/>
            <a:ext cx="253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8336" y="1490416"/>
            <a:ext cx="686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Consider a project to develop the next version of a text editor program.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81625" y="5795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101132" y="6319991"/>
            <a:ext cx="299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Non-Functional Requirement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5188634" y="3761092"/>
            <a:ext cx="284887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5188634" y="3761092"/>
            <a:ext cx="3688079" cy="15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8" grpId="0"/>
      <p:bldP spid="19" grpId="0"/>
      <p:bldP spid="27" grpId="0"/>
      <p:bldP spid="37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Requirements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documents </a:t>
            </a:r>
            <a:r>
              <a:rPr lang="en-GB" dirty="0" smtClean="0"/>
              <a:t>do </a:t>
            </a:r>
            <a:r>
              <a:rPr lang="en-GB" dirty="0"/>
              <a:t>not have to be traditional paper or electronic documents. </a:t>
            </a:r>
            <a:endParaRPr lang="en-GB" dirty="0" smtClean="0"/>
          </a:p>
          <a:p>
            <a:r>
              <a:rPr lang="en-GB" dirty="0" smtClean="0"/>
              <a:t>Think </a:t>
            </a:r>
            <a:r>
              <a:rPr lang="en-GB" dirty="0"/>
              <a:t>of them simply as containers in which to store requirements knowledge. </a:t>
            </a:r>
            <a:endParaRPr lang="en-GB" dirty="0" smtClean="0"/>
          </a:p>
          <a:p>
            <a:r>
              <a:rPr lang="en-GB" dirty="0" smtClean="0"/>
              <a:t>Such </a:t>
            </a:r>
            <a:r>
              <a:rPr lang="en-GB" dirty="0"/>
              <a:t>a container could indeed be a traditional document, or it could be a spreadsheet, a set of diagrams, a database, a requirements management tool, or some combination of these.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  <a:latin typeface="Segoe"/>
              </a:rPr>
              <a:t>5. Relationships </a:t>
            </a:r>
            <a:r>
              <a:rPr lang="en-GB" dirty="0">
                <a:solidFill>
                  <a:srgbClr val="000000"/>
                </a:solidFill>
                <a:latin typeface="Segoe"/>
              </a:rPr>
              <a:t>among several types of requirements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542" y="1881895"/>
            <a:ext cx="710535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4" y="1983544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ovals represent</a:t>
            </a:r>
          </a:p>
          <a:p>
            <a:r>
              <a:rPr lang="en-GB" dirty="0" smtClean="0"/>
              <a:t>types of requirements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692" y="2980436"/>
            <a:ext cx="280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he rectangles indicate documents</a:t>
            </a:r>
          </a:p>
          <a:p>
            <a:r>
              <a:rPr lang="en-GB" dirty="0" smtClean="0"/>
              <a:t> in which to store that information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692" y="4329769"/>
            <a:ext cx="3990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solid arrows indicate that a certain type of information typically is stored in</a:t>
            </a:r>
          </a:p>
          <a:p>
            <a:r>
              <a:rPr lang="en-GB" dirty="0" smtClean="0"/>
              <a:t> the indicated document.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692" y="55869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The dotted arrows indicate that one type of </a:t>
            </a:r>
          </a:p>
          <a:p>
            <a:r>
              <a:rPr lang="en-GB" dirty="0" smtClean="0"/>
              <a:t>information is the origin of or influences </a:t>
            </a:r>
          </a:p>
          <a:p>
            <a:r>
              <a:rPr lang="en-GB" dirty="0" smtClean="0"/>
              <a:t>another type of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30" y="1615666"/>
            <a:ext cx="3485823" cy="5242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0953" y="510988"/>
            <a:ext cx="5015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6. Different </a:t>
            </a:r>
            <a:r>
              <a:rPr lang="en-US" sz="2800" dirty="0" smtClean="0"/>
              <a:t>Roles in Requirements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20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Activities in Requirements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  <a:p>
            <a:r>
              <a:rPr lang="en-US" dirty="0" smtClean="0"/>
              <a:t>Requirements </a:t>
            </a:r>
            <a:r>
              <a:rPr lang="en-US" dirty="0"/>
              <a:t>Analysis</a:t>
            </a:r>
          </a:p>
          <a:p>
            <a:r>
              <a:rPr lang="en-US" dirty="0" smtClean="0"/>
              <a:t> </a:t>
            </a:r>
            <a:r>
              <a:rPr lang="en-US" dirty="0"/>
              <a:t>Requirements Specification</a:t>
            </a:r>
          </a:p>
          <a:p>
            <a:r>
              <a:rPr lang="en-US" dirty="0" smtClean="0"/>
              <a:t>Requirements </a:t>
            </a:r>
            <a:r>
              <a:rPr lang="en-US" dirty="0"/>
              <a:t>Validation</a:t>
            </a:r>
          </a:p>
          <a:p>
            <a:r>
              <a:rPr lang="en-US" dirty="0" smtClean="0"/>
              <a:t>Requirements </a:t>
            </a:r>
            <a:r>
              <a:rPr lang="en-US" dirty="0"/>
              <a:t>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Definition of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Levels of Requirements</a:t>
            </a:r>
          </a:p>
          <a:p>
            <a:pPr marL="457200" lvl="1" indent="0">
              <a:buNone/>
            </a:pPr>
            <a:r>
              <a:rPr lang="en-US" dirty="0" smtClean="0"/>
              <a:t>2.1 Business Requirements</a:t>
            </a:r>
          </a:p>
          <a:p>
            <a:pPr marL="457200" lvl="1" indent="0">
              <a:buNone/>
            </a:pPr>
            <a:r>
              <a:rPr lang="en-US" dirty="0" smtClean="0"/>
              <a:t>2.2 User Requirements</a:t>
            </a:r>
          </a:p>
          <a:p>
            <a:pPr marL="457200" lvl="1" indent="0">
              <a:buNone/>
            </a:pPr>
            <a:r>
              <a:rPr lang="en-US" dirty="0" smtClean="0"/>
              <a:t>2.3 Functional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Types of Requirements</a:t>
            </a:r>
          </a:p>
          <a:p>
            <a:pPr marL="457200" lvl="1" indent="0">
              <a:buNone/>
            </a:pPr>
            <a:r>
              <a:rPr lang="en-US" dirty="0" smtClean="0"/>
              <a:t>3.1 System Requirements</a:t>
            </a:r>
          </a:p>
          <a:p>
            <a:pPr marL="457200" lvl="1" indent="0">
              <a:buNone/>
            </a:pPr>
            <a:r>
              <a:rPr lang="en-US" dirty="0" smtClean="0"/>
              <a:t>3.2 Business </a:t>
            </a:r>
            <a:r>
              <a:rPr lang="en-US" dirty="0"/>
              <a:t>Rules (not a type of requirement but affects the </a:t>
            </a:r>
            <a:r>
              <a:rPr lang="en-US" dirty="0" smtClean="0"/>
              <a:t>requirements)</a:t>
            </a:r>
          </a:p>
          <a:p>
            <a:pPr marL="457200" lvl="1" indent="0">
              <a:buNone/>
            </a:pPr>
            <a:r>
              <a:rPr lang="en-US" dirty="0" smtClean="0"/>
              <a:t>3.3 Non-Functional Requirements</a:t>
            </a:r>
          </a:p>
          <a:p>
            <a:pPr marL="457200" lvl="1" indent="0">
              <a:buNone/>
            </a:pPr>
            <a:r>
              <a:rPr lang="en-US" dirty="0" smtClean="0"/>
              <a:t>3.4 Feature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3.5 Product </a:t>
            </a:r>
            <a:r>
              <a:rPr lang="en-US" dirty="0"/>
              <a:t>vs Project </a:t>
            </a:r>
            <a:r>
              <a:rPr lang="en-US" dirty="0" smtClean="0"/>
              <a:t>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8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Requirements </a:t>
            </a:r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Elicit means “ to </a:t>
            </a:r>
            <a:r>
              <a:rPr lang="en-GB" dirty="0" smtClean="0"/>
              <a:t>evoke </a:t>
            </a:r>
            <a:r>
              <a:rPr lang="en-GB" dirty="0"/>
              <a:t>or draw out (a reaction, answer, or fact) from </a:t>
            </a:r>
            <a:r>
              <a:rPr lang="en-GB" dirty="0" smtClean="0"/>
              <a:t>someone”.</a:t>
            </a:r>
            <a:endParaRPr lang="en-US" dirty="0" smtClean="0"/>
          </a:p>
          <a:p>
            <a:r>
              <a:rPr lang="en-US" dirty="0" smtClean="0"/>
              <a:t>Elicitation Techniques</a:t>
            </a:r>
          </a:p>
          <a:p>
            <a:pPr lvl="1"/>
            <a:r>
              <a:rPr lang="en-US" dirty="0" smtClean="0"/>
              <a:t> interviews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workshops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document analysis</a:t>
            </a:r>
          </a:p>
          <a:p>
            <a:pPr lvl="1"/>
            <a:r>
              <a:rPr lang="en-US" dirty="0" smtClean="0"/>
              <a:t>prototyping</a:t>
            </a:r>
            <a:r>
              <a:rPr lang="en-US" dirty="0"/>
              <a:t>, and others.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actions are:</a:t>
            </a:r>
          </a:p>
          <a:p>
            <a:pPr lvl="1"/>
            <a:r>
              <a:rPr lang="en-US" dirty="0"/>
              <a:t>Identifying the product’s expected user classes and other stakeholders.</a:t>
            </a:r>
          </a:p>
          <a:p>
            <a:pPr lvl="1"/>
            <a:r>
              <a:rPr lang="en-US" dirty="0"/>
              <a:t>Understanding user tasks and goals and the business objectives with which those tasks align.</a:t>
            </a:r>
          </a:p>
          <a:p>
            <a:pPr lvl="1"/>
            <a:r>
              <a:rPr lang="en-US" dirty="0"/>
              <a:t>Learning about the environment in which the new product will be used.</a:t>
            </a:r>
          </a:p>
          <a:p>
            <a:pPr lvl="1"/>
            <a:r>
              <a:rPr lang="en-US" dirty="0"/>
              <a:t>Working with individuals who represent each user class to understand their functionality needs and their quality expectations.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8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Requirements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Analysis</a:t>
            </a:r>
            <a:r>
              <a:rPr lang="en-GB" dirty="0"/>
              <a:t> is the process of breaking a complex topic or substance into smaller parts in order to gain a better understanding of it</a:t>
            </a:r>
            <a:endParaRPr lang="en-US" dirty="0" smtClean="0"/>
          </a:p>
          <a:p>
            <a:r>
              <a:rPr lang="en-US" dirty="0" smtClean="0"/>
              <a:t>Reaching </a:t>
            </a:r>
            <a:r>
              <a:rPr lang="en-US" dirty="0"/>
              <a:t>a richer and more precise </a:t>
            </a:r>
            <a:r>
              <a:rPr lang="en-US" b="1" dirty="0"/>
              <a:t>understanding</a:t>
            </a:r>
            <a:r>
              <a:rPr lang="en-US" dirty="0"/>
              <a:t> of each requirement and representing sets of requirements in multiple ways. </a:t>
            </a:r>
            <a:endParaRPr lang="en-US" dirty="0" smtClean="0"/>
          </a:p>
          <a:p>
            <a:r>
              <a:rPr lang="en-US" dirty="0" smtClean="0"/>
              <a:t>Principal </a:t>
            </a:r>
            <a:r>
              <a:rPr lang="en-US" dirty="0"/>
              <a:t>activities:</a:t>
            </a:r>
          </a:p>
          <a:p>
            <a:pPr lvl="1"/>
            <a:r>
              <a:rPr lang="en-US" dirty="0"/>
              <a:t>Analyzing the information received from users to distinguish their task goals from functional requirements, quality expectations, business rules, suggested solutions, and other information</a:t>
            </a:r>
          </a:p>
          <a:p>
            <a:pPr lvl="1"/>
            <a:r>
              <a:rPr lang="en-US" dirty="0"/>
              <a:t>Decomposing high-level requirements into an appropriate level of detail</a:t>
            </a:r>
          </a:p>
          <a:p>
            <a:pPr lvl="1"/>
            <a:r>
              <a:rPr lang="en-US" dirty="0"/>
              <a:t>Deriving functional requirements from other requirements information</a:t>
            </a:r>
          </a:p>
          <a:p>
            <a:pPr lvl="1"/>
            <a:r>
              <a:rPr lang="en-US" dirty="0"/>
              <a:t>Understanding the relative importance of quality attributes</a:t>
            </a:r>
          </a:p>
          <a:p>
            <a:pPr lvl="1"/>
            <a:r>
              <a:rPr lang="en-US" dirty="0"/>
              <a:t>Allocating requirements to software components defined in the system architecture</a:t>
            </a:r>
          </a:p>
          <a:p>
            <a:pPr lvl="1"/>
            <a:r>
              <a:rPr lang="en-US" dirty="0"/>
              <a:t>Negotiating implementation priorities</a:t>
            </a:r>
          </a:p>
          <a:p>
            <a:pPr lvl="1"/>
            <a:r>
              <a:rPr lang="en-US" dirty="0"/>
              <a:t>Identifying gaps in requirements or unnecessary requirements as they relate to the defined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 Requirements </a:t>
            </a:r>
            <a:r>
              <a:rPr lang="en-US" dirty="0" smtClean="0"/>
              <a:t>Specification 	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specification involves representing and storing the collected requirements knowledge in a persistent and well-organized fashion.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principal activity is:</a:t>
            </a:r>
          </a:p>
          <a:p>
            <a:pPr lvl="1"/>
            <a:r>
              <a:rPr lang="en-US" dirty="0"/>
              <a:t>Translating the collected user needs into written requirements and diagrams suitable for comprehension, review, and use by their intended audiences.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 Requirements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validation confirms that you have the correct set of requirements information that will enable developers to build a solution that satisfies the business objectives.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central activities are:</a:t>
            </a:r>
          </a:p>
          <a:p>
            <a:pPr lvl="1"/>
            <a:r>
              <a:rPr lang="en-US" b="1" dirty="0"/>
              <a:t>Reviewing the documented requirements </a:t>
            </a:r>
            <a:r>
              <a:rPr lang="en-US" dirty="0"/>
              <a:t>to correct any problems before the development group accepts them.</a:t>
            </a:r>
          </a:p>
          <a:p>
            <a:pPr lvl="1"/>
            <a:r>
              <a:rPr lang="en-US" b="1" dirty="0"/>
              <a:t>Developing acceptance tests</a:t>
            </a:r>
            <a:r>
              <a:rPr lang="en-US" dirty="0"/>
              <a:t> and criteria to confirm that a product based on the requirements would meet customer needs and achieve the business objectives.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 Requirements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313" y="1825625"/>
            <a:ext cx="6277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 Requirements </a:t>
            </a:r>
            <a:r>
              <a:rPr lang="en-US" dirty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69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management activities include the following:</a:t>
            </a:r>
          </a:p>
          <a:p>
            <a:pPr lvl="1"/>
            <a:r>
              <a:rPr lang="en-US" dirty="0"/>
              <a:t>Defining the requirements baseline, a snapshot in time that represents an agreed-upon, reviewed, and approved set of functional and nonfunctional requirements, often for a specific product release or development </a:t>
            </a:r>
            <a:r>
              <a:rPr lang="en-US" dirty="0" smtClean="0"/>
              <a:t>iteration</a:t>
            </a:r>
          </a:p>
          <a:p>
            <a:pPr lvl="1"/>
            <a:r>
              <a:rPr lang="en-US" dirty="0"/>
              <a:t>Evaluating the impact of proposed requirements changes and incorporating approved changes into the project in a controlled way</a:t>
            </a:r>
          </a:p>
          <a:p>
            <a:pPr lvl="1"/>
            <a:r>
              <a:rPr lang="en-US" dirty="0" smtClean="0"/>
              <a:t>Negotiating </a:t>
            </a:r>
            <a:r>
              <a:rPr lang="en-US" dirty="0"/>
              <a:t>new commitments based on the estimated impact of requirements changes</a:t>
            </a:r>
            <a:endParaRPr lang="en-GB" dirty="0"/>
          </a:p>
          <a:p>
            <a:pPr lvl="1"/>
            <a:r>
              <a:rPr lang="en-GB" dirty="0"/>
              <a:t>Defining the relationships and dependencies that exist between requirements</a:t>
            </a:r>
          </a:p>
          <a:p>
            <a:pPr lvl="1"/>
            <a:r>
              <a:rPr lang="en-GB" dirty="0"/>
              <a:t>Tracing individual requirements to their corresponding designs, source code, and tests</a:t>
            </a:r>
          </a:p>
          <a:p>
            <a:pPr lvl="1"/>
            <a:r>
              <a:rPr lang="en-GB" dirty="0"/>
              <a:t>Tracking requirements status and change activity throughout the project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Example to demonstrate different types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Requirements Document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Different Roles in Requirements Engineering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Activities </a:t>
            </a:r>
            <a:r>
              <a:rPr lang="en-US" dirty="0"/>
              <a:t>in Requirements Engineering </a:t>
            </a:r>
            <a:r>
              <a:rPr lang="en-US" dirty="0" smtClean="0"/>
              <a:t>Process</a:t>
            </a:r>
          </a:p>
          <a:p>
            <a:pPr marL="457200" lvl="1" indent="0">
              <a:buNone/>
            </a:pPr>
            <a:r>
              <a:rPr lang="en-US" dirty="0" smtClean="0"/>
              <a:t>7.1 Requirements Elicitation</a:t>
            </a:r>
          </a:p>
          <a:p>
            <a:pPr marL="457200" lvl="1" indent="0">
              <a:buNone/>
            </a:pPr>
            <a:r>
              <a:rPr lang="en-US" dirty="0" smtClean="0"/>
              <a:t>7.2 Requirements Analysis</a:t>
            </a:r>
          </a:p>
          <a:p>
            <a:pPr marL="457200" lvl="1" indent="0">
              <a:buNone/>
            </a:pPr>
            <a:r>
              <a:rPr lang="en-US" dirty="0" smtClean="0"/>
              <a:t>7.3 Requirements Specification</a:t>
            </a:r>
          </a:p>
          <a:p>
            <a:pPr marL="457200" lvl="1" indent="0">
              <a:buNone/>
            </a:pPr>
            <a:r>
              <a:rPr lang="en-US" dirty="0" smtClean="0"/>
              <a:t>7.4 Requirements Validation</a:t>
            </a:r>
          </a:p>
          <a:p>
            <a:pPr marL="457200" lvl="1" indent="0">
              <a:buNone/>
            </a:pPr>
            <a:r>
              <a:rPr lang="en-US" dirty="0" smtClean="0"/>
              <a:t>7.5 Requirements 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9" y="115672"/>
            <a:ext cx="10515600" cy="1325563"/>
          </a:xfrm>
        </p:spPr>
        <p:txBody>
          <a:bodyPr/>
          <a:lstStyle/>
          <a:p>
            <a:r>
              <a:rPr lang="en-US" dirty="0" smtClean="0"/>
              <a:t>1. What </a:t>
            </a:r>
            <a:r>
              <a:rPr lang="en-US" dirty="0" smtClean="0"/>
              <a:t>is Requirement 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8506264" y="4318781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6529752" y="3352800"/>
            <a:ext cx="2107809" cy="7877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requirement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5380891" y="5092285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Non-Functional Requirement</a:t>
            </a:r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2635639" y="2710119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17" name="Cloud Callout 16"/>
          <p:cNvSpPr/>
          <p:nvPr/>
        </p:nvSpPr>
        <p:spPr>
          <a:xfrm>
            <a:off x="947225" y="5192370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8652797" y="1838765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Requirement</a:t>
            </a:r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>
            <a:off x="335867" y="1860600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20" name="Cloud Callout 19"/>
          <p:cNvSpPr/>
          <p:nvPr/>
        </p:nvSpPr>
        <p:spPr>
          <a:xfrm>
            <a:off x="4916658" y="1256019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Requirement</a:t>
            </a:r>
            <a:endParaRPr lang="en-US" dirty="0"/>
          </a:p>
        </p:txBody>
      </p:sp>
      <p:sp>
        <p:nvSpPr>
          <p:cNvPr id="21" name="Cloud Callout 20"/>
          <p:cNvSpPr/>
          <p:nvPr/>
        </p:nvSpPr>
        <p:spPr>
          <a:xfrm>
            <a:off x="105508" y="3787030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22" name="Cloud Callout 21"/>
          <p:cNvSpPr/>
          <p:nvPr/>
        </p:nvSpPr>
        <p:spPr>
          <a:xfrm>
            <a:off x="4087836" y="3924666"/>
            <a:ext cx="2297723" cy="11654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7759288" y="887070"/>
            <a:ext cx="2273353" cy="7735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Definition </a:t>
            </a:r>
            <a:r>
              <a:rPr lang="en-US" dirty="0" smtClean="0"/>
              <a:t>of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</a:t>
            </a:r>
            <a:r>
              <a:rPr lang="en-GB" i="1" dirty="0"/>
              <a:t>requirement </a:t>
            </a:r>
            <a:r>
              <a:rPr lang="en-GB" dirty="0"/>
              <a:t>is “anything that drives design choices” (Lawrence </a:t>
            </a:r>
            <a:r>
              <a:rPr lang="en-GB" dirty="0" smtClean="0"/>
              <a:t>1997).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whole point of developing requirements is to make appropriate design choices that will meet the customer’s needs in the end.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requirement is a property that a product must have to provide value to </a:t>
            </a:r>
            <a:r>
              <a:rPr lang="en-GB" dirty="0" smtClean="0"/>
              <a:t>a stakeholder. </a:t>
            </a:r>
          </a:p>
          <a:p>
            <a:r>
              <a:rPr lang="en-GB" i="1" dirty="0" smtClean="0"/>
              <a:t>“Requirements </a:t>
            </a:r>
            <a:r>
              <a:rPr lang="en-GB" i="1" dirty="0"/>
              <a:t>are a specification of what should be implemented. They are descriptions of how the system should behave, or of a system property or attribute. They may be a constraint on the development process of the system</a:t>
            </a:r>
            <a:r>
              <a:rPr lang="en-GB" i="1" dirty="0" smtClean="0"/>
              <a:t>.” (</a:t>
            </a:r>
            <a:r>
              <a:rPr lang="en-GB" dirty="0" smtClean="0"/>
              <a:t>Ian </a:t>
            </a:r>
            <a:r>
              <a:rPr lang="en-GB" dirty="0" err="1" smtClean="0"/>
              <a:t>Sommerville</a:t>
            </a:r>
            <a:r>
              <a:rPr lang="en-GB" dirty="0" smtClean="0"/>
              <a:t> and Pete Sawyer, 1997)</a:t>
            </a:r>
            <a:endParaRPr lang="en-GB" dirty="0"/>
          </a:p>
          <a:p>
            <a:pPr lvl="1"/>
            <a:r>
              <a:rPr lang="en-GB" dirty="0"/>
              <a:t>This definition acknowledges the diverse types of information that collectively are referred to as “the requirements</a:t>
            </a:r>
            <a:r>
              <a:rPr lang="en-GB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Levels of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1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71" y="2324100"/>
            <a:ext cx="5267325" cy="4533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5999" y="2686929"/>
            <a:ext cx="3076135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</a:t>
            </a:r>
          </a:p>
          <a:p>
            <a:pPr algn="ctr"/>
            <a:r>
              <a:rPr lang="en-US" dirty="0" smtClean="0"/>
              <a:t>Why the product is being developed?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5999" y="3928402"/>
            <a:ext cx="3076135" cy="84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2</a:t>
            </a:r>
          </a:p>
          <a:p>
            <a:pPr algn="ctr"/>
            <a:r>
              <a:rPr lang="en-US" dirty="0" smtClean="0"/>
              <a:t>What the users will be able to do with the product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5998" y="5246735"/>
            <a:ext cx="3076135" cy="112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2</a:t>
            </a:r>
          </a:p>
          <a:p>
            <a:pPr algn="ctr"/>
            <a:r>
              <a:rPr lang="en-US" dirty="0" smtClean="0"/>
              <a:t>What the developer need to develop to meet the user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8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Level 1 - Business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/>
              <a:t>Business requirements </a:t>
            </a:r>
            <a:r>
              <a:rPr lang="en-GB" dirty="0"/>
              <a:t>describe </a:t>
            </a:r>
            <a:r>
              <a:rPr lang="en-GB" b="1" i="1" dirty="0"/>
              <a:t>why</a:t>
            </a:r>
            <a:r>
              <a:rPr lang="en-GB" i="1" dirty="0"/>
              <a:t> </a:t>
            </a:r>
            <a:r>
              <a:rPr lang="en-GB" dirty="0"/>
              <a:t>the organization is implementing the system—the business benefits the organization hopes to achieve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focus is on the </a:t>
            </a:r>
            <a:r>
              <a:rPr lang="en-GB" b="1" dirty="0"/>
              <a:t>business objectives </a:t>
            </a:r>
            <a:r>
              <a:rPr lang="en-GB" dirty="0"/>
              <a:t>of the organization or the customer who requests the system. </a:t>
            </a:r>
            <a:endParaRPr lang="en-GB" dirty="0" smtClean="0"/>
          </a:p>
          <a:p>
            <a:r>
              <a:rPr lang="en-GB" dirty="0" smtClean="0"/>
              <a:t>Suppose </a:t>
            </a:r>
            <a:r>
              <a:rPr lang="en-GB" dirty="0"/>
              <a:t>an airline wants to reduce airport counter staff costs by 25 percent. </a:t>
            </a:r>
            <a:endParaRPr lang="en-GB" dirty="0" smtClean="0"/>
          </a:p>
          <a:p>
            <a:pPr lvl="1"/>
            <a:r>
              <a:rPr lang="en-GB" dirty="0" smtClean="0"/>
              <a:t>Building a kiosk that passengers can use to check in for their flights at the airport.</a:t>
            </a:r>
          </a:p>
          <a:p>
            <a:r>
              <a:rPr lang="en-GB" b="1" dirty="0" smtClean="0"/>
              <a:t>Origin: </a:t>
            </a:r>
            <a:r>
              <a:rPr lang="en-GB" dirty="0" smtClean="0"/>
              <a:t>Business </a:t>
            </a:r>
            <a:r>
              <a:rPr lang="en-GB" dirty="0"/>
              <a:t>requirements typically come from the funding sponsor for a project, the acquiring customer, the manager of the actual users, the marketing department, or a product visionary. </a:t>
            </a:r>
            <a:endParaRPr lang="en-GB" dirty="0" smtClean="0"/>
          </a:p>
          <a:p>
            <a:r>
              <a:rPr lang="en-GB" dirty="0" smtClean="0"/>
              <a:t>We record </a:t>
            </a:r>
            <a:r>
              <a:rPr lang="en-GB" dirty="0"/>
              <a:t>the business requirements in a </a:t>
            </a:r>
            <a:r>
              <a:rPr lang="en-GB" b="1" i="1" dirty="0"/>
              <a:t>vision and scope document</a:t>
            </a:r>
            <a:r>
              <a:rPr lang="en-GB" i="1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Level 2 - User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User requirements describe </a:t>
            </a:r>
            <a:r>
              <a:rPr lang="en-GB" b="1" i="1" dirty="0" smtClean="0"/>
              <a:t>what </a:t>
            </a:r>
            <a:r>
              <a:rPr lang="en-GB" dirty="0" smtClean="0"/>
              <a:t>the user will be able to do with the system.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b="1" dirty="0" smtClean="0"/>
              <a:t>Origin: </a:t>
            </a:r>
            <a:r>
              <a:rPr lang="en-GB" dirty="0" smtClean="0"/>
              <a:t>Ideally, actual user representatives will provide this information. </a:t>
            </a:r>
          </a:p>
          <a:p>
            <a:r>
              <a:rPr lang="en-GB" dirty="0" smtClean="0"/>
              <a:t>Ways </a:t>
            </a:r>
            <a:r>
              <a:rPr lang="en-GB" dirty="0"/>
              <a:t>to represent user requirements include use </a:t>
            </a:r>
            <a:r>
              <a:rPr lang="en-GB" dirty="0" smtClean="0"/>
              <a:t>cases, user stories </a:t>
            </a:r>
            <a:r>
              <a:rPr lang="en-GB" dirty="0"/>
              <a:t>and event-response tables. </a:t>
            </a:r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/>
              <a:t>example of a use case is “Check in for a flight” using an airline’s website or a kiosk at the airport. Written as a user story, the same user requirement might read: “As a passenger, I want to check in for a flight so I can board my airplane.” </a:t>
            </a:r>
            <a:endParaRPr lang="en-GB" dirty="0" smtClean="0"/>
          </a:p>
          <a:p>
            <a:r>
              <a:rPr lang="en-GB" dirty="0" smtClean="0"/>
              <a:t>Most </a:t>
            </a:r>
            <a:r>
              <a:rPr lang="en-GB" dirty="0"/>
              <a:t>projects have multiple user classes, as well as other stakeholders whose needs also must be </a:t>
            </a:r>
            <a:r>
              <a:rPr lang="en-GB" dirty="0" smtClean="0"/>
              <a:t>elicited.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2343</Words>
  <Application>Microsoft Office PowerPoint</Application>
  <PresentationFormat>Widescreen</PresentationFormat>
  <Paragraphs>221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Segoe</vt:lpstr>
      <vt:lpstr>Office Theme</vt:lpstr>
      <vt:lpstr> </vt:lpstr>
      <vt:lpstr>Software Requirements Engineering</vt:lpstr>
      <vt:lpstr>Contents</vt:lpstr>
      <vt:lpstr>Contents</vt:lpstr>
      <vt:lpstr>1. What is Requirement </vt:lpstr>
      <vt:lpstr>1. Definition of Requirement</vt:lpstr>
      <vt:lpstr>2. Levels of Requirements</vt:lpstr>
      <vt:lpstr>2.1 Level 1 - Business Requirements</vt:lpstr>
      <vt:lpstr>2.2 Level 2 - User Requirements</vt:lpstr>
      <vt:lpstr>2.3 Level 3 - Functional Requirements</vt:lpstr>
      <vt:lpstr>2.3 Level 3 - Functional Requirements</vt:lpstr>
      <vt:lpstr>3. Other Types of Requirements</vt:lpstr>
      <vt:lpstr>3.1 System Requirements</vt:lpstr>
      <vt:lpstr>3.1 Example of System Requirements</vt:lpstr>
      <vt:lpstr>3.2 Business Rules</vt:lpstr>
      <vt:lpstr>3.3 Non-functional Requirements</vt:lpstr>
      <vt:lpstr>3.3 Non-functional Requirements</vt:lpstr>
      <vt:lpstr>3.3 Non-functional Requirements</vt:lpstr>
      <vt:lpstr>3.4 Feature</vt:lpstr>
      <vt:lpstr>PowerPoint Presentation</vt:lpstr>
      <vt:lpstr>3.5 Product vs Project Requirements</vt:lpstr>
      <vt:lpstr>3.5 Product vs Project Requirements</vt:lpstr>
      <vt:lpstr>3.5 Examples of Project Requirements</vt:lpstr>
      <vt:lpstr>3.5 Some more examples of Project Requirements</vt:lpstr>
      <vt:lpstr>4. Example to demonstrate different types of Requirements</vt:lpstr>
      <vt:lpstr>5. Requirements Document</vt:lpstr>
      <vt:lpstr>5. Relationships among several types of requirements information</vt:lpstr>
      <vt:lpstr>PowerPoint Presentation</vt:lpstr>
      <vt:lpstr>7. Activities in Requirements Engineering Process</vt:lpstr>
      <vt:lpstr>7.1 Requirements Elicitation</vt:lpstr>
      <vt:lpstr>7.2 Requirements Analysis</vt:lpstr>
      <vt:lpstr>7.3 Requirements Specification     </vt:lpstr>
      <vt:lpstr>7.4 Requirements Validation</vt:lpstr>
      <vt:lpstr>7.5 Requirements Management</vt:lpstr>
      <vt:lpstr>7.6 Requirements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Qasim</dc:creator>
  <cp:lastModifiedBy>Sara Qasim</cp:lastModifiedBy>
  <cp:revision>45</cp:revision>
  <dcterms:created xsi:type="dcterms:W3CDTF">2020-09-02T05:36:55Z</dcterms:created>
  <dcterms:modified xsi:type="dcterms:W3CDTF">2020-09-05T06:38:50Z</dcterms:modified>
</cp:coreProperties>
</file>