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0" r:id="rId5"/>
    <p:sldId id="257"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853A0-A29A-4E91-9BF4-0BF914D97CB9}"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FD69-A641-4A8F-9BEB-29969F03A3F1}" type="slidenum">
              <a:rPr lang="en-US" smtClean="0"/>
              <a:t>‹#›</a:t>
            </a:fld>
            <a:endParaRPr lang="en-US"/>
          </a:p>
        </p:txBody>
      </p:sp>
    </p:spTree>
    <p:extLst>
      <p:ext uri="{BB962C8B-B14F-4D97-AF65-F5344CB8AC3E}">
        <p14:creationId xmlns:p14="http://schemas.microsoft.com/office/powerpoint/2010/main" val="98977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a:t>
            </a:fld>
            <a:endParaRPr lang="en-US"/>
          </a:p>
        </p:txBody>
      </p:sp>
    </p:spTree>
    <p:extLst>
      <p:ext uri="{BB962C8B-B14F-4D97-AF65-F5344CB8AC3E}">
        <p14:creationId xmlns:p14="http://schemas.microsoft.com/office/powerpoint/2010/main" val="2460477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21</a:t>
            </a:fld>
            <a:endParaRPr lang="en-US"/>
          </a:p>
        </p:txBody>
      </p:sp>
    </p:spTree>
    <p:extLst>
      <p:ext uri="{BB962C8B-B14F-4D97-AF65-F5344CB8AC3E}">
        <p14:creationId xmlns:p14="http://schemas.microsoft.com/office/powerpoint/2010/main" val="306647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22</a:t>
            </a:fld>
            <a:endParaRPr lang="en-US"/>
          </a:p>
        </p:txBody>
      </p:sp>
    </p:spTree>
    <p:extLst>
      <p:ext uri="{BB962C8B-B14F-4D97-AF65-F5344CB8AC3E}">
        <p14:creationId xmlns:p14="http://schemas.microsoft.com/office/powerpoint/2010/main" val="216310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13</a:t>
            </a:fld>
            <a:endParaRPr lang="en-US"/>
          </a:p>
        </p:txBody>
      </p:sp>
    </p:spTree>
    <p:extLst>
      <p:ext uri="{BB962C8B-B14F-4D97-AF65-F5344CB8AC3E}">
        <p14:creationId xmlns:p14="http://schemas.microsoft.com/office/powerpoint/2010/main" val="344135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14</a:t>
            </a:fld>
            <a:endParaRPr lang="en-US"/>
          </a:p>
        </p:txBody>
      </p:sp>
    </p:spTree>
    <p:extLst>
      <p:ext uri="{BB962C8B-B14F-4D97-AF65-F5344CB8AC3E}">
        <p14:creationId xmlns:p14="http://schemas.microsoft.com/office/powerpoint/2010/main" val="303723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15</a:t>
            </a:fld>
            <a:endParaRPr lang="en-US"/>
          </a:p>
        </p:txBody>
      </p:sp>
    </p:spTree>
    <p:extLst>
      <p:ext uri="{BB962C8B-B14F-4D97-AF65-F5344CB8AC3E}">
        <p14:creationId xmlns:p14="http://schemas.microsoft.com/office/powerpoint/2010/main" val="297691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16</a:t>
            </a:fld>
            <a:endParaRPr lang="en-US"/>
          </a:p>
        </p:txBody>
      </p:sp>
    </p:spTree>
    <p:extLst>
      <p:ext uri="{BB962C8B-B14F-4D97-AF65-F5344CB8AC3E}">
        <p14:creationId xmlns:p14="http://schemas.microsoft.com/office/powerpoint/2010/main" val="153388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17</a:t>
            </a:fld>
            <a:endParaRPr lang="en-US"/>
          </a:p>
        </p:txBody>
      </p:sp>
    </p:spTree>
    <p:extLst>
      <p:ext uri="{BB962C8B-B14F-4D97-AF65-F5344CB8AC3E}">
        <p14:creationId xmlns:p14="http://schemas.microsoft.com/office/powerpoint/2010/main" val="230745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18</a:t>
            </a:fld>
            <a:endParaRPr lang="en-US"/>
          </a:p>
        </p:txBody>
      </p:sp>
    </p:spTree>
    <p:extLst>
      <p:ext uri="{BB962C8B-B14F-4D97-AF65-F5344CB8AC3E}">
        <p14:creationId xmlns:p14="http://schemas.microsoft.com/office/powerpoint/2010/main" val="43181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19</a:t>
            </a:fld>
            <a:endParaRPr lang="en-US"/>
          </a:p>
        </p:txBody>
      </p:sp>
    </p:spTree>
    <p:extLst>
      <p:ext uri="{BB962C8B-B14F-4D97-AF65-F5344CB8AC3E}">
        <p14:creationId xmlns:p14="http://schemas.microsoft.com/office/powerpoint/2010/main" val="773912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20</a:t>
            </a:fld>
            <a:endParaRPr lang="en-US"/>
          </a:p>
        </p:txBody>
      </p:sp>
    </p:spTree>
    <p:extLst>
      <p:ext uri="{BB962C8B-B14F-4D97-AF65-F5344CB8AC3E}">
        <p14:creationId xmlns:p14="http://schemas.microsoft.com/office/powerpoint/2010/main" val="229982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784E19-F892-44AE-B8F4-DA2AE05220E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177570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84E19-F892-44AE-B8F4-DA2AE05220E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39941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84E19-F892-44AE-B8F4-DA2AE05220E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386720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84E19-F892-44AE-B8F4-DA2AE05220E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88590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784E19-F892-44AE-B8F4-DA2AE05220E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289964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784E19-F892-44AE-B8F4-DA2AE05220E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384376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84E19-F892-44AE-B8F4-DA2AE05220E3}"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381631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784E19-F892-44AE-B8F4-DA2AE05220E3}"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155550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84E19-F892-44AE-B8F4-DA2AE05220E3}"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125201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84E19-F892-44AE-B8F4-DA2AE05220E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19968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84E19-F892-44AE-B8F4-DA2AE05220E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EC0FD-3DDF-4DA2-A853-64557D68C85E}" type="slidenum">
              <a:rPr lang="en-US" smtClean="0"/>
              <a:t>‹#›</a:t>
            </a:fld>
            <a:endParaRPr lang="en-US"/>
          </a:p>
        </p:txBody>
      </p:sp>
    </p:spTree>
    <p:extLst>
      <p:ext uri="{BB962C8B-B14F-4D97-AF65-F5344CB8AC3E}">
        <p14:creationId xmlns:p14="http://schemas.microsoft.com/office/powerpoint/2010/main" val="125170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84E19-F892-44AE-B8F4-DA2AE05220E3}" type="datetimeFigureOut">
              <a:rPr lang="en-US" smtClean="0"/>
              <a:t>9/8/2020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EC0FD-3DDF-4DA2-A853-64557D68C85E}" type="slidenum">
              <a:rPr lang="en-US" smtClean="0"/>
              <a:t>‹#›</a:t>
            </a:fld>
            <a:endParaRPr lang="en-US"/>
          </a:p>
        </p:txBody>
      </p:sp>
    </p:spTree>
    <p:extLst>
      <p:ext uri="{BB962C8B-B14F-4D97-AF65-F5344CB8AC3E}">
        <p14:creationId xmlns:p14="http://schemas.microsoft.com/office/powerpoint/2010/main" val="211566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 Engineering</a:t>
            </a:r>
            <a:endParaRPr lang="en-US" dirty="0"/>
          </a:p>
        </p:txBody>
      </p:sp>
      <p:sp>
        <p:nvSpPr>
          <p:cNvPr id="3" name="Subtitle 2"/>
          <p:cNvSpPr>
            <a:spLocks noGrp="1"/>
          </p:cNvSpPr>
          <p:nvPr>
            <p:ph type="subTitle" idx="1"/>
          </p:nvPr>
        </p:nvSpPr>
        <p:spPr/>
        <p:txBody>
          <a:bodyPr/>
          <a:lstStyle/>
          <a:p>
            <a:r>
              <a:rPr lang="en-US" dirty="0" smtClean="0"/>
              <a:t>Lecture 4</a:t>
            </a:r>
          </a:p>
          <a:p>
            <a:r>
              <a:rPr lang="en-US" dirty="0" smtClean="0"/>
              <a:t>Customer-Developer Partnership</a:t>
            </a:r>
            <a:endParaRPr lang="en-US" dirty="0"/>
          </a:p>
        </p:txBody>
      </p:sp>
    </p:spTree>
    <p:extLst>
      <p:ext uri="{BB962C8B-B14F-4D97-AF65-F5344CB8AC3E}">
        <p14:creationId xmlns:p14="http://schemas.microsoft.com/office/powerpoint/2010/main" val="2958820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smtClean="0"/>
              <a:t>customer-developer </a:t>
            </a:r>
            <a:r>
              <a:rPr lang="en-US" b="1" dirty="0"/>
              <a:t>partnership</a:t>
            </a:r>
            <a:endParaRPr lang="en-US" dirty="0"/>
          </a:p>
        </p:txBody>
      </p:sp>
      <p:sp>
        <p:nvSpPr>
          <p:cNvPr id="4" name="Rectangle 3"/>
          <p:cNvSpPr/>
          <p:nvPr/>
        </p:nvSpPr>
        <p:spPr>
          <a:xfrm>
            <a:off x="4842456" y="2216620"/>
            <a:ext cx="1854558" cy="72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Excellent Software Product</a:t>
            </a:r>
            <a:endParaRPr lang="en-US" dirty="0"/>
          </a:p>
        </p:txBody>
      </p:sp>
      <p:sp>
        <p:nvSpPr>
          <p:cNvPr id="5" name="Rectangle 4"/>
          <p:cNvSpPr/>
          <p:nvPr/>
        </p:nvSpPr>
        <p:spPr>
          <a:xfrm>
            <a:off x="4842456" y="3337671"/>
            <a:ext cx="1854558" cy="72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Well-Executed Design</a:t>
            </a:r>
            <a:endParaRPr lang="en-US" dirty="0"/>
          </a:p>
        </p:txBody>
      </p:sp>
      <p:sp>
        <p:nvSpPr>
          <p:cNvPr id="6" name="Rectangle 5"/>
          <p:cNvSpPr/>
          <p:nvPr/>
        </p:nvSpPr>
        <p:spPr>
          <a:xfrm>
            <a:off x="4842456" y="4461521"/>
            <a:ext cx="1854558" cy="72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Excellent Requirements</a:t>
            </a:r>
            <a:endParaRPr lang="en-US" dirty="0"/>
          </a:p>
        </p:txBody>
      </p:sp>
      <p:sp>
        <p:nvSpPr>
          <p:cNvPr id="7" name="Rectangle 6"/>
          <p:cNvSpPr/>
          <p:nvPr/>
        </p:nvSpPr>
        <p:spPr>
          <a:xfrm>
            <a:off x="4559121" y="5705870"/>
            <a:ext cx="2421228" cy="72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Effective Collaboration b/w developers and customers</a:t>
            </a:r>
            <a:endParaRPr lang="en-US" dirty="0"/>
          </a:p>
        </p:txBody>
      </p:sp>
      <p:cxnSp>
        <p:nvCxnSpPr>
          <p:cNvPr id="10" name="Straight Arrow Connector 9"/>
          <p:cNvCxnSpPr>
            <a:stCxn id="4" idx="2"/>
            <a:endCxn id="5" idx="0"/>
          </p:cNvCxnSpPr>
          <p:nvPr/>
        </p:nvCxnSpPr>
        <p:spPr>
          <a:xfrm>
            <a:off x="5769735" y="2937836"/>
            <a:ext cx="0" cy="39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5769735" y="4058887"/>
            <a:ext cx="0" cy="402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5769735" y="5182737"/>
            <a:ext cx="0" cy="523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Requirements Bill of Rights for Software Customers</a:t>
            </a:r>
            <a:endParaRPr lang="en-US" dirty="0"/>
          </a:p>
        </p:txBody>
      </p:sp>
      <p:sp>
        <p:nvSpPr>
          <p:cNvPr id="3" name="Content Placeholder 2"/>
          <p:cNvSpPr>
            <a:spLocks noGrp="1"/>
          </p:cNvSpPr>
          <p:nvPr>
            <p:ph idx="1"/>
          </p:nvPr>
        </p:nvSpPr>
        <p:spPr/>
        <p:txBody>
          <a:bodyPr>
            <a:normAutofit fontScale="85000" lnSpcReduction="20000"/>
          </a:bodyPr>
          <a:lstStyle/>
          <a:p>
            <a:r>
              <a:rPr lang="en-GB" dirty="0"/>
              <a:t>Expect BAs to speak your language. 	</a:t>
            </a:r>
          </a:p>
          <a:p>
            <a:r>
              <a:rPr lang="en-GB" dirty="0" smtClean="0"/>
              <a:t>Expect </a:t>
            </a:r>
            <a:r>
              <a:rPr lang="en-GB" dirty="0"/>
              <a:t>BAs to learn about your business and your objectives. 	</a:t>
            </a:r>
          </a:p>
          <a:p>
            <a:r>
              <a:rPr lang="en-GB" dirty="0" smtClean="0"/>
              <a:t>Expect </a:t>
            </a:r>
            <a:r>
              <a:rPr lang="en-GB" dirty="0"/>
              <a:t>BAs to record requirements in an appropriate form. 	</a:t>
            </a:r>
          </a:p>
          <a:p>
            <a:r>
              <a:rPr lang="en-GB" dirty="0" smtClean="0"/>
              <a:t>Receive </a:t>
            </a:r>
            <a:r>
              <a:rPr lang="en-GB" dirty="0"/>
              <a:t>explanations of requirements practices and deliverables. 	</a:t>
            </a:r>
          </a:p>
          <a:p>
            <a:r>
              <a:rPr lang="en-US" dirty="0" smtClean="0"/>
              <a:t>Change </a:t>
            </a:r>
            <a:r>
              <a:rPr lang="en-US" dirty="0"/>
              <a:t>your requirements. 	</a:t>
            </a:r>
          </a:p>
          <a:p>
            <a:r>
              <a:rPr lang="en-GB" dirty="0" smtClean="0"/>
              <a:t>Expect </a:t>
            </a:r>
            <a:r>
              <a:rPr lang="en-GB" dirty="0"/>
              <a:t>an environment of mutual respect. 	</a:t>
            </a:r>
          </a:p>
          <a:p>
            <a:r>
              <a:rPr lang="en-GB" dirty="0" smtClean="0"/>
              <a:t>Hear </a:t>
            </a:r>
            <a:r>
              <a:rPr lang="en-GB" dirty="0"/>
              <a:t>ideas and alternatives for your requirements and for their solution. 	</a:t>
            </a:r>
          </a:p>
          <a:p>
            <a:r>
              <a:rPr lang="en-GB" dirty="0" smtClean="0"/>
              <a:t>Describe </a:t>
            </a:r>
            <a:r>
              <a:rPr lang="en-GB" dirty="0"/>
              <a:t>characteristics that will make the product easy to use. 	</a:t>
            </a:r>
          </a:p>
          <a:p>
            <a:r>
              <a:rPr lang="en-GB" dirty="0" smtClean="0"/>
              <a:t>Hear </a:t>
            </a:r>
            <a:r>
              <a:rPr lang="en-GB" dirty="0"/>
              <a:t>about ways to adjust requirements to accelerate development through reuse.	</a:t>
            </a:r>
          </a:p>
          <a:p>
            <a:r>
              <a:rPr lang="en-GB" dirty="0" smtClean="0"/>
              <a:t>Receive </a:t>
            </a:r>
            <a:r>
              <a:rPr lang="en-GB" dirty="0"/>
              <a:t>a system that meets your functional needs and quality expectations.	</a:t>
            </a:r>
          </a:p>
          <a:p>
            <a:endParaRPr lang="en-US" dirty="0"/>
          </a:p>
        </p:txBody>
      </p:sp>
    </p:spTree>
    <p:extLst>
      <p:ext uri="{BB962C8B-B14F-4D97-AF65-F5344CB8AC3E}">
        <p14:creationId xmlns:p14="http://schemas.microsoft.com/office/powerpoint/2010/main" val="40743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Requirements Bill of Responsibilities for Software Customers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Educate </a:t>
            </a:r>
            <a:r>
              <a:rPr lang="en-GB" dirty="0"/>
              <a:t>BAs and developers about your business. 	</a:t>
            </a:r>
          </a:p>
          <a:p>
            <a:r>
              <a:rPr lang="en-GB" dirty="0" smtClean="0"/>
              <a:t>Dedicate </a:t>
            </a:r>
            <a:r>
              <a:rPr lang="en-GB" dirty="0"/>
              <a:t>the time that it takes to provide and clarify requirements. 	</a:t>
            </a:r>
          </a:p>
          <a:p>
            <a:r>
              <a:rPr lang="en-GB" dirty="0" smtClean="0"/>
              <a:t>Be </a:t>
            </a:r>
            <a:r>
              <a:rPr lang="en-GB" dirty="0"/>
              <a:t>specific and precise when providing input about requirements. 	</a:t>
            </a:r>
          </a:p>
          <a:p>
            <a:r>
              <a:rPr lang="en-GB" dirty="0" smtClean="0"/>
              <a:t>Make </a:t>
            </a:r>
            <a:r>
              <a:rPr lang="en-GB" dirty="0"/>
              <a:t>timely decisions about requirements when asked. 	</a:t>
            </a:r>
          </a:p>
          <a:p>
            <a:r>
              <a:rPr lang="en-GB" dirty="0" smtClean="0"/>
              <a:t>Respect </a:t>
            </a:r>
            <a:r>
              <a:rPr lang="en-GB" dirty="0"/>
              <a:t>a developer’s assessment of the cost and feasibility of requirements. 	</a:t>
            </a:r>
          </a:p>
          <a:p>
            <a:r>
              <a:rPr lang="en-GB" dirty="0" smtClean="0"/>
              <a:t>Set </a:t>
            </a:r>
            <a:r>
              <a:rPr lang="en-GB" dirty="0"/>
              <a:t>realistic requirement priorities in collaboration with developers. 	</a:t>
            </a:r>
          </a:p>
          <a:p>
            <a:r>
              <a:rPr lang="en-GB" dirty="0" smtClean="0"/>
              <a:t>Review </a:t>
            </a:r>
            <a:r>
              <a:rPr lang="en-GB" dirty="0"/>
              <a:t>requirements and evaluate prototypes. 	</a:t>
            </a:r>
          </a:p>
          <a:p>
            <a:r>
              <a:rPr lang="en-US" dirty="0" smtClean="0"/>
              <a:t>Establish </a:t>
            </a:r>
            <a:r>
              <a:rPr lang="en-US" dirty="0"/>
              <a:t>acceptance criteria. 	</a:t>
            </a:r>
          </a:p>
          <a:p>
            <a:r>
              <a:rPr lang="en-GB" dirty="0" smtClean="0"/>
              <a:t>Promptly </a:t>
            </a:r>
            <a:r>
              <a:rPr lang="en-GB" dirty="0"/>
              <a:t>communicate changes to the requirements.	</a:t>
            </a:r>
          </a:p>
          <a:p>
            <a:r>
              <a:rPr lang="en-GB" dirty="0" smtClean="0"/>
              <a:t>Respect </a:t>
            </a:r>
            <a:r>
              <a:rPr lang="en-GB" dirty="0"/>
              <a:t>the requirements development process.	</a:t>
            </a:r>
          </a:p>
          <a:p>
            <a:endParaRPr lang="en-US" dirty="0"/>
          </a:p>
        </p:txBody>
      </p:sp>
    </p:spTree>
    <p:extLst>
      <p:ext uri="{BB962C8B-B14F-4D97-AF65-F5344CB8AC3E}">
        <p14:creationId xmlns:p14="http://schemas.microsoft.com/office/powerpoint/2010/main" val="256561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Creating a culture that respects </a:t>
            </a:r>
            <a:r>
              <a:rPr lang="en-GB" b="1" dirty="0" smtClean="0"/>
              <a:t>requirements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BAs</a:t>
            </a:r>
            <a:r>
              <a:rPr lang="en-GB" dirty="0"/>
              <a:t>, developers, and customers </a:t>
            </a:r>
            <a:r>
              <a:rPr lang="en-GB" dirty="0" smtClean="0"/>
              <a:t>all should be engaged in </a:t>
            </a:r>
            <a:r>
              <a:rPr lang="en-GB" dirty="0"/>
              <a:t>a collaborative requirements partnership. </a:t>
            </a:r>
          </a:p>
          <a:p>
            <a:r>
              <a:rPr lang="en-GB" dirty="0" smtClean="0"/>
              <a:t>Understanding </a:t>
            </a:r>
            <a:r>
              <a:rPr lang="en-GB" dirty="0"/>
              <a:t>why people resist participating in requirements development is the first step to being able to address it</a:t>
            </a:r>
            <a:r>
              <a:rPr lang="en-GB" dirty="0" smtClean="0"/>
              <a:t>.</a:t>
            </a:r>
          </a:p>
          <a:p>
            <a:r>
              <a:rPr lang="en-GB" dirty="0" smtClean="0"/>
              <a:t>The customers may haven’t </a:t>
            </a:r>
            <a:r>
              <a:rPr lang="en-GB" dirty="0"/>
              <a:t>been exposed to solid requirements </a:t>
            </a:r>
            <a:r>
              <a:rPr lang="en-GB" dirty="0" smtClean="0"/>
              <a:t>practices or </a:t>
            </a:r>
            <a:r>
              <a:rPr lang="en-GB" dirty="0"/>
              <a:t>they might have suffered from poor implementation of requirements processes, perhaps working on a project that produced a large, incomplete, and ignored requirements specification. </a:t>
            </a:r>
            <a:endParaRPr lang="en-GB" dirty="0" smtClean="0"/>
          </a:p>
          <a:p>
            <a:r>
              <a:rPr lang="en-GB" dirty="0" smtClean="0"/>
              <a:t>The developers may not see the rework due to bad requirements as </a:t>
            </a:r>
            <a:r>
              <a:rPr lang="en-GB" dirty="0"/>
              <a:t>a serious </a:t>
            </a:r>
            <a:r>
              <a:rPr lang="en-GB" dirty="0" smtClean="0"/>
              <a:t>inefficiency.</a:t>
            </a:r>
            <a:endParaRPr lang="en-GB" dirty="0"/>
          </a:p>
          <a:p>
            <a:r>
              <a:rPr lang="en-GB" dirty="0" smtClean="0"/>
              <a:t>Being a BA, you have to make both the customers and the developers understand the need for a collaboration.</a:t>
            </a:r>
          </a:p>
          <a:p>
            <a:pPr lvl="1"/>
            <a:r>
              <a:rPr lang="en-GB" dirty="0" smtClean="0"/>
              <a:t>Express </a:t>
            </a:r>
            <a:r>
              <a:rPr lang="en-GB" dirty="0"/>
              <a:t>the cost in units that are meaningful to the organization, be it dollars, time, customer dissatisfaction, or lost business opportunities. </a:t>
            </a:r>
            <a:endParaRPr lang="en-GB" dirty="0" smtClean="0"/>
          </a:p>
          <a:p>
            <a:pPr lvl="1"/>
            <a:r>
              <a:rPr lang="en-GB" dirty="0" smtClean="0"/>
              <a:t>Show the development managers </a:t>
            </a:r>
            <a:r>
              <a:rPr lang="en-GB" dirty="0"/>
              <a:t>how poor requirements slow down design and lead to excessive—and expensive—course corrections.</a:t>
            </a:r>
            <a:endParaRPr lang="en-US" dirty="0"/>
          </a:p>
        </p:txBody>
      </p:sp>
    </p:spTree>
    <p:extLst>
      <p:ext uri="{BB962C8B-B14F-4D97-AF65-F5344CB8AC3E}">
        <p14:creationId xmlns:p14="http://schemas.microsoft.com/office/powerpoint/2010/main" val="27052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Developers and Testers in Requirements Process</a:t>
            </a:r>
            <a:endParaRPr lang="en-US" dirty="0"/>
          </a:p>
        </p:txBody>
      </p:sp>
      <p:sp>
        <p:nvSpPr>
          <p:cNvPr id="3" name="Content Placeholder 2"/>
          <p:cNvSpPr>
            <a:spLocks noGrp="1"/>
          </p:cNvSpPr>
          <p:nvPr>
            <p:ph idx="1"/>
          </p:nvPr>
        </p:nvSpPr>
        <p:spPr/>
        <p:txBody>
          <a:bodyPr>
            <a:normAutofit lnSpcReduction="10000"/>
          </a:bodyPr>
          <a:lstStyle/>
          <a:p>
            <a:r>
              <a:rPr lang="en-GB" dirty="0" smtClean="0"/>
              <a:t>Developers </a:t>
            </a:r>
            <a:r>
              <a:rPr lang="en-GB" dirty="0"/>
              <a:t>can offer </a:t>
            </a:r>
            <a:r>
              <a:rPr lang="en-GB" dirty="0" smtClean="0"/>
              <a:t>valuable suggestions such as </a:t>
            </a:r>
          </a:p>
          <a:p>
            <a:pPr lvl="1"/>
            <a:r>
              <a:rPr lang="en-GB" dirty="0" smtClean="0"/>
              <a:t>easier </a:t>
            </a:r>
            <a:r>
              <a:rPr lang="en-GB" dirty="0"/>
              <a:t>ways to do certain things; </a:t>
            </a:r>
            <a:endParaRPr lang="en-GB" dirty="0" smtClean="0"/>
          </a:p>
          <a:p>
            <a:pPr lvl="1"/>
            <a:r>
              <a:rPr lang="en-GB" dirty="0" smtClean="0"/>
              <a:t>functionality </a:t>
            </a:r>
            <a:r>
              <a:rPr lang="en-GB" dirty="0"/>
              <a:t>that would be very time-consuming to implement; </a:t>
            </a:r>
            <a:endParaRPr lang="en-GB" dirty="0" smtClean="0"/>
          </a:p>
          <a:p>
            <a:pPr lvl="1"/>
            <a:r>
              <a:rPr lang="en-GB" dirty="0" smtClean="0"/>
              <a:t>unnecessary </a:t>
            </a:r>
            <a:r>
              <a:rPr lang="en-GB" dirty="0"/>
              <a:t>imposed design constraints; </a:t>
            </a:r>
            <a:endParaRPr lang="en-GB" dirty="0" smtClean="0"/>
          </a:p>
          <a:p>
            <a:pPr lvl="1"/>
            <a:r>
              <a:rPr lang="en-GB" dirty="0" smtClean="0"/>
              <a:t>missing </a:t>
            </a:r>
            <a:r>
              <a:rPr lang="en-GB" dirty="0"/>
              <a:t>requirements, such as how exceptions should be handled; </a:t>
            </a:r>
            <a:endParaRPr lang="en-GB" dirty="0" smtClean="0"/>
          </a:p>
          <a:p>
            <a:pPr lvl="1"/>
            <a:r>
              <a:rPr lang="en-GB" dirty="0" smtClean="0"/>
              <a:t>creative </a:t>
            </a:r>
            <a:r>
              <a:rPr lang="en-GB" dirty="0"/>
              <a:t>opportunities to take advantage of technologies.</a:t>
            </a:r>
          </a:p>
          <a:p>
            <a:r>
              <a:rPr lang="en-GB" dirty="0"/>
              <a:t>Quality assurance staff and testers are </a:t>
            </a:r>
            <a:r>
              <a:rPr lang="en-GB" dirty="0" smtClean="0"/>
              <a:t>likely </a:t>
            </a:r>
            <a:r>
              <a:rPr lang="en-GB" dirty="0"/>
              <a:t>to find many ambiguities, conflicts, and concerns with the requirements as they are developing their test cases and scenarios from the requirements. </a:t>
            </a:r>
            <a:endParaRPr lang="en-GB" dirty="0" smtClean="0"/>
          </a:p>
          <a:p>
            <a:r>
              <a:rPr lang="en-GB" dirty="0" smtClean="0"/>
              <a:t>Testers </a:t>
            </a:r>
            <a:r>
              <a:rPr lang="en-GB" dirty="0"/>
              <a:t>can also provide input on specifying verifiable quality attribute requirements.</a:t>
            </a:r>
            <a:endParaRPr lang="en-US" dirty="0"/>
          </a:p>
        </p:txBody>
      </p:sp>
    </p:spTree>
    <p:extLst>
      <p:ext uri="{BB962C8B-B14F-4D97-AF65-F5344CB8AC3E}">
        <p14:creationId xmlns:p14="http://schemas.microsoft.com/office/powerpoint/2010/main" val="32694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Identifying decision </a:t>
            </a:r>
            <a:r>
              <a:rPr lang="en-US" b="1" dirty="0" smtClean="0"/>
              <a:t>makers</a:t>
            </a:r>
            <a:endParaRPr lang="en-US" dirty="0"/>
          </a:p>
        </p:txBody>
      </p:sp>
      <p:sp>
        <p:nvSpPr>
          <p:cNvPr id="3" name="Content Placeholder 2"/>
          <p:cNvSpPr>
            <a:spLocks noGrp="1"/>
          </p:cNvSpPr>
          <p:nvPr>
            <p:ph idx="1"/>
          </p:nvPr>
        </p:nvSpPr>
        <p:spPr/>
        <p:txBody>
          <a:bodyPr>
            <a:normAutofit/>
          </a:bodyPr>
          <a:lstStyle/>
          <a:p>
            <a:r>
              <a:rPr lang="en-GB" dirty="0" smtClean="0"/>
              <a:t>Decisions need </a:t>
            </a:r>
            <a:r>
              <a:rPr lang="en-GB" dirty="0"/>
              <a:t>to </a:t>
            </a:r>
            <a:r>
              <a:rPr lang="en-GB" dirty="0" smtClean="0"/>
              <a:t>be made to resolve </a:t>
            </a:r>
            <a:r>
              <a:rPr lang="en-GB" dirty="0"/>
              <a:t>some conflict, accept (or reject) a proposed change, or approve a set of requirements for a specific release. </a:t>
            </a:r>
            <a:endParaRPr lang="en-GB" dirty="0" smtClean="0"/>
          </a:p>
          <a:p>
            <a:r>
              <a:rPr lang="en-GB" dirty="0" smtClean="0"/>
              <a:t>Early </a:t>
            </a:r>
            <a:r>
              <a:rPr lang="en-GB" dirty="0"/>
              <a:t>in your project, determine who the requirements decision makers will be and how they will make </a:t>
            </a:r>
            <a:r>
              <a:rPr lang="en-GB" dirty="0" smtClean="0"/>
              <a:t>decisions</a:t>
            </a:r>
          </a:p>
          <a:p>
            <a:r>
              <a:rPr lang="en-GB" dirty="0" smtClean="0"/>
              <a:t>There’s </a:t>
            </a:r>
            <a:r>
              <a:rPr lang="en-GB" dirty="0"/>
              <a:t>no single correct answer as to who should make key decisions. A small group representing key areas—such as management, customers, business analysis, development, and marketing—generally works best. </a:t>
            </a:r>
            <a:endParaRPr lang="en-US" dirty="0"/>
          </a:p>
        </p:txBody>
      </p:sp>
    </p:spTree>
    <p:extLst>
      <p:ext uri="{BB962C8B-B14F-4D97-AF65-F5344CB8AC3E}">
        <p14:creationId xmlns:p14="http://schemas.microsoft.com/office/powerpoint/2010/main" val="26924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Identifying decision </a:t>
            </a:r>
            <a:r>
              <a:rPr lang="en-US" b="1" dirty="0" smtClean="0"/>
              <a:t>makers</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The decision-making group needs to identify its </a:t>
            </a:r>
            <a:r>
              <a:rPr lang="en-GB" i="1" dirty="0"/>
              <a:t>decision leader </a:t>
            </a:r>
            <a:r>
              <a:rPr lang="en-GB" dirty="0"/>
              <a:t>and to select a </a:t>
            </a:r>
            <a:r>
              <a:rPr lang="en-GB" i="1" dirty="0"/>
              <a:t>decision rule</a:t>
            </a:r>
            <a:r>
              <a:rPr lang="en-GB" dirty="0"/>
              <a:t>, which describes how they will arrive at their decisions. There are numerous decision rules to choose from, including the </a:t>
            </a:r>
            <a:r>
              <a:rPr lang="en-GB" dirty="0" smtClean="0"/>
              <a:t>following:</a:t>
            </a:r>
            <a:endParaRPr lang="en-GB" dirty="0"/>
          </a:p>
          <a:p>
            <a:pPr lvl="1"/>
            <a:r>
              <a:rPr lang="en-GB" dirty="0"/>
              <a:t>The decision leader makes the choice, either with or without discussion with others.</a:t>
            </a:r>
          </a:p>
          <a:p>
            <a:pPr lvl="1"/>
            <a:r>
              <a:rPr lang="en-GB" dirty="0"/>
              <a:t>The group votes and the majority rules.</a:t>
            </a:r>
          </a:p>
          <a:p>
            <a:pPr lvl="1"/>
            <a:r>
              <a:rPr lang="en-GB" dirty="0"/>
              <a:t>The group votes, but the result must be unanimous to approve the decision.</a:t>
            </a:r>
          </a:p>
          <a:p>
            <a:pPr lvl="1"/>
            <a:r>
              <a:rPr lang="en-GB" dirty="0"/>
              <a:t>The group discusses and negotiates to reach a consensus. Everyone can live with the decision and commits to supporting it.</a:t>
            </a:r>
          </a:p>
          <a:p>
            <a:pPr lvl="1"/>
            <a:r>
              <a:rPr lang="en-GB" dirty="0"/>
              <a:t>The decision leader delegates authority for making the decision to one individual.</a:t>
            </a:r>
          </a:p>
          <a:p>
            <a:pPr lvl="1"/>
            <a:r>
              <a:rPr lang="en-GB" dirty="0"/>
              <a:t>The group reaches a decision, but some individual has veto authority over that decision</a:t>
            </a:r>
            <a:r>
              <a:rPr lang="en-GB" dirty="0" smtClean="0"/>
              <a:t>.</a:t>
            </a:r>
            <a:endParaRPr lang="en-US" dirty="0"/>
          </a:p>
          <a:p>
            <a:r>
              <a:rPr lang="en-GB" dirty="0"/>
              <a:t>There is no globally correct or appropriate decision rule. </a:t>
            </a:r>
            <a:endParaRPr lang="en-US" dirty="0"/>
          </a:p>
        </p:txBody>
      </p:sp>
    </p:spTree>
    <p:extLst>
      <p:ext uri="{BB962C8B-B14F-4D97-AF65-F5344CB8AC3E}">
        <p14:creationId xmlns:p14="http://schemas.microsoft.com/office/powerpoint/2010/main" val="369325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Reaching agreement on requirements</a:t>
            </a:r>
            <a:endParaRPr lang="en-US" dirty="0"/>
          </a:p>
        </p:txBody>
      </p:sp>
      <p:sp>
        <p:nvSpPr>
          <p:cNvPr id="3" name="Content Placeholder 2"/>
          <p:cNvSpPr>
            <a:spLocks noGrp="1"/>
          </p:cNvSpPr>
          <p:nvPr>
            <p:ph idx="1"/>
          </p:nvPr>
        </p:nvSpPr>
        <p:spPr/>
        <p:txBody>
          <a:bodyPr>
            <a:normAutofit/>
          </a:bodyPr>
          <a:lstStyle/>
          <a:p>
            <a:r>
              <a:rPr lang="en-GB" dirty="0"/>
              <a:t>Reaching agreement on the requirements for the product to be built, or for a specific portion of it, is at the core of the customer-developer partnership. </a:t>
            </a:r>
            <a:endParaRPr lang="en-GB" dirty="0" smtClean="0"/>
          </a:p>
          <a:p>
            <a:r>
              <a:rPr lang="en-GB" dirty="0" smtClean="0"/>
              <a:t>Multiple </a:t>
            </a:r>
            <a:r>
              <a:rPr lang="en-GB" dirty="0"/>
              <a:t>parties are involved in this agreement:</a:t>
            </a:r>
          </a:p>
          <a:p>
            <a:pPr lvl="1"/>
            <a:r>
              <a:rPr lang="en-GB" dirty="0"/>
              <a:t>Customers agree that the requirements address their needs.</a:t>
            </a:r>
          </a:p>
          <a:p>
            <a:pPr lvl="1"/>
            <a:r>
              <a:rPr lang="en-GB" dirty="0"/>
              <a:t>Developers agree that they understand the requirements and that they are feasible.</a:t>
            </a:r>
          </a:p>
          <a:p>
            <a:pPr lvl="1"/>
            <a:r>
              <a:rPr lang="en-GB" dirty="0"/>
              <a:t>Testers agree that the requirements are verifiable.</a:t>
            </a:r>
          </a:p>
          <a:p>
            <a:pPr lvl="1"/>
            <a:r>
              <a:rPr lang="en-GB" dirty="0"/>
              <a:t>Management agrees that the requirements will achieve their business objectives.</a:t>
            </a:r>
          </a:p>
          <a:p>
            <a:endParaRPr lang="en-US" dirty="0"/>
          </a:p>
        </p:txBody>
      </p:sp>
    </p:spTree>
    <p:extLst>
      <p:ext uri="{BB962C8B-B14F-4D97-AF65-F5344CB8AC3E}">
        <p14:creationId xmlns:p14="http://schemas.microsoft.com/office/powerpoint/2010/main" val="17525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Reaching agreement on requirements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All participants in the requirements approval process should know exactly what sign-off means or problems could ensue. </a:t>
            </a:r>
            <a:endParaRPr lang="en-GB" dirty="0" smtClean="0"/>
          </a:p>
          <a:p>
            <a:r>
              <a:rPr lang="en-GB" dirty="0" smtClean="0"/>
              <a:t>On the customer side, the </a:t>
            </a:r>
            <a:r>
              <a:rPr lang="en-GB" dirty="0"/>
              <a:t>customer representative or manager </a:t>
            </a:r>
            <a:r>
              <a:rPr lang="en-GB" dirty="0" smtClean="0"/>
              <a:t>may regard </a:t>
            </a:r>
            <a:r>
              <a:rPr lang="en-GB" dirty="0"/>
              <a:t>signing off on the requirements as a meaningless </a:t>
            </a:r>
            <a:r>
              <a:rPr lang="en-GB" dirty="0" smtClean="0"/>
              <a:t>ritual which may result into expectation gap.</a:t>
            </a:r>
          </a:p>
          <a:p>
            <a:r>
              <a:rPr lang="en-GB" dirty="0" smtClean="0"/>
              <a:t>On the </a:t>
            </a:r>
            <a:r>
              <a:rPr lang="en-GB" dirty="0"/>
              <a:t>development </a:t>
            </a:r>
            <a:r>
              <a:rPr lang="en-GB" dirty="0" smtClean="0"/>
              <a:t>side, the manager may view sign-off </a:t>
            </a:r>
            <a:r>
              <a:rPr lang="en-GB" dirty="0"/>
              <a:t>as a way to freeze the </a:t>
            </a:r>
            <a:r>
              <a:rPr lang="en-GB" dirty="0" smtClean="0"/>
              <a:t>requirements.</a:t>
            </a:r>
          </a:p>
          <a:p>
            <a:r>
              <a:rPr lang="en-GB" dirty="0" smtClean="0"/>
              <a:t>Both </a:t>
            </a:r>
            <a:r>
              <a:rPr lang="en-GB" dirty="0"/>
              <a:t>of these attitudes ignore the reality that it’s impossible to know all the requirements early in the project and that requirements will undoubtedly change over time. </a:t>
            </a:r>
            <a:endParaRPr lang="en-GB" dirty="0" smtClean="0"/>
          </a:p>
          <a:p>
            <a:r>
              <a:rPr lang="en-GB" dirty="0" smtClean="0"/>
              <a:t>Approving </a:t>
            </a:r>
            <a:r>
              <a:rPr lang="en-GB" dirty="0"/>
              <a:t>a set of requirements is an appropriate action that brings closure to some stage of requirements development. </a:t>
            </a:r>
            <a:endParaRPr lang="en-GB" dirty="0" smtClean="0"/>
          </a:p>
          <a:p>
            <a:r>
              <a:rPr lang="en-GB" dirty="0" smtClean="0"/>
              <a:t>The </a:t>
            </a:r>
            <a:r>
              <a:rPr lang="en-GB" dirty="0"/>
              <a:t>participants have to agree on precisely what they’re saying with their signatures.</a:t>
            </a:r>
            <a:endParaRPr lang="en-US" dirty="0"/>
          </a:p>
        </p:txBody>
      </p:sp>
    </p:spTree>
    <p:extLst>
      <p:ext uri="{BB962C8B-B14F-4D97-AF65-F5344CB8AC3E}">
        <p14:creationId xmlns:p14="http://schemas.microsoft.com/office/powerpoint/2010/main" val="98755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requirements baseline</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Important concept is that of establishing </a:t>
            </a:r>
            <a:r>
              <a:rPr lang="en-GB" dirty="0"/>
              <a:t>a </a:t>
            </a:r>
            <a:r>
              <a:rPr lang="en-GB" i="1" dirty="0"/>
              <a:t>baseline </a:t>
            </a:r>
            <a:r>
              <a:rPr lang="en-GB" dirty="0"/>
              <a:t>of the requirements agreement, a snapshot of it at a point in time (</a:t>
            </a:r>
            <a:r>
              <a:rPr lang="en-GB" dirty="0" err="1"/>
              <a:t>Wiegers</a:t>
            </a:r>
            <a:r>
              <a:rPr lang="en-GB" dirty="0"/>
              <a:t> 2006). </a:t>
            </a:r>
            <a:endParaRPr lang="en-GB" dirty="0" smtClean="0"/>
          </a:p>
          <a:p>
            <a:r>
              <a:rPr lang="en-GB" dirty="0" smtClean="0"/>
              <a:t>A </a:t>
            </a:r>
            <a:r>
              <a:rPr lang="en-GB" dirty="0"/>
              <a:t>requirements baseline is a set of requirements that has been reviewed and agreed upon and serves as the basis for further development. </a:t>
            </a:r>
            <a:endParaRPr lang="en-GB" dirty="0" smtClean="0"/>
          </a:p>
          <a:p>
            <a:r>
              <a:rPr lang="en-GB" dirty="0" smtClean="0"/>
              <a:t>Whether </a:t>
            </a:r>
            <a:r>
              <a:rPr lang="en-GB" dirty="0"/>
              <a:t>your team uses a formal sign-off process or some other means of reaching agreement on requirements, the subtext of that agreement should read something like this:</a:t>
            </a:r>
          </a:p>
          <a:p>
            <a:pPr lvl="1"/>
            <a:r>
              <a:rPr lang="en-GB" i="1" dirty="0"/>
              <a:t>“I agree that this set of requirements represents our best understanding of the requirements for the next portion of this project and that the solution described will meet our needs as we understand them today. I agree to make future changes in this baseline through the project’s defined change process. I realize that changes might require us to renegotiate cost, resource, and schedule commitments</a:t>
            </a:r>
            <a:r>
              <a:rPr lang="en-GB" i="1" dirty="0" smtClean="0"/>
              <a:t>.”</a:t>
            </a:r>
            <a:endParaRPr lang="en-GB" dirty="0"/>
          </a:p>
        </p:txBody>
      </p:sp>
    </p:spTree>
    <p:extLst>
      <p:ext uri="{BB962C8B-B14F-4D97-AF65-F5344CB8AC3E}">
        <p14:creationId xmlns:p14="http://schemas.microsoft.com/office/powerpoint/2010/main" val="26699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Expectation gap</a:t>
            </a:r>
          </a:p>
          <a:p>
            <a:pPr marL="514350" indent="-514350">
              <a:buFont typeface="+mj-lt"/>
              <a:buAutoNum type="arabicPeriod"/>
            </a:pPr>
            <a:r>
              <a:rPr lang="en-US" dirty="0" smtClean="0"/>
              <a:t>Customer, Stakeholder and User</a:t>
            </a:r>
          </a:p>
          <a:p>
            <a:pPr marL="514350" indent="-514350">
              <a:buFont typeface="+mj-lt"/>
              <a:buAutoNum type="arabicPeriod"/>
            </a:pPr>
            <a:r>
              <a:rPr lang="en-US" dirty="0" smtClean="0"/>
              <a:t>Customer-Developer Partnership</a:t>
            </a:r>
          </a:p>
          <a:p>
            <a:pPr lvl="1"/>
            <a:r>
              <a:rPr lang="en-GB" dirty="0"/>
              <a:t>Requirements Bill of Rights for Software </a:t>
            </a:r>
            <a:r>
              <a:rPr lang="en-GB" dirty="0" smtClean="0"/>
              <a:t>Customers</a:t>
            </a:r>
          </a:p>
          <a:p>
            <a:pPr lvl="1"/>
            <a:r>
              <a:rPr lang="en-GB" dirty="0"/>
              <a:t>Requirements Bill of Responsibilities for Software </a:t>
            </a:r>
            <a:r>
              <a:rPr lang="en-GB" dirty="0" smtClean="0"/>
              <a:t>Customers</a:t>
            </a:r>
          </a:p>
          <a:p>
            <a:pPr marL="514350" indent="-514350">
              <a:buFont typeface="+mj-lt"/>
              <a:buAutoNum type="arabicPeriod"/>
            </a:pPr>
            <a:r>
              <a:rPr lang="en-GB" dirty="0"/>
              <a:t>Creating a culture that respects requirements</a:t>
            </a:r>
          </a:p>
          <a:p>
            <a:pPr marL="514350" indent="-514350">
              <a:buFont typeface="+mj-lt"/>
              <a:buAutoNum type="arabicPeriod"/>
            </a:pPr>
            <a:r>
              <a:rPr lang="en-US" dirty="0"/>
              <a:t>Identifying decision makers</a:t>
            </a:r>
          </a:p>
          <a:p>
            <a:pPr marL="514350" indent="-514350">
              <a:buFont typeface="+mj-lt"/>
              <a:buAutoNum type="arabicPeriod"/>
            </a:pPr>
            <a:r>
              <a:rPr lang="en-US" dirty="0"/>
              <a:t>Reaching agreement on requirements</a:t>
            </a:r>
            <a:r>
              <a:rPr lang="en-US" dirty="0" smtClean="0"/>
              <a:t> </a:t>
            </a:r>
          </a:p>
          <a:p>
            <a:pPr marL="514350" indent="-514350">
              <a:buFont typeface="+mj-lt"/>
              <a:buAutoNum type="arabicPeriod"/>
            </a:pPr>
            <a:r>
              <a:rPr lang="en-US" dirty="0"/>
              <a:t>The requirements baseline</a:t>
            </a:r>
            <a:endParaRPr lang="en-US" dirty="0" smtClean="0"/>
          </a:p>
          <a:p>
            <a:pPr marL="514350" indent="-514350">
              <a:buFont typeface="+mj-lt"/>
              <a:buAutoNum type="arabicPeriod"/>
            </a:pPr>
            <a:r>
              <a:rPr lang="en-US" dirty="0" smtClean="0"/>
              <a:t>Agreeing on Requirements in Agile Projects</a:t>
            </a:r>
          </a:p>
          <a:p>
            <a:pPr marL="514350" indent="-514350">
              <a:buFont typeface="+mj-lt"/>
              <a:buAutoNum type="arabicPeriod"/>
            </a:pPr>
            <a:endParaRPr lang="en-US" dirty="0"/>
          </a:p>
        </p:txBody>
      </p:sp>
    </p:spTree>
    <p:extLst>
      <p:ext uri="{BB962C8B-B14F-4D97-AF65-F5344CB8AC3E}">
        <p14:creationId xmlns:p14="http://schemas.microsoft.com/office/powerpoint/2010/main" val="284898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requirements baseline</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A </a:t>
            </a:r>
            <a:r>
              <a:rPr lang="en-GB" dirty="0"/>
              <a:t>meaningful baselining process gives all the major stakeholders confidence in the following ways:</a:t>
            </a:r>
          </a:p>
          <a:p>
            <a:pPr lvl="1"/>
            <a:r>
              <a:rPr lang="en-GB" dirty="0"/>
              <a:t>Customer management or marketing is confident that the project scope won’t explode out of control, because customers manage the scope change decisions.</a:t>
            </a:r>
          </a:p>
          <a:p>
            <a:pPr lvl="1"/>
            <a:r>
              <a:rPr lang="en-GB" dirty="0"/>
              <a:t>User representatives have confidence that the development team will work with them to deliver the right solution, even if they didn’t think of every requirement before construction began.</a:t>
            </a:r>
          </a:p>
          <a:p>
            <a:pPr lvl="1"/>
            <a:r>
              <a:rPr lang="en-GB" dirty="0"/>
              <a:t>Development management has confidence because the development team has a business partner who will keep the project focused on achieving its objectives and will work with development to balance schedule, cost, functionality, and quality.</a:t>
            </a:r>
          </a:p>
          <a:p>
            <a:pPr lvl="1"/>
            <a:r>
              <a:rPr lang="en-GB" dirty="0"/>
              <a:t>Business analysts and project managers are confident that they can manage changes to the project in a way that will keep chaos to a minimum.</a:t>
            </a:r>
          </a:p>
          <a:p>
            <a:pPr lvl="1"/>
            <a:r>
              <a:rPr lang="en-GB" dirty="0"/>
              <a:t>Quality assurance and test teams can confidently develop their test scripts and be fully prepared for their project activities</a:t>
            </a:r>
            <a:r>
              <a:rPr lang="en-GB" dirty="0" smtClean="0"/>
              <a:t>.</a:t>
            </a:r>
            <a:endParaRPr lang="en-US" dirty="0"/>
          </a:p>
          <a:p>
            <a:r>
              <a:rPr lang="en-GB" dirty="0"/>
              <a:t>After the decision makers define a baseline, the BA should place the requirements under change control. </a:t>
            </a:r>
            <a:endParaRPr lang="en-US" dirty="0"/>
          </a:p>
        </p:txBody>
      </p:sp>
    </p:spTree>
    <p:extLst>
      <p:ext uri="{BB962C8B-B14F-4D97-AF65-F5344CB8AC3E}">
        <p14:creationId xmlns:p14="http://schemas.microsoft.com/office/powerpoint/2010/main" val="10525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if you don’t reach agreement?</a:t>
            </a:r>
            <a:endParaRPr lang="en-US" dirty="0"/>
          </a:p>
        </p:txBody>
      </p:sp>
      <p:sp>
        <p:nvSpPr>
          <p:cNvPr id="3" name="Content Placeholder 2"/>
          <p:cNvSpPr>
            <a:spLocks noGrp="1"/>
          </p:cNvSpPr>
          <p:nvPr>
            <p:ph idx="1"/>
          </p:nvPr>
        </p:nvSpPr>
        <p:spPr/>
        <p:txBody>
          <a:bodyPr>
            <a:normAutofit fontScale="77500" lnSpcReduction="20000"/>
          </a:bodyPr>
          <a:lstStyle/>
          <a:p>
            <a:r>
              <a:rPr lang="en-GB" dirty="0"/>
              <a:t>It can be hard to achieve sign-off from all the relevant stakeholders. </a:t>
            </a:r>
            <a:endParaRPr lang="en-GB" dirty="0" smtClean="0"/>
          </a:p>
          <a:p>
            <a:pPr lvl="1"/>
            <a:r>
              <a:rPr lang="en-GB" dirty="0" smtClean="0"/>
              <a:t>Issues of logistics</a:t>
            </a:r>
            <a:r>
              <a:rPr lang="en-GB" dirty="0"/>
              <a:t>, busy schedules, and people who are reluctant to commit and be held accountable </a:t>
            </a:r>
            <a:r>
              <a:rPr lang="en-GB" dirty="0" smtClean="0"/>
              <a:t>later, people who think signing off will not allow them to demand changes in future.</a:t>
            </a:r>
          </a:p>
          <a:p>
            <a:r>
              <a:rPr lang="en-GB" dirty="0" smtClean="0"/>
              <a:t>Many </a:t>
            </a:r>
            <a:r>
              <a:rPr lang="en-GB" dirty="0"/>
              <a:t>teams have tried sending out an email message that says, “If you don’t reply by next Friday with your changes and/or sign-off, I’m going to assume you are agreeing to these requirements</a:t>
            </a:r>
            <a:r>
              <a:rPr lang="en-GB" dirty="0" smtClean="0"/>
              <a:t>.”</a:t>
            </a:r>
          </a:p>
          <a:p>
            <a:r>
              <a:rPr lang="en-GB" dirty="0" smtClean="0"/>
              <a:t> </a:t>
            </a:r>
            <a:r>
              <a:rPr lang="en-GB" dirty="0"/>
              <a:t>That’s one option, but really it equates to </a:t>
            </a:r>
            <a:r>
              <a:rPr lang="en-GB" i="1" dirty="0"/>
              <a:t>not </a:t>
            </a:r>
            <a:r>
              <a:rPr lang="en-GB" dirty="0"/>
              <a:t>reaching </a:t>
            </a:r>
            <a:r>
              <a:rPr lang="en-GB" dirty="0" smtClean="0"/>
              <a:t>agreement</a:t>
            </a:r>
            <a:r>
              <a:rPr lang="en-GB" dirty="0"/>
              <a:t> </a:t>
            </a:r>
            <a:r>
              <a:rPr lang="en-GB" dirty="0" smtClean="0"/>
              <a:t>and it risks straining the relationship.</a:t>
            </a:r>
          </a:p>
          <a:p>
            <a:r>
              <a:rPr lang="en-GB" dirty="0" smtClean="0"/>
              <a:t>Try </a:t>
            </a:r>
            <a:r>
              <a:rPr lang="en-GB" dirty="0"/>
              <a:t>to understand why they didn’t feel comfortable with a sign-off and address that directly.</a:t>
            </a:r>
          </a:p>
          <a:p>
            <a:r>
              <a:rPr lang="en-GB" dirty="0" smtClean="0"/>
              <a:t>Document </a:t>
            </a:r>
            <a:r>
              <a:rPr lang="en-GB" dirty="0"/>
              <a:t>the fact that certain stakeholders didn’t sign off on the requirements in your risk list, along with the likely impact of some of the requirements being missing or wrong</a:t>
            </a:r>
            <a:r>
              <a:rPr lang="en-GB" dirty="0" smtClean="0"/>
              <a:t>.</a:t>
            </a:r>
          </a:p>
          <a:p>
            <a:r>
              <a:rPr lang="en-GB" dirty="0" smtClean="0"/>
              <a:t> </a:t>
            </a:r>
            <a:r>
              <a:rPr lang="en-GB" dirty="0"/>
              <a:t>Follow up with these people as part of risk management. </a:t>
            </a:r>
            <a:endParaRPr lang="en-US" dirty="0"/>
          </a:p>
        </p:txBody>
      </p:sp>
    </p:spTree>
    <p:extLst>
      <p:ext uri="{BB962C8B-B14F-4D97-AF65-F5344CB8AC3E}">
        <p14:creationId xmlns:p14="http://schemas.microsoft.com/office/powerpoint/2010/main" val="375984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Agreeing on requirements on agile projects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Agile </a:t>
            </a:r>
            <a:r>
              <a:rPr lang="en-GB" dirty="0"/>
              <a:t>projects generally maintain requirements in the form of user stories in a product backlog. </a:t>
            </a:r>
            <a:endParaRPr lang="en-GB" dirty="0" smtClean="0"/>
          </a:p>
          <a:p>
            <a:r>
              <a:rPr lang="en-GB" dirty="0" smtClean="0"/>
              <a:t>The </a:t>
            </a:r>
            <a:r>
              <a:rPr lang="en-GB" dirty="0"/>
              <a:t>product owner and the team reach agreement on what stories will be developed in the next iteration in a planning session. </a:t>
            </a:r>
            <a:endParaRPr lang="en-GB" dirty="0" smtClean="0"/>
          </a:p>
          <a:p>
            <a:r>
              <a:rPr lang="en-GB" dirty="0" smtClean="0"/>
              <a:t>The </a:t>
            </a:r>
            <a:r>
              <a:rPr lang="en-GB" dirty="0"/>
              <a:t>set of stories is chosen based on their priority and the team’s velocity (productivity). </a:t>
            </a:r>
            <a:endParaRPr lang="en-GB" dirty="0" smtClean="0"/>
          </a:p>
          <a:p>
            <a:r>
              <a:rPr lang="en-GB" dirty="0" smtClean="0"/>
              <a:t>After </a:t>
            </a:r>
            <a:r>
              <a:rPr lang="en-GB" dirty="0"/>
              <a:t>that set has been established and agreed to, the stories contained in the iteration are frozen. </a:t>
            </a:r>
            <a:endParaRPr lang="en-GB" dirty="0" smtClean="0"/>
          </a:p>
          <a:p>
            <a:r>
              <a:rPr lang="en-GB" dirty="0" smtClean="0"/>
              <a:t>Requested </a:t>
            </a:r>
            <a:r>
              <a:rPr lang="en-GB" dirty="0"/>
              <a:t>changes that come in are considered for future iterations. </a:t>
            </a:r>
            <a:endParaRPr lang="en-GB" dirty="0" smtClean="0"/>
          </a:p>
          <a:p>
            <a:r>
              <a:rPr lang="en-GB" dirty="0" smtClean="0"/>
              <a:t>There’s </a:t>
            </a:r>
            <a:r>
              <a:rPr lang="en-GB" dirty="0"/>
              <a:t>no attempt on an agile project to achieve stakeholder approval on the full scope of requirements for the project up front, however. In agile projects the full set of functionality is identified over time, although the vision and other business requirements do need to be established at the outset. </a:t>
            </a:r>
            <a:endParaRPr lang="en-GB" dirty="0" smtClean="0"/>
          </a:p>
        </p:txBody>
      </p:sp>
    </p:spTree>
    <p:extLst>
      <p:ext uri="{BB962C8B-B14F-4D97-AF65-F5344CB8AC3E}">
        <p14:creationId xmlns:p14="http://schemas.microsoft.com/office/powerpoint/2010/main" val="40593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Gap - Definition</a:t>
            </a:r>
            <a:br>
              <a:rPr lang="en-US" dirty="0" smtClean="0"/>
            </a:br>
            <a:endParaRPr lang="en-US" dirty="0"/>
          </a:p>
        </p:txBody>
      </p:sp>
      <p:sp>
        <p:nvSpPr>
          <p:cNvPr id="3" name="Content Placeholder 2"/>
          <p:cNvSpPr>
            <a:spLocks noGrp="1"/>
          </p:cNvSpPr>
          <p:nvPr>
            <p:ph idx="1"/>
          </p:nvPr>
        </p:nvSpPr>
        <p:spPr>
          <a:xfrm>
            <a:off x="838200" y="1825625"/>
            <a:ext cx="10515600" cy="1806217"/>
          </a:xfrm>
        </p:spPr>
        <p:txBody>
          <a:bodyPr>
            <a:normAutofit fontScale="92500" lnSpcReduction="20000"/>
          </a:bodyPr>
          <a:lstStyle/>
          <a:p>
            <a:r>
              <a:rPr lang="en-GB" dirty="0" smtClean="0"/>
              <a:t>Expectation gap is a </a:t>
            </a:r>
            <a:r>
              <a:rPr lang="en-GB" dirty="0"/>
              <a:t>gulf between what customers really need and what developers deliver based on what they heard at the beginning of the project (</a:t>
            </a:r>
            <a:r>
              <a:rPr lang="en-GB" dirty="0" err="1"/>
              <a:t>Wiegers</a:t>
            </a:r>
            <a:r>
              <a:rPr lang="en-GB" dirty="0"/>
              <a:t> 1996). </a:t>
            </a:r>
            <a:endParaRPr lang="en-GB" dirty="0" smtClean="0"/>
          </a:p>
          <a:p>
            <a:pPr lvl="1"/>
            <a:r>
              <a:rPr lang="en-GB" dirty="0" smtClean="0"/>
              <a:t>Due to insufficient user involvement</a:t>
            </a:r>
          </a:p>
          <a:p>
            <a:pPr marL="0" indent="0">
              <a:buNone/>
            </a:pPr>
            <a:r>
              <a:rPr lang="en-GB" dirty="0" smtClean="0"/>
              <a:t> </a:t>
            </a:r>
            <a:endParaRPr lang="en-US" dirty="0"/>
          </a:p>
        </p:txBody>
      </p:sp>
      <p:pic>
        <p:nvPicPr>
          <p:cNvPr id="4" name="Picture 3"/>
          <p:cNvPicPr>
            <a:picLocks noChangeAspect="1"/>
          </p:cNvPicPr>
          <p:nvPr/>
        </p:nvPicPr>
        <p:blipFill>
          <a:blip r:embed="rId2"/>
          <a:stretch>
            <a:fillRect/>
          </a:stretch>
        </p:blipFill>
        <p:spPr>
          <a:xfrm>
            <a:off x="3471315" y="3142755"/>
            <a:ext cx="5943141" cy="3631241"/>
          </a:xfrm>
          <a:prstGeom prst="rect">
            <a:avLst/>
          </a:prstGeom>
        </p:spPr>
      </p:pic>
      <p:sp>
        <p:nvSpPr>
          <p:cNvPr id="5" name="TextBox 4"/>
          <p:cNvSpPr txBox="1"/>
          <p:nvPr/>
        </p:nvSpPr>
        <p:spPr>
          <a:xfrm>
            <a:off x="8228590" y="5773744"/>
            <a:ext cx="2793457" cy="646331"/>
          </a:xfrm>
          <a:prstGeom prst="rect">
            <a:avLst/>
          </a:prstGeom>
          <a:noFill/>
        </p:spPr>
        <p:txBody>
          <a:bodyPr wrap="none" rtlCol="0">
            <a:spAutoFit/>
          </a:bodyPr>
          <a:lstStyle/>
          <a:p>
            <a:r>
              <a:rPr lang="en-US" dirty="0" smtClean="0"/>
              <a:t>The pictorial representation</a:t>
            </a:r>
          </a:p>
          <a:p>
            <a:r>
              <a:rPr lang="en-US" dirty="0" smtClean="0"/>
              <a:t>Of Expectation Gap </a:t>
            </a:r>
            <a:endParaRPr lang="en-US" dirty="0"/>
          </a:p>
        </p:txBody>
      </p:sp>
    </p:spTree>
    <p:extLst>
      <p:ext uri="{BB962C8B-B14F-4D97-AF65-F5344CB8AC3E}">
        <p14:creationId xmlns:p14="http://schemas.microsoft.com/office/powerpoint/2010/main" val="175610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Gap – How to minimize it</a:t>
            </a:r>
            <a:endParaRPr lang="en-US" dirty="0"/>
          </a:p>
        </p:txBody>
      </p:sp>
      <p:sp>
        <p:nvSpPr>
          <p:cNvPr id="3" name="Content Placeholder 2"/>
          <p:cNvSpPr>
            <a:spLocks noGrp="1"/>
          </p:cNvSpPr>
          <p:nvPr>
            <p:ph idx="1"/>
          </p:nvPr>
        </p:nvSpPr>
        <p:spPr/>
        <p:txBody>
          <a:bodyPr/>
          <a:lstStyle/>
          <a:p>
            <a:r>
              <a:rPr lang="en-GB" dirty="0"/>
              <a:t>The best way to minimize the expectation gap is to arrange frequent contact points with suitable customer representatives. </a:t>
            </a:r>
            <a:endParaRPr lang="en-GB" dirty="0" smtClean="0"/>
          </a:p>
          <a:p>
            <a:pPr lvl="1"/>
            <a:r>
              <a:rPr lang="en-GB" dirty="0" smtClean="0"/>
              <a:t>interviews, conversations, requirements reviews, user interface design walkthroughs, prototype evaluations</a:t>
            </a:r>
          </a:p>
          <a:p>
            <a:pPr lvl="1"/>
            <a:r>
              <a:rPr lang="en-GB" dirty="0" smtClean="0"/>
              <a:t>feedback on small increments of executable software (in case of agile methods)</a:t>
            </a:r>
          </a:p>
          <a:p>
            <a:r>
              <a:rPr lang="en-GB" dirty="0" smtClean="0"/>
              <a:t>Contact points ensure that what </a:t>
            </a:r>
            <a:r>
              <a:rPr lang="en-GB" dirty="0"/>
              <a:t>the developer builds is more closely aligned with what the customer needs.</a:t>
            </a:r>
            <a:endParaRPr lang="en-US" dirty="0"/>
          </a:p>
        </p:txBody>
      </p:sp>
    </p:spTree>
    <p:extLst>
      <p:ext uri="{BB962C8B-B14F-4D97-AF65-F5344CB8AC3E}">
        <p14:creationId xmlns:p14="http://schemas.microsoft.com/office/powerpoint/2010/main" val="133708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Stakeholder, Customer, User</a:t>
            </a:r>
            <a:br>
              <a:rPr lang="en-US" dirty="0" smtClean="0"/>
            </a:br>
            <a:r>
              <a:rPr lang="en-US" dirty="0" smtClean="0"/>
              <a:t>2.1 Stakeholder</a:t>
            </a:r>
            <a:endParaRPr lang="en-US" dirty="0"/>
          </a:p>
        </p:txBody>
      </p:sp>
      <p:sp>
        <p:nvSpPr>
          <p:cNvPr id="3" name="Content Placeholder 2"/>
          <p:cNvSpPr>
            <a:spLocks noGrp="1"/>
          </p:cNvSpPr>
          <p:nvPr>
            <p:ph idx="1"/>
          </p:nvPr>
        </p:nvSpPr>
        <p:spPr/>
        <p:txBody>
          <a:bodyPr>
            <a:normAutofit/>
          </a:bodyPr>
          <a:lstStyle/>
          <a:p>
            <a:r>
              <a:rPr lang="en-GB" dirty="0"/>
              <a:t>A </a:t>
            </a:r>
            <a:r>
              <a:rPr lang="en-GB" i="1" dirty="0"/>
              <a:t>stakeholder </a:t>
            </a:r>
            <a:r>
              <a:rPr lang="en-GB" dirty="0"/>
              <a:t>is a person, group, or organization that is actively involved in a project, is affected by its process or outcome, or can influence its process or outcome. </a:t>
            </a:r>
            <a:endParaRPr lang="en-GB" dirty="0" smtClean="0"/>
          </a:p>
          <a:p>
            <a:r>
              <a:rPr lang="en-GB" dirty="0" smtClean="0"/>
              <a:t>Stakeholders </a:t>
            </a:r>
            <a:r>
              <a:rPr lang="en-GB" dirty="0"/>
              <a:t>can be internal or external to the project team and to the developing organization</a:t>
            </a:r>
            <a:r>
              <a:rPr lang="en-GB" dirty="0" smtClean="0"/>
              <a:t>.</a:t>
            </a:r>
          </a:p>
          <a:p>
            <a:r>
              <a:rPr lang="en-GB" dirty="0" smtClean="0"/>
              <a:t>Have </a:t>
            </a:r>
            <a:r>
              <a:rPr lang="en-GB" i="1" dirty="0" smtClean="0"/>
              <a:t>candidate </a:t>
            </a:r>
            <a:r>
              <a:rPr lang="en-GB" i="1" dirty="0"/>
              <a:t>stakeholder </a:t>
            </a:r>
            <a:r>
              <a:rPr lang="en-GB" dirty="0"/>
              <a:t>list </a:t>
            </a:r>
            <a:r>
              <a:rPr lang="en-GB" dirty="0" smtClean="0"/>
              <a:t>first and then filter it down </a:t>
            </a:r>
            <a:r>
              <a:rPr lang="en-GB" dirty="0"/>
              <a:t>to the core set whose input you really need, to make sure you understand all of the project’s requirements and constraints so your team can deliver the right solution.</a:t>
            </a:r>
            <a:endParaRPr lang="en-US" dirty="0"/>
          </a:p>
        </p:txBody>
      </p:sp>
    </p:spTree>
    <p:extLst>
      <p:ext uri="{BB962C8B-B14F-4D97-AF65-F5344CB8AC3E}">
        <p14:creationId xmlns:p14="http://schemas.microsoft.com/office/powerpoint/2010/main" val="310584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29567" y="1825625"/>
            <a:ext cx="5459392" cy="4764552"/>
          </a:xfrm>
          <a:prstGeom prst="rect">
            <a:avLst/>
          </a:prstGeom>
        </p:spPr>
      </p:pic>
    </p:spTree>
    <p:extLst>
      <p:ext uri="{BB962C8B-B14F-4D97-AF65-F5344CB8AC3E}">
        <p14:creationId xmlns:p14="http://schemas.microsoft.com/office/powerpoint/2010/main" val="95261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Customer</a:t>
            </a:r>
            <a:endParaRPr lang="en-US" dirty="0"/>
          </a:p>
        </p:txBody>
      </p:sp>
      <p:sp>
        <p:nvSpPr>
          <p:cNvPr id="3" name="Content Placeholder 2"/>
          <p:cNvSpPr>
            <a:spLocks noGrp="1"/>
          </p:cNvSpPr>
          <p:nvPr>
            <p:ph idx="1"/>
          </p:nvPr>
        </p:nvSpPr>
        <p:spPr/>
        <p:txBody>
          <a:bodyPr>
            <a:normAutofit/>
          </a:bodyPr>
          <a:lstStyle/>
          <a:p>
            <a:r>
              <a:rPr lang="en-GB" dirty="0"/>
              <a:t>Customers </a:t>
            </a:r>
            <a:r>
              <a:rPr lang="en-GB" i="1" dirty="0"/>
              <a:t>are a subset of stakeholders</a:t>
            </a:r>
            <a:r>
              <a:rPr lang="en-GB" dirty="0"/>
              <a:t>. </a:t>
            </a:r>
            <a:endParaRPr lang="en-GB" dirty="0" smtClean="0"/>
          </a:p>
          <a:p>
            <a:r>
              <a:rPr lang="en-GB" dirty="0" smtClean="0"/>
              <a:t>A </a:t>
            </a:r>
            <a:r>
              <a:rPr lang="en-GB" i="1" dirty="0"/>
              <a:t>customer </a:t>
            </a:r>
            <a:r>
              <a:rPr lang="en-GB" dirty="0"/>
              <a:t>is an individual or organization that derives either direct or indirect benefit from a product. </a:t>
            </a:r>
            <a:endParaRPr lang="en-GB" dirty="0" smtClean="0"/>
          </a:p>
          <a:p>
            <a:r>
              <a:rPr lang="en-GB" dirty="0" smtClean="0"/>
              <a:t>Software </a:t>
            </a:r>
            <a:r>
              <a:rPr lang="en-GB" dirty="0"/>
              <a:t>customers could request, pay for, select, specify, use, or receive the output generated by a software product. </a:t>
            </a:r>
            <a:endParaRPr lang="en-GB" dirty="0" smtClean="0"/>
          </a:p>
          <a:p>
            <a:r>
              <a:rPr lang="en-GB" dirty="0" smtClean="0"/>
              <a:t>Business Requirements come from the customers.</a:t>
            </a:r>
            <a:endParaRPr lang="en-US" dirty="0"/>
          </a:p>
        </p:txBody>
      </p:sp>
    </p:spTree>
    <p:extLst>
      <p:ext uri="{BB962C8B-B14F-4D97-AF65-F5344CB8AC3E}">
        <p14:creationId xmlns:p14="http://schemas.microsoft.com/office/powerpoint/2010/main" val="352155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User</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Users (often called </a:t>
            </a:r>
            <a:r>
              <a:rPr lang="en-GB" i="1" dirty="0" smtClean="0"/>
              <a:t>end users</a:t>
            </a:r>
            <a:r>
              <a:rPr lang="en-GB" dirty="0" smtClean="0"/>
              <a:t>) are the people who will actually use the product. These users are a subset of customers.</a:t>
            </a:r>
          </a:p>
          <a:p>
            <a:r>
              <a:rPr lang="en-GB" dirty="0" smtClean="0"/>
              <a:t>User </a:t>
            </a:r>
            <a:r>
              <a:rPr lang="en-GB" dirty="0"/>
              <a:t>requirements should come from </a:t>
            </a:r>
            <a:r>
              <a:rPr lang="en-GB" dirty="0" smtClean="0"/>
              <a:t>these users. </a:t>
            </a:r>
          </a:p>
          <a:p>
            <a:pPr lvl="1"/>
            <a:r>
              <a:rPr lang="en-GB" dirty="0" smtClean="0"/>
              <a:t>Direct </a:t>
            </a:r>
            <a:r>
              <a:rPr lang="en-GB" dirty="0"/>
              <a:t>users will operate the product hands-on. </a:t>
            </a:r>
            <a:endParaRPr lang="en-GB" dirty="0" smtClean="0"/>
          </a:p>
          <a:p>
            <a:pPr lvl="1"/>
            <a:r>
              <a:rPr lang="en-GB" dirty="0" smtClean="0"/>
              <a:t>Indirect </a:t>
            </a:r>
            <a:r>
              <a:rPr lang="en-GB" dirty="0"/>
              <a:t>users might receive outputs from the system without touching it themselves, such as a warehouse manager who receives an automatic report of daily warehouse activities by email. </a:t>
            </a:r>
            <a:endParaRPr lang="en-GB" dirty="0" smtClean="0"/>
          </a:p>
          <a:p>
            <a:r>
              <a:rPr lang="en-GB" dirty="0"/>
              <a:t>If there is a serious disconnect between the acquiring customers who are paying for the project and the end users, major problems are guaranteed.</a:t>
            </a:r>
          </a:p>
          <a:p>
            <a:r>
              <a:rPr lang="en-GB" dirty="0"/>
              <a:t>For commercial software development, the customer and the user often are the same person. </a:t>
            </a:r>
          </a:p>
          <a:p>
            <a:pPr lvl="1"/>
            <a:r>
              <a:rPr lang="en-GB" dirty="0"/>
              <a:t>Customer surrogates, such as marketing personnel or a product manager, typically attempt to determine what customers would find appealing. </a:t>
            </a:r>
          </a:p>
          <a:p>
            <a:pPr lvl="1"/>
            <a:r>
              <a:rPr lang="en-GB" dirty="0"/>
              <a:t>Without the user involvement, be prepared to read reviews pointing out product shortcomings that adequate user input could have avoided.</a:t>
            </a:r>
            <a:endParaRPr lang="en-US" dirty="0"/>
          </a:p>
          <a:p>
            <a:endParaRPr lang="en-GB" dirty="0" smtClean="0"/>
          </a:p>
        </p:txBody>
      </p:sp>
    </p:spTree>
    <p:extLst>
      <p:ext uri="{BB962C8B-B14F-4D97-AF65-F5344CB8AC3E}">
        <p14:creationId xmlns:p14="http://schemas.microsoft.com/office/powerpoint/2010/main" val="410298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 among Stakeholders</a:t>
            </a:r>
            <a:endParaRPr lang="en-US" dirty="0"/>
          </a:p>
        </p:txBody>
      </p:sp>
      <p:sp>
        <p:nvSpPr>
          <p:cNvPr id="3" name="Content Placeholder 2"/>
          <p:cNvSpPr>
            <a:spLocks noGrp="1"/>
          </p:cNvSpPr>
          <p:nvPr>
            <p:ph idx="1"/>
          </p:nvPr>
        </p:nvSpPr>
        <p:spPr/>
        <p:txBody>
          <a:bodyPr/>
          <a:lstStyle/>
          <a:p>
            <a:r>
              <a:rPr lang="en-GB" dirty="0"/>
              <a:t>Conflicts can arise among project stakeholders. </a:t>
            </a:r>
            <a:endParaRPr lang="en-GB" dirty="0" smtClean="0"/>
          </a:p>
          <a:p>
            <a:r>
              <a:rPr lang="en-GB" dirty="0" smtClean="0"/>
              <a:t>Business </a:t>
            </a:r>
            <a:r>
              <a:rPr lang="en-GB" dirty="0"/>
              <a:t>requirements sometimes reflect organizational strategies or budgetary constraints that aren’t apparent to users. </a:t>
            </a:r>
            <a:endParaRPr lang="en-GB" dirty="0" smtClean="0"/>
          </a:p>
          <a:p>
            <a:r>
              <a:rPr lang="en-GB" dirty="0" smtClean="0"/>
              <a:t>To </a:t>
            </a:r>
            <a:r>
              <a:rPr lang="en-GB" dirty="0"/>
              <a:t>manage such potential conflicts, try communication strategies about project objectives and constraints that can </a:t>
            </a:r>
            <a:r>
              <a:rPr lang="en-GB" dirty="0" smtClean="0"/>
              <a:t>avoid </a:t>
            </a:r>
            <a:r>
              <a:rPr lang="en-GB" dirty="0"/>
              <a:t>debates and hard feelings.</a:t>
            </a:r>
            <a:endParaRPr lang="en-US" dirty="0"/>
          </a:p>
        </p:txBody>
      </p:sp>
    </p:spTree>
    <p:extLst>
      <p:ext uri="{BB962C8B-B14F-4D97-AF65-F5344CB8AC3E}">
        <p14:creationId xmlns:p14="http://schemas.microsoft.com/office/powerpoint/2010/main" val="318242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1929</Words>
  <Application>Microsoft Office PowerPoint</Application>
  <PresentationFormat>Widescreen</PresentationFormat>
  <Paragraphs>157</Paragraphs>
  <Slides>22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Software Requirements Engineering</vt:lpstr>
      <vt:lpstr>Contents</vt:lpstr>
      <vt:lpstr>Expectation Gap - Definition </vt:lpstr>
      <vt:lpstr>Expectation Gap – How to minimize it</vt:lpstr>
      <vt:lpstr>2. Stakeholder, Customer, User 2.1 Stakeholder</vt:lpstr>
      <vt:lpstr>PowerPoint Presentation</vt:lpstr>
      <vt:lpstr>2.2 Customer</vt:lpstr>
      <vt:lpstr>2.3 User</vt:lpstr>
      <vt:lpstr>Conflicts among Stakeholders</vt:lpstr>
      <vt:lpstr>The customer-developer partnership</vt:lpstr>
      <vt:lpstr>Requirements Bill of Rights for Software Customers</vt:lpstr>
      <vt:lpstr>Requirements Bill of Responsibilities for Software Customers</vt:lpstr>
      <vt:lpstr>Creating a culture that respects requirements</vt:lpstr>
      <vt:lpstr>Role of Developers and Testers in Requirements Process</vt:lpstr>
      <vt:lpstr>Identifying decision makers</vt:lpstr>
      <vt:lpstr>Identifying decision makers</vt:lpstr>
      <vt:lpstr>Reaching agreement on requirements</vt:lpstr>
      <vt:lpstr>Reaching agreement on requirements</vt:lpstr>
      <vt:lpstr>The requirements baseline</vt:lpstr>
      <vt:lpstr>The requirements baseline</vt:lpstr>
      <vt:lpstr>What if you don’t reach agreement?</vt:lpstr>
      <vt:lpstr>Agreeing on requirements on agile projects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26</cp:revision>
  <dcterms:created xsi:type="dcterms:W3CDTF">2020-09-06T14:14:55Z</dcterms:created>
  <dcterms:modified xsi:type="dcterms:W3CDTF">2020-09-08T13:12:57Z</dcterms:modified>
</cp:coreProperties>
</file>