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wmf" ContentType="image/x-wmf"/>
  <Override PartName="/ppt/media/image1.wmf" ContentType="image/x-wmf"/>
  <Override PartName="/ppt/media/image3.wmf" ContentType="image/x-wmf"/>
  <Override PartName="/ppt/media/image5.png" ContentType="image/png"/>
  <Override PartName="/ppt/media/image4.wmf" ContentType="image/x-wmf"/>
  <Override PartName="/ppt/media/image6.png" ContentType="image/pn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1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2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4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5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5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6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8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8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9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3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5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6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1EC3706D-813E-461D-A5C3-B13F1B4DE047}" type="datetime">
              <a:rPr b="0" lang="en-US" sz="1200" spc="-1" strike="noStrike">
                <a:solidFill>
                  <a:srgbClr val="8b8b8b"/>
                </a:solidFill>
                <a:latin typeface="Calibri"/>
              </a:rPr>
              <a:t>10/15/21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7C42AF9-0792-4784-B7A6-C96276394759}" type="slidenum">
              <a:rPr b="0" lang="en-US" sz="1200" spc="-1" strike="noStrike">
                <a:solidFill>
                  <a:srgbClr val="8b8b8b"/>
                </a:solidFill>
                <a:latin typeface="Calibri"/>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446FBDB7-1CBA-4C4D-9ED0-B254B92A320D}" type="datetime">
              <a:rPr b="0" lang="en-US" sz="1200" spc="-1" strike="noStrike">
                <a:solidFill>
                  <a:srgbClr val="8b8b8b"/>
                </a:solidFill>
                <a:latin typeface="Calibri"/>
              </a:rPr>
              <a:t>10/15/21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34951556-D723-43BF-ACEA-A000B8D88067}"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080" cy="114444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57"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080" cy="114444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5"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080" cy="114444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33"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Software Requirements Engineering</a:t>
            </a:r>
            <a:endParaRPr b="0" lang="en-US" sz="6000" spc="-1" strike="noStrike">
              <a:solidFill>
                <a:srgbClr val="000000"/>
              </a:solidFill>
              <a:latin typeface="Calibri"/>
            </a:endParaRPr>
          </a:p>
        </p:txBody>
      </p:sp>
      <p:sp>
        <p:nvSpPr>
          <p:cNvPr id="271" name="TextShape 2"/>
          <p:cNvSpPr txBox="1"/>
          <p:nvPr/>
        </p:nvSpPr>
        <p:spPr>
          <a:xfrm>
            <a:off x="1523880" y="3602160"/>
            <a:ext cx="9143640" cy="1655280"/>
          </a:xfrm>
          <a:prstGeom prst="rect">
            <a:avLst/>
          </a:prstGeom>
          <a:noFill/>
          <a:ln>
            <a:noFill/>
          </a:ln>
        </p:spPr>
        <p:txBody>
          <a:bodyPr/>
          <a:p>
            <a:pPr algn="r">
              <a:lnSpc>
                <a:spcPct val="90000"/>
              </a:lnSpc>
              <a:spcBef>
                <a:spcPts val="1001"/>
              </a:spcBef>
            </a:pPr>
            <a:endParaRPr b="0" lang="en-US" sz="3200" spc="-1" strike="noStrike">
              <a:latin typeface="Arial"/>
            </a:endParaRPr>
          </a:p>
          <a:p>
            <a:pPr algn="r">
              <a:lnSpc>
                <a:spcPct val="90000"/>
              </a:lnSpc>
              <a:spcBef>
                <a:spcPts val="1001"/>
              </a:spcBef>
            </a:pPr>
            <a:r>
              <a:rPr b="0" lang="en-US" sz="2400" spc="-1" strike="noStrike">
                <a:solidFill>
                  <a:srgbClr val="000000"/>
                </a:solidFill>
                <a:latin typeface="Calibri"/>
              </a:rPr>
              <a:t>Engr. Sara Rehmat</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Vision and scope document </a:t>
            </a:r>
            <a:endParaRPr b="0" lang="en-US" sz="4400" spc="-1" strike="noStrike">
              <a:solidFill>
                <a:srgbClr val="000000"/>
              </a:solidFill>
              <a:latin typeface="Calibri"/>
            </a:endParaRPr>
          </a:p>
        </p:txBody>
      </p:sp>
      <p:sp>
        <p:nvSpPr>
          <p:cNvPr id="29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t>
            </a:r>
            <a:r>
              <a:rPr b="0" i="1" lang="en-US" sz="2800" spc="-1" strike="noStrike">
                <a:solidFill>
                  <a:srgbClr val="000000"/>
                </a:solidFill>
                <a:latin typeface="Calibri"/>
              </a:rPr>
              <a:t>vision and scope document </a:t>
            </a:r>
            <a:r>
              <a:rPr b="0" lang="en-US" sz="2800" spc="-1" strike="noStrike">
                <a:solidFill>
                  <a:srgbClr val="000000"/>
                </a:solidFill>
                <a:latin typeface="Calibri"/>
              </a:rPr>
              <a:t>collects the business requirements into a single deliverable that sets the stage for the subsequent development work.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Similar documents: a project  charter or a business case document.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Organizations that build commercial software often create a market (or marketing) requirements document (MRD).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145" dur="indefinite" restart="never" nodeType="tmRoot">
          <p:childTnLst>
            <p:seq>
              <p:cTn id="146" dur="indefinite" nodeType="mainSeq">
                <p:childTnLst>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Vision and Scope document</a:t>
            </a:r>
            <a:endParaRPr b="0" lang="en-US" sz="4400" spc="-1" strike="noStrike">
              <a:solidFill>
                <a:srgbClr val="000000"/>
              </a:solidFill>
              <a:latin typeface="Calibri"/>
            </a:endParaRPr>
          </a:p>
        </p:txBody>
      </p:sp>
      <p:sp>
        <p:nvSpPr>
          <p:cNvPr id="29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vision and scope document only defines the scope at a high level; the scope details are represented by each release baseline that the team defines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Major new projects should have both a complete vision and scope document and an SRS.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Each </a:t>
            </a:r>
            <a:endParaRPr b="0" lang="en-US" sz="2800" spc="-1" strike="noStrike">
              <a:solidFill>
                <a:srgbClr val="000000"/>
              </a:solidFill>
              <a:latin typeface="Calibri"/>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Template of Vision and Scope document</a:t>
            </a:r>
            <a:endParaRPr b="0" lang="en-US" sz="4400" spc="-1" strike="noStrike">
              <a:solidFill>
                <a:srgbClr val="000000"/>
              </a:solidFill>
              <a:latin typeface="Calibri"/>
            </a:endParaRPr>
          </a:p>
        </p:txBody>
      </p:sp>
      <p:pic>
        <p:nvPicPr>
          <p:cNvPr id="294" name="Content Placeholder 3" descr=""/>
          <p:cNvPicPr/>
          <p:nvPr/>
        </p:nvPicPr>
        <p:blipFill>
          <a:blip r:embed="rId1"/>
          <a:stretch/>
        </p:blipFill>
        <p:spPr>
          <a:xfrm>
            <a:off x="3913920" y="1825560"/>
            <a:ext cx="4363920" cy="4350960"/>
          </a:xfrm>
          <a:prstGeom prst="rect">
            <a:avLst/>
          </a:prstGeom>
          <a:ln>
            <a:noFill/>
          </a:ln>
        </p:spPr>
      </p:pic>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1. Business requirements</a:t>
            </a:r>
            <a:endParaRPr b="0" lang="en-US" sz="4400" spc="-1" strike="noStrike">
              <a:solidFill>
                <a:srgbClr val="000000"/>
              </a:solidFill>
              <a:latin typeface="Calibri"/>
            </a:endParaRPr>
          </a:p>
        </p:txBody>
      </p:sp>
      <p:sp>
        <p:nvSpPr>
          <p:cNvPr id="29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1.1 Background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Summarize the rationale and context for the new product or for changes to be made to an existing one.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1.2 Business Opportunity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a corporate information system, describe the business problem that is being solved or the process being improved, as well as the environment in which the system will be used.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a commercial product, describe the business opportunity that exists and the market in which the product will be competing.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Include a comparative evaluation of existing products, indicating why the proposed product is attractive and the advantages it provides.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Describe the problems that cannot currently be solved without the envisioned solution.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List any other technologies, processes, or resources required to provide a complete customer solution.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Describe the needs of typical customers or of the target market.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Present customer problems that the new product will address.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Provide examples of how customers would use the product.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Define </a:t>
            </a:r>
            <a:endParaRPr b="0" lang="en-US" sz="2800" spc="-1" strike="noStrike">
              <a:solidFill>
                <a:srgbClr val="000000"/>
              </a:solidFill>
              <a:latin typeface="Calibri"/>
            </a:endParaRPr>
          </a:p>
        </p:txBody>
      </p:sp>
    </p:spTree>
  </p:cSld>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296">
                                            <p:txEl>
                                              <p:pRg st="9" end="9"/>
                                            </p:txEl>
                                          </p:spTgt>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296">
                                            <p:txEl>
                                              <p:pRg st="10" end="10"/>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296">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1. Business Requirements</a:t>
            </a:r>
            <a:br/>
            <a:r>
              <a:rPr b="0" lang="en-US" sz="4400" spc="-1" strike="noStrike">
                <a:solidFill>
                  <a:srgbClr val="000000"/>
                </a:solidFill>
                <a:latin typeface="Calibri Light"/>
              </a:rPr>
              <a:t>1.3 Business Objectives</a:t>
            </a:r>
            <a:endParaRPr b="0" lang="en-US" sz="4400" spc="-1" strike="noStrike">
              <a:solidFill>
                <a:srgbClr val="000000"/>
              </a:solidFill>
              <a:latin typeface="Calibri"/>
            </a:endParaRPr>
          </a:p>
        </p:txBody>
      </p:sp>
      <p:sp>
        <p:nvSpPr>
          <p:cNvPr id="29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Summarize the important business benefits the product will provide in a quantitative and measurable way.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Platitudes (“become recognized as a world-class &lt;whatever&gt;”) and vaguely stated improvements (“provide a more rewarding customer experience”) are neither helpful nor verifiable. </a:t>
            </a:r>
            <a:endParaRPr b="0" lang="en-US" sz="2800" spc="-1" strike="noStrike">
              <a:solidFill>
                <a:srgbClr val="000000"/>
              </a:solidFill>
              <a:latin typeface="Calibri"/>
            </a:endParaRPr>
          </a:p>
        </p:txBody>
      </p:sp>
    </p:spTree>
  </p:cSld>
  <p:timing>
    <p:tnLst>
      <p:par>
        <p:cTn id="229" dur="indefinite" restart="never" nodeType="tmRoot">
          <p:childTnLst>
            <p:seq>
              <p:cTn id="230" dur="indefinite" nodeType="mainSeq">
                <p:childTnLst>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298">
                                            <p:txEl>
                                              <p:pRg st="0" end="0"/>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29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Examples of financial business objectives</a:t>
            </a:r>
            <a:endParaRPr b="0" lang="en-US" sz="4400" spc="-1" strike="noStrike">
              <a:solidFill>
                <a:srgbClr val="000000"/>
              </a:solidFill>
              <a:latin typeface="Calibri"/>
            </a:endParaRPr>
          </a:p>
        </p:txBody>
      </p:sp>
      <p:sp>
        <p:nvSpPr>
          <p:cNvPr id="300"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Capture a market share of X% within Y months.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Increase market share in country W from X% to Y% within Z months.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Reach a sales volume of X units or revenue of $Y within Z months.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Achieve X% return on investment within Y months.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Achieve positive cash flow on this product within Y months.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Save $X per year currently spent on a high-maintenance legacy system.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Reduce monthly support costs from $X to $Y within Z months.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Increase gross margin on existing business from X% to Y% within 1 year.</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239" dur="indefinite" restart="never" nodeType="tmRoot">
          <p:childTnLst>
            <p:seq>
              <p:cTn id="240" dur="indefinite" nodeType="mainSeq">
                <p:childTnLst>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300">
                                            <p:txEl>
                                              <p:pRg st="1" end="1"/>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300">
                                            <p:txEl>
                                              <p:pRg st="2" end="2"/>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300">
                                            <p:txEl>
                                              <p:pRg st="3" end="3"/>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300">
                                            <p:txEl>
                                              <p:pRg st="4" end="4"/>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300">
                                            <p:txEl>
                                              <p:pRg st="5" end="5"/>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300">
                                            <p:txEl>
                                              <p:pRg st="6" end="6"/>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300">
                                            <p:txEl>
                                              <p:pRg st="7" end="7"/>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300">
                                            <p:txEl>
                                              <p:pRg st="8" end="8"/>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300">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Examples of non-financial business objectives</a:t>
            </a:r>
            <a:endParaRPr b="0" lang="en-US" sz="4400" spc="-1" strike="noStrike">
              <a:solidFill>
                <a:srgbClr val="000000"/>
              </a:solidFill>
              <a:latin typeface="Calibri"/>
            </a:endParaRPr>
          </a:p>
        </p:txBody>
      </p:sp>
      <p:sp>
        <p:nvSpPr>
          <p:cNvPr id="302"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Achieve a customer satisfaction measure of at least X within Y months of release.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Increase transaction-processing productivity by X% and reduce data error rate to no more than 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Develop an extensible platform for a family of related products.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Develop specific core technology competencies.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 rated as the top product for reliability in published product reviews by a specified date.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Comply with specific federal and state regulations.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Receive no more than X service calls per unit and Y warranty calls per unit within Z months after shipping.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Reduce turnaround time to X hours on Y% of support calls.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302">
                                            <p:txEl>
                                              <p:pRg st="2" end="2"/>
                                            </p:txEl>
                                          </p:spTgt>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302">
                                            <p:txEl>
                                              <p:pRg st="3" end="3"/>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302">
                                            <p:txEl>
                                              <p:pRg st="4" end="4"/>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302">
                                            <p:txEl>
                                              <p:pRg st="5" end="5"/>
                                            </p:txEl>
                                          </p:spTgt>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302">
                                            <p:txEl>
                                              <p:pRg st="6" end="6"/>
                                            </p:txEl>
                                          </p:spTgt>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302">
                                            <p:txEl>
                                              <p:pRg st="7" end="7"/>
                                            </p:txEl>
                                          </p:spTgt>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302">
                                            <p:txEl>
                                              <p:pRg st="8" end="8"/>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302">
                                            <p:txEl>
                                              <p:pRg st="9" end="9"/>
                                            </p:txEl>
                                          </p:spTgt>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302">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Case study</a:t>
            </a:r>
            <a:endParaRPr b="0" lang="en-US" sz="4400" spc="-1" strike="noStrike">
              <a:solidFill>
                <a:srgbClr val="000000"/>
              </a:solidFill>
              <a:latin typeface="Calibri"/>
            </a:endParaRPr>
          </a:p>
        </p:txBody>
      </p:sp>
      <p:sp>
        <p:nvSpPr>
          <p:cNvPr id="304"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Gerhard, a senior manager at Contoso Pharmaceuticals, was meeting with Cynthia, the manager of Contoso’s IT department. “We need to build a chemical tracking information system,” Gerhard began. “The system should keep track of all the chemical containers we already have in the stockroom and in laboratories. That way, the chemists can get some chemicals from someone down the hall instead of always buying a new container. This should save us a lot of money. Also, the Health and Safety Department needs to generate government reports on chemical usage and disposal with a lot less work than it takes them today. Can you build this system in time for the compliance audit in five months?”</a:t>
            </a:r>
            <a:endParaRPr b="0" lang="en-US" sz="2800" spc="-1" strike="noStrike">
              <a:solidFill>
                <a:srgbClr val="000000"/>
              </a:solidFill>
              <a:latin typeface="Calibri"/>
            </a:endParaRPr>
          </a:p>
        </p:txBody>
      </p:sp>
    </p:spTree>
  </p:cSld>
  <p:timing>
    <p:tnLst>
      <p:par>
        <p:cTn id="315" dur="indefinite" restart="never" nodeType="tmRoot">
          <p:childTnLst>
            <p:seq>
              <p:cTn id="31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306" name="Content Placeholder 3" descr=""/>
          <p:cNvPicPr/>
          <p:nvPr/>
        </p:nvPicPr>
        <p:blipFill>
          <a:blip r:embed="rId1"/>
          <a:stretch/>
        </p:blipFill>
        <p:spPr>
          <a:xfrm>
            <a:off x="3500640" y="1825560"/>
            <a:ext cx="5190120" cy="4350960"/>
          </a:xfrm>
          <a:prstGeom prst="rect">
            <a:avLst/>
          </a:prstGeom>
          <a:ln>
            <a:noFill/>
          </a:ln>
        </p:spPr>
      </p:pic>
      <p:sp>
        <p:nvSpPr>
          <p:cNvPr id="307" name="CustomShape 2"/>
          <p:cNvSpPr/>
          <p:nvPr/>
        </p:nvSpPr>
        <p:spPr>
          <a:xfrm>
            <a:off x="3151080" y="6211800"/>
            <a:ext cx="60955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rPr>
              <a:t>Example of a conversation between a business analyst and an executive sponsor.</a:t>
            </a:r>
            <a:endParaRPr b="0" lang="en-US" sz="1800" spc="-1" strike="noStrike">
              <a:latin typeface="Arial"/>
            </a:endParaRPr>
          </a:p>
        </p:txBody>
      </p:sp>
    </p:spTree>
  </p:cSld>
  <p:timing>
    <p:tnLst>
      <p:par>
        <p:cTn id="317" dur="indefinite" restart="never" nodeType="tmRoot">
          <p:childTnLst>
            <p:seq>
              <p:cTn id="31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Hierarchy of business problems and objectives</a:t>
            </a:r>
            <a:endParaRPr b="0" lang="en-US" sz="4400" spc="-1" strike="noStrike">
              <a:solidFill>
                <a:srgbClr val="000000"/>
              </a:solidFill>
              <a:latin typeface="Calibri"/>
            </a:endParaRPr>
          </a:p>
        </p:txBody>
      </p:sp>
      <p:sp>
        <p:nvSpPr>
          <p:cNvPr id="30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Each business has certain goals.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problems describe what is keeping the business from meeting their goals at present, whereas the objectives define ways to measure achievement of those goals.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business objectives model shows a hierarchy of related business problems and measurable business objectives </a:t>
            </a:r>
            <a:endParaRPr b="0" lang="en-US" sz="2800" spc="-1" strike="noStrike">
              <a:solidFill>
                <a:srgbClr val="000000"/>
              </a:solidFill>
              <a:latin typeface="Calibri"/>
            </a:endParaRPr>
          </a:p>
        </p:txBody>
      </p:sp>
    </p:spTree>
  </p:cSld>
  <p:timing>
    <p:tnLst>
      <p:par>
        <p:cTn id="319" dur="indefinite" restart="never" nodeType="tmRoot">
          <p:childTnLst>
            <p:seq>
              <p:cTn id="320" dur="indefinite" nodeType="mainSeq">
                <p:childTnLst>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309">
                                            <p:txEl>
                                              <p:pRg st="1" end="1"/>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30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Establishing business requirements</a:t>
            </a:r>
            <a:endParaRPr b="0" lang="en-US" sz="4400" spc="-1" strike="noStrike">
              <a:solidFill>
                <a:srgbClr val="000000"/>
              </a:solidFill>
              <a:latin typeface="Calibri"/>
            </a:endParaRPr>
          </a:p>
        </p:txBody>
      </p:sp>
      <p:sp>
        <p:nvSpPr>
          <p:cNvPr id="27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Requirements and why we need to establish them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Product Vision and Project Scope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Vision and Scope Document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7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7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0" name="Content Placeholder 3" descr=""/>
          <p:cNvPicPr/>
          <p:nvPr/>
        </p:nvPicPr>
        <p:blipFill>
          <a:blip r:embed="rId1"/>
          <a:stretch/>
        </p:blipFill>
        <p:spPr>
          <a:xfrm>
            <a:off x="2588760" y="0"/>
            <a:ext cx="6369480" cy="6117120"/>
          </a:xfrm>
          <a:prstGeom prst="rect">
            <a:avLst/>
          </a:prstGeom>
          <a:ln>
            <a:noFill/>
          </a:ln>
        </p:spPr>
      </p:pic>
      <p:sp>
        <p:nvSpPr>
          <p:cNvPr id="311" name="CustomShape 1"/>
          <p:cNvSpPr/>
          <p:nvPr/>
        </p:nvSpPr>
        <p:spPr>
          <a:xfrm>
            <a:off x="2379960" y="6211800"/>
            <a:ext cx="67867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rPr>
              <a:t>Example business objectives model for the Chemical Tracking System.</a:t>
            </a:r>
            <a:endParaRPr b="0" lang="en-US" sz="1800" spc="-1" strike="noStrike">
              <a:latin typeface="Arial"/>
            </a:endParaRPr>
          </a:p>
        </p:txBody>
      </p:sp>
    </p:spTree>
  </p:cSld>
  <p:timing>
    <p:tnLst>
      <p:par>
        <p:cTn id="333" dur="indefinite" restart="never" nodeType="tmRoot">
          <p:childTnLst>
            <p:seq>
              <p:cTn id="334"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31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Given a set of business objectives, ask, “What is keeping us from achieving the goal?” to identify a more detailed business problem. Or work backward by asking, “Why do we care about that goal?” to better understand the top-level business problem or opportunity. Given a business problem, ask, “How will we assess whether the problem is solved?” to identify the measurable objective. The process is iterative, cycling through the hierarchy of problems and objectives until you see a list of features emerge that would help solve the problems and meet the objectives.</a:t>
            </a:r>
            <a:endParaRPr b="0" lang="en-US" sz="2800" spc="-1" strike="noStrike">
              <a:solidFill>
                <a:srgbClr val="000000"/>
              </a:solidFill>
              <a:latin typeface="Calibri"/>
            </a:endParaRPr>
          </a:p>
        </p:txBody>
      </p:sp>
    </p:spTree>
  </p:cSld>
  <p:timing>
    <p:tnLst>
      <p:par>
        <p:cTn id="335" dur="indefinite" restart="never" nodeType="tmRoot">
          <p:childTnLst>
            <p:seq>
              <p:cTn id="336" dur="indefinite" nodeType="mainSeq">
                <p:childTnLst>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1.4 Success Metrics</a:t>
            </a:r>
            <a:endParaRPr b="0" lang="en-US" sz="4400" spc="-1" strike="noStrike">
              <a:solidFill>
                <a:srgbClr val="000000"/>
              </a:solidFill>
              <a:latin typeface="Calibri"/>
            </a:endParaRPr>
          </a:p>
        </p:txBody>
      </p:sp>
      <p:sp>
        <p:nvSpPr>
          <p:cNvPr id="31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Specify the indicators that stakeholders will use to define and measure success on this project.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objectives sometimes cannot be measured until well after a project is complete.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Achieving the business objectives might be dependent on projects beyond your current one.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it’s still important to evaluate the success of an individual project.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Success metrics indicate whether a project is on track to meet its business objectives.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t>
            </a:r>
            <a:endParaRPr b="0" lang="en-US" sz="2800" spc="-1" strike="noStrike">
              <a:solidFill>
                <a:srgbClr val="000000"/>
              </a:solidFill>
              <a:latin typeface="Calibri"/>
            </a:endParaRPr>
          </a:p>
        </p:txBody>
      </p:sp>
    </p:spTree>
  </p:cSld>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315">
                                            <p:txEl>
                                              <p:pRg st="0" end="0"/>
                                            </p:txEl>
                                          </p:spTgt>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315">
                                            <p:txEl>
                                              <p:pRg st="1" end="1"/>
                                            </p:txEl>
                                          </p:spTgt>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315">
                                            <p:txEl>
                                              <p:pRg st="2" end="2"/>
                                            </p:txEl>
                                          </p:spTgt>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315">
                                            <p:txEl>
                                              <p:pRg st="3" end="3"/>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315">
                                            <p:txEl>
                                              <p:pRg st="4" end="4"/>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31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1.5 Vision Statement</a:t>
            </a:r>
            <a:endParaRPr b="0" lang="en-US" sz="4400" spc="-1" strike="noStrike">
              <a:solidFill>
                <a:srgbClr val="000000"/>
              </a:solidFill>
              <a:latin typeface="Calibri"/>
            </a:endParaRPr>
          </a:p>
        </p:txBody>
      </p:sp>
      <p:sp>
        <p:nvSpPr>
          <p:cNvPr id="31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Write a concise vision statement that summarizes the long-term purpose and intent of the product.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can be somewhat idealistic but should be grounded in the realities of existing or anticipated markets, enterprise architectures, corporate strategic directions, and resource limitations.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For </a:t>
            </a:r>
            <a:r>
              <a:rPr b="0" lang="en-US" sz="2800" spc="-1" strike="noStrike">
                <a:solidFill>
                  <a:srgbClr val="000000"/>
                </a:solidFill>
                <a:latin typeface="Calibri"/>
              </a:rPr>
              <a:t>[target customer]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Who </a:t>
            </a:r>
            <a:r>
              <a:rPr b="0" lang="en-US" sz="2800" spc="-1" strike="noStrike">
                <a:solidFill>
                  <a:srgbClr val="000000"/>
                </a:solidFill>
                <a:latin typeface="Calibri"/>
              </a:rPr>
              <a:t>[statement of the need or opportunity]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The </a:t>
            </a:r>
            <a:r>
              <a:rPr b="0" lang="en-US" sz="2800" spc="-1" strike="noStrike">
                <a:solidFill>
                  <a:srgbClr val="000000"/>
                </a:solidFill>
                <a:latin typeface="Calibri"/>
              </a:rPr>
              <a:t>[product name]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Is </a:t>
            </a:r>
            <a:r>
              <a:rPr b="0" lang="en-US" sz="2800" spc="-1" strike="noStrike">
                <a:solidFill>
                  <a:srgbClr val="000000"/>
                </a:solidFill>
                <a:latin typeface="Calibri"/>
              </a:rPr>
              <a:t>[product category]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That </a:t>
            </a:r>
            <a:r>
              <a:rPr b="0" lang="en-US" sz="2800" spc="-1" strike="noStrike">
                <a:solidFill>
                  <a:srgbClr val="000000"/>
                </a:solidFill>
                <a:latin typeface="Calibri"/>
              </a:rPr>
              <a:t>[major capabilities, key benefit, compelling reason to buy or use]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Unlike </a:t>
            </a:r>
            <a:r>
              <a:rPr b="0" lang="en-US" sz="2800" spc="-1" strike="noStrike">
                <a:solidFill>
                  <a:srgbClr val="000000"/>
                </a:solidFill>
                <a:latin typeface="Calibri"/>
              </a:rPr>
              <a:t>[primary competitive alternative, current system, current business process]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Our product </a:t>
            </a:r>
            <a:r>
              <a:rPr b="0" lang="en-US" sz="2800" spc="-1" strike="noStrike">
                <a:solidFill>
                  <a:srgbClr val="000000"/>
                </a:solidFill>
                <a:latin typeface="Calibri"/>
              </a:rPr>
              <a:t>[statement of primary differentiation and advantages of new product]</a:t>
            </a:r>
            <a:endParaRPr b="0" lang="en-US" sz="2800" spc="-1" strike="noStrike">
              <a:solidFill>
                <a:srgbClr val="000000"/>
              </a:solidFill>
              <a:latin typeface="Calibri"/>
            </a:endParaRPr>
          </a:p>
        </p:txBody>
      </p:sp>
    </p:spTree>
  </p:cSld>
  <p:timing>
    <p:tnLst>
      <p:par>
        <p:cTn id="367" dur="indefinite" restart="never" nodeType="tmRoot">
          <p:childTnLst>
            <p:seq>
              <p:cTn id="368" dur="indefinite" nodeType="mainSeq">
                <p:childTnLst>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317">
                                            <p:txEl>
                                              <p:pRg st="0" end="0"/>
                                            </p:txEl>
                                          </p:spTgt>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317">
                                            <p:txEl>
                                              <p:pRg st="1" end="1"/>
                                            </p:txEl>
                                          </p:spTgt>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
                                  <p:stCondLst>
                                    <p:cond delay="0"/>
                                  </p:stCondLst>
                                  <p:childTnLst>
                                    <p:set>
                                      <p:cBhvr>
                                        <p:cTn id="380" dur="1" fill="hold">
                                          <p:stCondLst>
                                            <p:cond delay="0"/>
                                          </p:stCondLst>
                                        </p:cTn>
                                        <p:tgtEl>
                                          <p:spTgt spid="317">
                                            <p:txEl>
                                              <p:pRg st="3" end="3"/>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317">
                                            <p:txEl>
                                              <p:pRg st="4" end="4"/>
                                            </p:txEl>
                                          </p:spTgt>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317">
                                            <p:txEl>
                                              <p:pRg st="5" end="5"/>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317">
                                            <p:txEl>
                                              <p:pRg st="6" end="6"/>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317">
                                            <p:txEl>
                                              <p:pRg st="7" end="7"/>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317">
                                            <p:txEl>
                                              <p:pRg st="8" end="8"/>
                                            </p:txEl>
                                          </p:spTgt>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317">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31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For </a:t>
            </a:r>
            <a:r>
              <a:rPr b="0" i="1" lang="en-US" sz="2800" spc="-1" strike="noStrike">
                <a:solidFill>
                  <a:srgbClr val="000000"/>
                </a:solidFill>
                <a:latin typeface="Calibri"/>
              </a:rPr>
              <a:t>scientists </a:t>
            </a:r>
            <a:r>
              <a:rPr b="1" i="1" lang="en-US" sz="2800" spc="-1" strike="noStrike">
                <a:solidFill>
                  <a:srgbClr val="000000"/>
                </a:solidFill>
                <a:latin typeface="Calibri"/>
              </a:rPr>
              <a:t>who </a:t>
            </a:r>
            <a:r>
              <a:rPr b="0" i="1" lang="en-US" sz="2800" spc="-1" strike="noStrike">
                <a:solidFill>
                  <a:srgbClr val="000000"/>
                </a:solidFill>
                <a:latin typeface="Calibri"/>
              </a:rPr>
              <a:t>need to request containers of chemicals, </a:t>
            </a:r>
            <a:r>
              <a:rPr b="1" i="1" lang="en-US" sz="2800" spc="-1" strike="noStrike">
                <a:solidFill>
                  <a:srgbClr val="000000"/>
                </a:solidFill>
                <a:latin typeface="Calibri"/>
              </a:rPr>
              <a:t>the </a:t>
            </a:r>
            <a:r>
              <a:rPr b="0" i="1" lang="en-US" sz="2800" spc="-1" strike="noStrike">
                <a:solidFill>
                  <a:srgbClr val="000000"/>
                </a:solidFill>
                <a:latin typeface="Calibri"/>
              </a:rPr>
              <a:t>Chemical Tracking System </a:t>
            </a:r>
            <a:r>
              <a:rPr b="1" i="1" lang="en-US" sz="2800" spc="-1" strike="noStrike">
                <a:solidFill>
                  <a:srgbClr val="000000"/>
                </a:solidFill>
                <a:latin typeface="Calibri"/>
              </a:rPr>
              <a:t>is </a:t>
            </a:r>
            <a:r>
              <a:rPr b="0" i="1" lang="en-US" sz="2800" spc="-1" strike="noStrike">
                <a:solidFill>
                  <a:srgbClr val="000000"/>
                </a:solidFill>
                <a:latin typeface="Calibri"/>
              </a:rPr>
              <a:t>an information system </a:t>
            </a:r>
            <a:r>
              <a:rPr b="1" i="1" lang="en-US" sz="2800" spc="-1" strike="noStrike">
                <a:solidFill>
                  <a:srgbClr val="000000"/>
                </a:solidFill>
                <a:latin typeface="Calibri"/>
              </a:rPr>
              <a:t>that </a:t>
            </a:r>
            <a:r>
              <a:rPr b="0" i="1" lang="en-US" sz="2800" spc="-1" strike="noStrike">
                <a:solidFill>
                  <a:srgbClr val="000000"/>
                </a:solidFill>
                <a:latin typeface="Calibri"/>
              </a:rPr>
              <a:t>will provide a single point of access to the chemical stockroom and to vendors. The system will store the location of every chemical container within the company, the quantity of material remaining in it, and the complete history of each container’s locations and usage. This system will save the company 25 percent on chemical costs in the first year of use by allowing the company to fully exploit chemicals that are already available within the company, dispose of fewer partially used or expired containers, and use a standard chemical purchasing process. </a:t>
            </a:r>
            <a:r>
              <a:rPr b="1" i="1" lang="en-US" sz="2800" spc="-1" strike="noStrike">
                <a:solidFill>
                  <a:srgbClr val="000000"/>
                </a:solidFill>
                <a:latin typeface="Calibri"/>
              </a:rPr>
              <a:t>Unlike </a:t>
            </a:r>
            <a:r>
              <a:rPr b="0" i="1" lang="en-US" sz="2800" spc="-1" strike="noStrike">
                <a:solidFill>
                  <a:srgbClr val="000000"/>
                </a:solidFill>
                <a:latin typeface="Calibri"/>
              </a:rPr>
              <a:t>the current manual ordering processes, </a:t>
            </a:r>
            <a:r>
              <a:rPr b="1" i="1" lang="en-US" sz="2800" spc="-1" strike="noStrike">
                <a:solidFill>
                  <a:srgbClr val="000000"/>
                </a:solidFill>
                <a:latin typeface="Calibri"/>
              </a:rPr>
              <a:t>our product </a:t>
            </a:r>
            <a:r>
              <a:rPr b="1" i="1"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405" dur="indefinite" restart="never" nodeType="tmRoot">
          <p:childTnLst>
            <p:seq>
              <p:cTn id="406" dur="indefinite" nodeType="mainSeq">
                <p:childTnLst>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1.6 </a:t>
            </a:r>
            <a:r>
              <a:rPr b="1" lang="en-US" sz="4400" spc="-1" strike="noStrike">
                <a:solidFill>
                  <a:srgbClr val="000000"/>
                </a:solidFill>
                <a:latin typeface="Calibri Light"/>
              </a:rPr>
              <a:t>Business risks</a:t>
            </a:r>
            <a:endParaRPr b="0" lang="en-US" sz="4400" spc="-1" strike="noStrike">
              <a:solidFill>
                <a:srgbClr val="000000"/>
              </a:solidFill>
              <a:latin typeface="Calibri"/>
            </a:endParaRPr>
          </a:p>
        </p:txBody>
      </p:sp>
      <p:sp>
        <p:nvSpPr>
          <p:cNvPr id="32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Summarize the major business risks associated with developing—or not developing—this product. Risk categories include marketplace competition, timing issues, user acceptance, implementation issues, and possible negative impacts on the business.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risks are not the same as project risks, which often include resource availability concerns and technology factors.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411" dur="indefinite" restart="never" nodeType="tmRoot">
          <p:childTnLst>
            <p:seq>
              <p:cTn id="412" dur="indefinite" nodeType="mainSeq">
                <p:childTnLst>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321">
                                            <p:txEl>
                                              <p:pRg st="1" end="1"/>
                                            </p:txEl>
                                          </p:spTgt>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32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1.7 Business assumptions and dependencies</a:t>
            </a:r>
            <a:endParaRPr b="0" lang="en-US" sz="4400" spc="-1" strike="noStrike">
              <a:solidFill>
                <a:srgbClr val="000000"/>
              </a:solidFill>
              <a:latin typeface="Calibri"/>
            </a:endParaRPr>
          </a:p>
        </p:txBody>
      </p:sp>
      <p:sp>
        <p:nvSpPr>
          <p:cNvPr id="32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a:t>
            </a:r>
            <a:r>
              <a:rPr b="0" i="1" lang="en-US" sz="2800" spc="-1" strike="noStrike">
                <a:solidFill>
                  <a:srgbClr val="000000"/>
                </a:solidFill>
                <a:latin typeface="Calibri"/>
              </a:rPr>
              <a:t>assumption </a:t>
            </a:r>
            <a:r>
              <a:rPr b="0" lang="en-US" sz="2800" spc="-1" strike="noStrike">
                <a:solidFill>
                  <a:srgbClr val="000000"/>
                </a:solidFill>
                <a:latin typeface="Calibri"/>
              </a:rPr>
              <a:t>is a statement that is believed to be true in the absence of proof or definitive knowledge.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assumptions are specifically related to the business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you learn that certain assumptions are wrong, you might have to change scope, adjust the schedule, or launch other projects to achieve the objectives.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Record any assumptions that the stakeholders made when conceiving the project and writing their vision and scope document. Often, one party’s assumptions are not shared by others. If you write them down and review them, you can avoid possible confusion and aggravation in the future.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Record any major </a:t>
            </a:r>
            <a:r>
              <a:rPr b="1" lang="en-US" sz="2800" spc="-1" strike="noStrike">
                <a:solidFill>
                  <a:srgbClr val="000000"/>
                </a:solidFill>
                <a:latin typeface="Calibri"/>
              </a:rPr>
              <a:t>dependencies</a:t>
            </a:r>
            <a:r>
              <a:rPr b="0" lang="en-US" sz="2800" spc="-1" strike="noStrike">
                <a:solidFill>
                  <a:srgbClr val="000000"/>
                </a:solidFill>
                <a:latin typeface="Calibri"/>
              </a:rPr>
              <a:t> the project has on external factors. Examples are pending industry standards or government regulations, deliverables from other projects, third-party suppliers, or development partners.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 </a:t>
            </a:r>
            <a:endParaRPr b="0" lang="en-US" sz="2800" spc="-1" strike="noStrike">
              <a:solidFill>
                <a:srgbClr val="000000"/>
              </a:solidFill>
              <a:latin typeface="Calibri"/>
            </a:endParaRPr>
          </a:p>
        </p:txBody>
      </p:sp>
    </p:spTree>
  </p:cSld>
  <p:timing>
    <p:tnLst>
      <p:par>
        <p:cTn id="425" dur="indefinite" restart="never" nodeType="tmRoot">
          <p:childTnLst>
            <p:seq>
              <p:cTn id="426" dur="indefinite" nodeType="mainSeq">
                <p:childTnLst>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323">
                                            <p:txEl>
                                              <p:pRg st="0" end="0"/>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323">
                                            <p:txEl>
                                              <p:pRg st="1" end="1"/>
                                            </p:txEl>
                                          </p:spTgt>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1">
                                  <p:stCondLst>
                                    <p:cond delay="0"/>
                                  </p:stCondLst>
                                  <p:childTnLst>
                                    <p:set>
                                      <p:cBhvr>
                                        <p:cTn id="438" dur="1" fill="hold">
                                          <p:stCondLst>
                                            <p:cond delay="0"/>
                                          </p:stCondLst>
                                        </p:cTn>
                                        <p:tgtEl>
                                          <p:spTgt spid="323">
                                            <p:txEl>
                                              <p:pRg st="2" end="2"/>
                                            </p:txEl>
                                          </p:spTgt>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1">
                                  <p:stCondLst>
                                    <p:cond delay="0"/>
                                  </p:stCondLst>
                                  <p:childTnLst>
                                    <p:set>
                                      <p:cBhvr>
                                        <p:cTn id="442" dur="1" fill="hold">
                                          <p:stCondLst>
                                            <p:cond delay="0"/>
                                          </p:stCondLst>
                                        </p:cTn>
                                        <p:tgtEl>
                                          <p:spTgt spid="323">
                                            <p:txEl>
                                              <p:pRg st="3" end="3"/>
                                            </p:txEl>
                                          </p:spTgt>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323">
                                            <p:txEl>
                                              <p:pRg st="4" end="4"/>
                                            </p:txEl>
                                          </p:spTgt>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32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 Scope and limitations</a:t>
            </a:r>
            <a:endParaRPr b="0" lang="en-US" sz="4400" spc="-1" strike="noStrike">
              <a:latin typeface="Arial"/>
            </a:endParaRPr>
          </a:p>
        </p:txBody>
      </p:sp>
      <p:sp>
        <p:nvSpPr>
          <p:cNvPr id="32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software project should define its scope and </a:t>
            </a:r>
            <a:r>
              <a:rPr b="0" lang="en-US" sz="2800" spc="-1" strike="noStrike">
                <a:solidFill>
                  <a:srgbClr val="000000"/>
                </a:solidFill>
                <a:latin typeface="Calibri"/>
                <a:ea typeface="DejaVu Sans"/>
              </a:rPr>
              <a:t>limitations. You need to state both what the </a:t>
            </a:r>
            <a:r>
              <a:rPr b="0" lang="en-US" sz="2800" spc="-1" strike="noStrike">
                <a:solidFill>
                  <a:srgbClr val="000000"/>
                </a:solidFill>
                <a:latin typeface="Calibri"/>
                <a:ea typeface="DejaVu Sans"/>
              </a:rPr>
              <a:t>solution being developed </a:t>
            </a:r>
            <a:r>
              <a:rPr b="0" i="1" lang="en-US" sz="2800" spc="-1" strike="noStrike">
                <a:solidFill>
                  <a:srgbClr val="000000"/>
                </a:solidFill>
                <a:latin typeface="Calibri"/>
                <a:ea typeface="DejaVu Sans"/>
              </a:rPr>
              <a:t>is (scope) </a:t>
            </a:r>
            <a:r>
              <a:rPr b="0" lang="en-US" sz="2800" spc="-1" strike="noStrike">
                <a:solidFill>
                  <a:srgbClr val="000000"/>
                </a:solidFill>
                <a:latin typeface="Calibri"/>
                <a:ea typeface="DejaVu Sans"/>
              </a:rPr>
              <a:t>and what it </a:t>
            </a:r>
            <a:r>
              <a:rPr b="0" i="1" lang="en-US" sz="2800" spc="-1" strike="noStrike">
                <a:solidFill>
                  <a:srgbClr val="000000"/>
                </a:solidFill>
                <a:latin typeface="Calibri"/>
                <a:ea typeface="DejaVu Sans"/>
              </a:rPr>
              <a:t>is </a:t>
            </a:r>
            <a:r>
              <a:rPr b="0" i="1" lang="en-US" sz="2800" spc="-1" strike="noStrike">
                <a:solidFill>
                  <a:srgbClr val="000000"/>
                </a:solidFill>
                <a:latin typeface="Calibri"/>
                <a:ea typeface="DejaVu Sans"/>
              </a:rPr>
              <a:t>not (limtitations)</a:t>
            </a:r>
            <a:r>
              <a:rPr b="0" lang="en-US" sz="2800" spc="-1" strike="noStrike">
                <a:solidFill>
                  <a:srgbClr val="000000"/>
                </a:solidFill>
                <a:latin typeface="Calibri"/>
                <a:ea typeface="DejaVu Sans"/>
              </a:rPr>
              <a: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first step to controlling scope creep is to </a:t>
            </a:r>
            <a:r>
              <a:rPr b="0" lang="en-US" sz="2800" spc="-1" strike="noStrike">
                <a:solidFill>
                  <a:srgbClr val="000000"/>
                </a:solidFill>
                <a:latin typeface="Calibri"/>
                <a:ea typeface="DejaVu Sans"/>
              </a:rPr>
              <a:t>define the project’s scope.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At the highest level, scope is defined when the </a:t>
            </a:r>
            <a:r>
              <a:rPr b="0" lang="en-US" sz="2800" spc="-1" strike="noStrike">
                <a:solidFill>
                  <a:srgbClr val="000000"/>
                </a:solidFill>
                <a:latin typeface="Calibri"/>
                <a:ea typeface="DejaVu Sans"/>
              </a:rPr>
              <a:t>customer decides which business objectives to </a:t>
            </a:r>
            <a:r>
              <a:rPr b="0" lang="en-US" sz="2800" spc="-1" strike="noStrike">
                <a:solidFill>
                  <a:srgbClr val="000000"/>
                </a:solidFill>
                <a:latin typeface="Calibri"/>
                <a:ea typeface="DejaVu Sans"/>
              </a:rPr>
              <a:t>target.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At a lower level, scope is defined at the level of </a:t>
            </a:r>
            <a:r>
              <a:rPr b="0" lang="en-US" sz="2800" spc="-1" strike="noStrike">
                <a:solidFill>
                  <a:srgbClr val="000000"/>
                </a:solidFill>
                <a:latin typeface="Calibri"/>
                <a:ea typeface="DejaVu Sans"/>
              </a:rPr>
              <a:t>features, user stories, use cases, or events and </a:t>
            </a:r>
            <a:r>
              <a:rPr b="0" lang="en-US" sz="2800" spc="-1" strike="noStrike">
                <a:solidFill>
                  <a:srgbClr val="000000"/>
                </a:solidFill>
                <a:latin typeface="Calibri"/>
                <a:ea typeface="DejaVu Sans"/>
              </a:rPr>
              <a:t>responses to include.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Scope ultimately is defined through the set of </a:t>
            </a:r>
            <a:r>
              <a:rPr b="0" lang="en-US" sz="2800" spc="-1" strike="noStrike">
                <a:solidFill>
                  <a:srgbClr val="000000"/>
                </a:solidFill>
                <a:latin typeface="Calibri"/>
                <a:ea typeface="DejaVu Sans"/>
              </a:rPr>
              <a:t>functional requirements planned for </a:t>
            </a:r>
            <a:r>
              <a:rPr b="0" lang="en-US" sz="2800" spc="-1" strike="noStrike">
                <a:solidFill>
                  <a:srgbClr val="000000"/>
                </a:solidFill>
                <a:latin typeface="Calibri"/>
                <a:ea typeface="DejaVu Sans"/>
              </a:rPr>
              <a:t>implementation in a specific release or iteration.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At each level, the scope must stay within the </a:t>
            </a:r>
            <a:r>
              <a:rPr b="0" lang="en-US" sz="2800" spc="-1" strike="noStrike">
                <a:solidFill>
                  <a:srgbClr val="000000"/>
                </a:solidFill>
                <a:latin typeface="Calibri"/>
                <a:ea typeface="DejaVu Sans"/>
              </a:rPr>
              <a:t>bounds of the level above it. For example, in-</a:t>
            </a:r>
            <a:r>
              <a:rPr b="0" lang="en-US" sz="2800" spc="-1" strike="noStrike">
                <a:solidFill>
                  <a:srgbClr val="000000"/>
                </a:solidFill>
                <a:latin typeface="Calibri"/>
                <a:ea typeface="DejaVu Sans"/>
              </a:rPr>
              <a:t>scope user requirements must map to the </a:t>
            </a:r>
            <a:r>
              <a:rPr b="0" lang="en-US" sz="2800" spc="-1" strike="noStrike">
                <a:solidFill>
                  <a:srgbClr val="000000"/>
                </a:solidFill>
                <a:latin typeface="Calibri"/>
                <a:ea typeface="DejaVu Sans"/>
              </a:rPr>
              <a:t>business objectives, and functional requirements </a:t>
            </a:r>
            <a:r>
              <a:rPr b="0" lang="en-US" sz="2800" spc="-1" strike="noStrike">
                <a:solidFill>
                  <a:srgbClr val="000000"/>
                </a:solidFill>
                <a:latin typeface="Calibri"/>
                <a:ea typeface="DejaVu Sans"/>
              </a:rPr>
              <a:t>must map to user requirements that are in </a:t>
            </a:r>
            <a:r>
              <a:rPr b="0" lang="en-US" sz="2800" spc="-1" strike="noStrike">
                <a:solidFill>
                  <a:srgbClr val="000000"/>
                </a:solidFill>
                <a:latin typeface="Calibri"/>
                <a:ea typeface="DejaVu Sans"/>
              </a:rPr>
              <a:t>scope.</a:t>
            </a:r>
            <a:endParaRPr b="0" lang="en-US" sz="2800" spc="-1" strike="noStrike">
              <a:latin typeface="Arial"/>
            </a:endParaRPr>
          </a:p>
        </p:txBody>
      </p:sp>
    </p:spTree>
  </p:cSld>
  <p:timing>
    <p:tnLst>
      <p:par>
        <p:cTn id="451" dur="indefinite" restart="never" nodeType="tmRoot">
          <p:childTnLst>
            <p:seq>
              <p:cTn id="452" dur="indefinite" nodeType="mainSeq">
                <p:childTnLst>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325">
                                            <p:txEl>
                                              <p:pRg st="0" end="0"/>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325">
                                            <p:txEl>
                                              <p:pRg st="1" end="1"/>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325">
                                            <p:txEl>
                                              <p:pRg st="2" end="2"/>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325">
                                            <p:txEl>
                                              <p:pRg st="3" end="3"/>
                                            </p:txEl>
                                          </p:spTgt>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325">
                                            <p:txEl>
                                              <p:pRg st="4" end="4"/>
                                            </p:txEl>
                                          </p:spTgt>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32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800" spc="-1" strike="noStrike">
                <a:solidFill>
                  <a:srgbClr val="000000"/>
                </a:solidFill>
                <a:latin typeface="Calibri"/>
                <a:ea typeface="DejaVu Sans"/>
              </a:rPr>
              <a:t>2.1 Major Features</a:t>
            </a:r>
            <a:endParaRPr b="0" lang="en-US" sz="4800" spc="-1" strike="noStrike">
              <a:latin typeface="Arial"/>
            </a:endParaRPr>
          </a:p>
        </p:txBody>
      </p:sp>
      <p:sp>
        <p:nvSpPr>
          <p:cNvPr id="32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List the product’s major features or user </a:t>
            </a:r>
            <a:r>
              <a:rPr b="0" lang="en-US" sz="2800" spc="-1" strike="noStrike">
                <a:solidFill>
                  <a:srgbClr val="000000"/>
                </a:solidFill>
                <a:latin typeface="Calibri"/>
                <a:ea typeface="DejaVu Sans"/>
              </a:rPr>
              <a:t>capabilities, emphasizing those that distinguish it </a:t>
            </a:r>
            <a:r>
              <a:rPr b="0" lang="en-US" sz="2800" spc="-1" strike="noStrike">
                <a:solidFill>
                  <a:srgbClr val="000000"/>
                </a:solidFill>
                <a:latin typeface="Calibri"/>
                <a:ea typeface="DejaVu Sans"/>
              </a:rPr>
              <a:t>from previous or competing products.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Think about how users will use the features, to </a:t>
            </a:r>
            <a:r>
              <a:rPr b="0" lang="en-US" sz="2800" spc="-1" strike="noStrike">
                <a:solidFill>
                  <a:srgbClr val="000000"/>
                </a:solidFill>
                <a:latin typeface="Calibri"/>
                <a:ea typeface="DejaVu Sans"/>
              </a:rPr>
              <a:t>ensure that the list is complete and that it does </a:t>
            </a:r>
            <a:r>
              <a:rPr b="0" lang="en-US" sz="2800" spc="-1" strike="noStrike">
                <a:solidFill>
                  <a:srgbClr val="000000"/>
                </a:solidFill>
                <a:latin typeface="Calibri"/>
                <a:ea typeface="DejaVu Sans"/>
              </a:rPr>
              <a:t>not include unnecessary features that sound </a:t>
            </a:r>
            <a:r>
              <a:rPr b="0" lang="en-US" sz="2800" spc="-1" strike="noStrike">
                <a:solidFill>
                  <a:srgbClr val="000000"/>
                </a:solidFill>
                <a:latin typeface="Calibri"/>
                <a:ea typeface="DejaVu Sans"/>
              </a:rPr>
              <a:t>interesting but don’t provide customer value.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Give each feature a unique and persistent label </a:t>
            </a:r>
            <a:r>
              <a:rPr b="0" lang="en-US" sz="2800" spc="-1" strike="noStrike">
                <a:solidFill>
                  <a:srgbClr val="000000"/>
                </a:solidFill>
                <a:latin typeface="Calibri"/>
                <a:ea typeface="DejaVu Sans"/>
              </a:rPr>
              <a:t>to permit tracing it to other system elements. </a:t>
            </a:r>
            <a:r>
              <a:rPr b="0" lang="en-US" sz="2800" spc="-1" strike="noStrike">
                <a:solidFill>
                  <a:srgbClr val="000000"/>
                </a:solidFill>
                <a:latin typeface="Calibri"/>
                <a:ea typeface="DejaVu Sans"/>
              </a:rPr>
              <a:t>You might include a feature tree diagram.</a:t>
            </a:r>
            <a:endParaRPr b="0" lang="en-US" sz="2800" spc="-1" strike="noStrike">
              <a:latin typeface="Arial"/>
            </a:endParaRPr>
          </a:p>
        </p:txBody>
      </p:sp>
    </p:spTree>
  </p:cSld>
  <p:timing>
    <p:tnLst>
      <p:par>
        <p:cTn id="477" dur="indefinite" restart="never" nodeType="tmRoot">
          <p:childTnLst>
            <p:seq>
              <p:cTn id="478" dur="indefinite" nodeType="mainSeq">
                <p:childTnLst>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327">
                                            <p:txEl>
                                              <p:pRg st="0" end="0"/>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327">
                                            <p:txEl>
                                              <p:pRg st="1" end="1"/>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32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838080" y="1038600"/>
            <a:ext cx="10514520" cy="592452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Summarize the capabilities that are planned for inclusion in the initial product release. </a:t>
            </a:r>
            <a:endParaRPr b="0" lang="en-US" sz="3200" spc="-1" strike="noStrike">
              <a:latin typeface="Arial"/>
            </a:endParaRPr>
          </a:p>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Often defined in terms of features,user stories, use cases, use case flows, or external events. </a:t>
            </a:r>
            <a:endParaRPr b="0" lang="en-US" sz="3200" spc="-1" strike="noStrike">
              <a:latin typeface="Arial"/>
            </a:endParaRPr>
          </a:p>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Describe the quality characteristics </a:t>
            </a:r>
            <a:endParaRPr b="0" lang="en-US" sz="3200" spc="-1" strike="noStrike">
              <a:latin typeface="Arial"/>
            </a:endParaRPr>
          </a:p>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Avoid the temptation to include every feature that any ­potential customer might eventually want in release 1.0.</a:t>
            </a:r>
            <a:endParaRPr b="0" lang="en-US" sz="3200" spc="-1" strike="noStrike">
              <a:latin typeface="Arial"/>
            </a:endParaRPr>
          </a:p>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Bloatware and slipped schedules are common outcomes of such insidious scope stuffing. </a:t>
            </a:r>
            <a:endParaRPr b="0" lang="en-US" sz="3200" spc="-1" strike="noStrike">
              <a:latin typeface="Arial"/>
            </a:endParaRPr>
          </a:p>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Focus on those features that will provide the </a:t>
            </a:r>
            <a:r>
              <a:rPr b="1" lang="en-US" sz="3200" spc="-1" strike="noStrike">
                <a:solidFill>
                  <a:srgbClr val="000000"/>
                </a:solidFill>
                <a:latin typeface="Arial"/>
                <a:ea typeface="DejaVu Sans"/>
              </a:rPr>
              <a:t>most value,</a:t>
            </a:r>
            <a:r>
              <a:rPr b="0" lang="en-US" sz="3200" spc="-1" strike="noStrike">
                <a:solidFill>
                  <a:srgbClr val="000000"/>
                </a:solidFill>
                <a:latin typeface="Arial"/>
                <a:ea typeface="DejaVu Sans"/>
              </a:rPr>
              <a:t> at the </a:t>
            </a:r>
            <a:r>
              <a:rPr b="1" lang="en-US" sz="3200" spc="-1" strike="noStrike">
                <a:solidFill>
                  <a:srgbClr val="000000"/>
                </a:solidFill>
                <a:latin typeface="Arial"/>
                <a:ea typeface="DejaVu Sans"/>
              </a:rPr>
              <a:t>most acceptable cost</a:t>
            </a:r>
            <a:r>
              <a:rPr b="0" lang="en-US" sz="3200" spc="-1" strike="noStrike">
                <a:solidFill>
                  <a:srgbClr val="000000"/>
                </a:solidFill>
                <a:latin typeface="Arial"/>
                <a:ea typeface="DejaVu Sans"/>
              </a:rPr>
              <a:t>, to the </a:t>
            </a:r>
            <a:r>
              <a:rPr b="1" lang="en-US" sz="3200" spc="-1" strike="noStrike">
                <a:solidFill>
                  <a:srgbClr val="000000"/>
                </a:solidFill>
                <a:latin typeface="Arial"/>
                <a:ea typeface="DejaVu Sans"/>
              </a:rPr>
              <a:t>broadest community</a:t>
            </a:r>
            <a:r>
              <a:rPr b="0" lang="en-US" sz="3200" spc="-1" strike="noStrike">
                <a:solidFill>
                  <a:srgbClr val="000000"/>
                </a:solidFill>
                <a:latin typeface="Arial"/>
                <a:ea typeface="DejaVu Sans"/>
              </a:rPr>
              <a:t>, in the </a:t>
            </a:r>
            <a:r>
              <a:rPr b="1" lang="en-US" sz="3200" spc="-1" strike="noStrike">
                <a:solidFill>
                  <a:srgbClr val="000000"/>
                </a:solidFill>
                <a:latin typeface="Arial"/>
                <a:ea typeface="DejaVu Sans"/>
              </a:rPr>
              <a:t>earliest time frame</a:t>
            </a:r>
            <a:r>
              <a:rPr b="0" lang="en-US" sz="3200" spc="-1" strike="noStrike">
                <a:solidFill>
                  <a:srgbClr val="000000"/>
                </a:solidFill>
                <a:latin typeface="Arial"/>
                <a:ea typeface="DejaVu Sans"/>
              </a:rPr>
              <a:t>.</a:t>
            </a:r>
            <a:endParaRPr b="0" lang="en-US" sz="3200" spc="-1" strike="noStrike">
              <a:latin typeface="Arial"/>
            </a:endParaRPr>
          </a:p>
        </p:txBody>
      </p:sp>
      <p:sp>
        <p:nvSpPr>
          <p:cNvPr id="329" name="CustomShape 2"/>
          <p:cNvSpPr/>
          <p:nvPr/>
        </p:nvSpPr>
        <p:spPr>
          <a:xfrm>
            <a:off x="731880" y="137880"/>
            <a:ext cx="10514520" cy="1324440"/>
          </a:xfrm>
          <a:prstGeom prst="rect">
            <a:avLst/>
          </a:prstGeom>
          <a:noFill/>
          <a:ln>
            <a:noFill/>
          </a:ln>
        </p:spPr>
        <p:style>
          <a:lnRef idx="0"/>
          <a:fillRef idx="0"/>
          <a:effectRef idx="0"/>
          <a:fontRef idx="minor"/>
        </p:style>
        <p:txBody>
          <a:bodyPr lIns="0" rIns="0" tIns="0" bIns="0" anchor="ctr"/>
          <a:p>
            <a:pPr>
              <a:lnSpc>
                <a:spcPct val="100000"/>
              </a:lnSpc>
            </a:pPr>
            <a:r>
              <a:rPr b="1" lang="en-US" sz="4400" spc="-1" strike="noStrike">
                <a:solidFill>
                  <a:srgbClr val="000000"/>
                </a:solidFill>
                <a:latin typeface="Calibri Light"/>
                <a:ea typeface="Noto Sans CJK SC"/>
              </a:rPr>
              <a:t>2.2 Scope of the initial release</a:t>
            </a:r>
            <a:endParaRPr b="0" lang="en-US" sz="4400" spc="-1" strike="noStrike">
              <a:latin typeface="Arial"/>
            </a:endParaRPr>
          </a:p>
        </p:txBody>
      </p:sp>
    </p:spTree>
  </p:cSld>
  <p:timing>
    <p:tnLst>
      <p:par>
        <p:cTn id="491" dur="indefinite" restart="never" nodeType="tmRoot">
          <p:childTnLst>
            <p:seq>
              <p:cTn id="49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Defining business requirements</a:t>
            </a:r>
            <a:endParaRPr b="0" lang="en-US" sz="4400" spc="-1" strike="noStrike">
              <a:solidFill>
                <a:srgbClr val="000000"/>
              </a:solidFill>
              <a:latin typeface="Calibri"/>
            </a:endParaRPr>
          </a:p>
        </p:txBody>
      </p:sp>
      <p:sp>
        <p:nvSpPr>
          <p:cNvPr id="27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requirements specify why the product is being developed.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define </a:t>
            </a:r>
            <a:r>
              <a:rPr b="1" lang="en-US" sz="2800" spc="-1" strike="noStrike">
                <a:solidFill>
                  <a:srgbClr val="000000"/>
                </a:solidFill>
                <a:latin typeface="Calibri"/>
              </a:rPr>
              <a:t>product</a:t>
            </a:r>
            <a:r>
              <a:rPr b="0" lang="en-US" sz="2800" spc="-1" strike="noStrike">
                <a:solidFill>
                  <a:srgbClr val="000000"/>
                </a:solidFill>
                <a:latin typeface="Calibri"/>
              </a:rPr>
              <a:t> </a:t>
            </a:r>
            <a:r>
              <a:rPr b="1" lang="en-US" sz="2800" spc="-1" strike="noStrike">
                <a:solidFill>
                  <a:srgbClr val="000000"/>
                </a:solidFill>
                <a:latin typeface="Calibri"/>
              </a:rPr>
              <a:t>vision</a:t>
            </a:r>
            <a:r>
              <a:rPr b="0" lang="en-US" sz="2800" spc="-1" strike="noStrike">
                <a:solidFill>
                  <a:srgbClr val="000000"/>
                </a:solidFill>
                <a:latin typeface="Calibri"/>
              </a:rPr>
              <a:t> and </a:t>
            </a:r>
            <a:r>
              <a:rPr b="1" lang="en-US" sz="2800" spc="-1" strike="noStrike">
                <a:solidFill>
                  <a:srgbClr val="000000"/>
                </a:solidFill>
                <a:latin typeface="Calibri"/>
              </a:rPr>
              <a:t>project</a:t>
            </a:r>
            <a:r>
              <a:rPr b="0" lang="en-US" sz="2800" spc="-1" strike="noStrike">
                <a:solidFill>
                  <a:srgbClr val="000000"/>
                </a:solidFill>
                <a:latin typeface="Calibri"/>
              </a:rPr>
              <a:t> </a:t>
            </a:r>
            <a:r>
              <a:rPr b="1" lang="en-US" sz="2800" spc="-1" strike="noStrike">
                <a:solidFill>
                  <a:srgbClr val="000000"/>
                </a:solidFill>
                <a:latin typeface="Calibri"/>
              </a:rPr>
              <a:t>scope</a:t>
            </a:r>
            <a:r>
              <a:rPr b="0" lang="en-US" sz="2800" spc="-1" strike="noStrike">
                <a:solidFill>
                  <a:srgbClr val="000000"/>
                </a:solidFill>
                <a:latin typeface="Calibri"/>
              </a:rPr>
              <a:t> of the product.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business requirements represent the top of the requirements chain.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user requirements and functional requirements must align with the business requirements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Requirements that don’t help the project achieve its business objectives shouldn’t be implemented.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business requirements are recorded in the </a:t>
            </a:r>
            <a:r>
              <a:rPr b="1" lang="en-US" sz="2800" spc="-1" strike="noStrike">
                <a:solidFill>
                  <a:srgbClr val="000000"/>
                </a:solidFill>
                <a:latin typeface="Calibri"/>
              </a:rPr>
              <a:t>vision and scope document.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75">
                                            <p:txEl>
                                              <p:pRg st="3" end="3"/>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2.3 Scope of the subsequent releases</a:t>
            </a:r>
            <a:endParaRPr b="0" lang="en-US" sz="4400" spc="-1" strike="noStrike">
              <a:latin typeface="Arial"/>
            </a:endParaRPr>
          </a:p>
        </p:txBody>
      </p:sp>
      <p:sp>
        <p:nvSpPr>
          <p:cNvPr id="33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are following an iterative or incremental life cycle, build a release roadmap that indicates which functionality chunks will be deferred and the desired timing of later releases.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farther out you look, the fuzzier these future scope statements will be and the more they will change over time.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Short release cycles provide frequent opportunities for learning based on customer feedback.</a:t>
            </a:r>
            <a:endParaRPr b="0" lang="en-US" sz="2800" spc="-1" strike="noStrike">
              <a:latin typeface="Arial"/>
            </a:endParaRPr>
          </a:p>
        </p:txBody>
      </p:sp>
    </p:spTree>
  </p:cSld>
  <p:timing>
    <p:tnLst>
      <p:par>
        <p:cTn id="493" dur="indefinite" restart="never" nodeType="tmRoot">
          <p:childTnLst>
            <p:seq>
              <p:cTn id="494" dur="indefinite" nodeType="mainSeq">
                <p:childTnLst>
                  <p:par>
                    <p:cTn id="495" fill="hold">
                      <p:stCondLst>
                        <p:cond delay="indefinite"/>
                      </p:stCondLst>
                      <p:childTnLst>
                        <p:par>
                          <p:cTn id="496" fill="hold">
                            <p:stCondLst>
                              <p:cond delay="0"/>
                            </p:stCondLst>
                            <p:childTnLst>
                              <p:par>
                                <p:cTn id="497" nodeType="clickEffect" fill="hold" presetClass="entr" presetID="1">
                                  <p:stCondLst>
                                    <p:cond delay="0"/>
                                  </p:stCondLst>
                                  <p:childTnLst>
                                    <p:set>
                                      <p:cBhvr>
                                        <p:cTn id="498" dur="1" fill="hold">
                                          <p:stCondLst>
                                            <p:cond delay="0"/>
                                          </p:stCondLst>
                                        </p:cTn>
                                        <p:tgtEl>
                                          <p:spTgt spid="331">
                                            <p:txEl>
                                              <p:pRg st="0" end="0"/>
                                            </p:txEl>
                                          </p:spTgt>
                                        </p:tgtEl>
                                        <p:attrNameLst>
                                          <p:attrName>style.visibility</p:attrName>
                                        </p:attrNameLst>
                                      </p:cBhvr>
                                      <p:to>
                                        <p:strVal val="visible"/>
                                      </p:to>
                                    </p:set>
                                  </p:childTnLst>
                                </p:cTn>
                              </p:par>
                            </p:childTnLst>
                          </p:cTn>
                        </p:par>
                      </p:childTnLst>
                    </p:cTn>
                  </p:par>
                  <p:par>
                    <p:cTn id="499" fill="hold">
                      <p:stCondLst>
                        <p:cond delay="indefinite"/>
                      </p:stCondLst>
                      <p:childTnLst>
                        <p:par>
                          <p:cTn id="500" fill="hold">
                            <p:stCondLst>
                              <p:cond delay="0"/>
                            </p:stCondLst>
                            <p:childTnLst>
                              <p:par>
                                <p:cTn id="501" nodeType="clickEffect" fill="hold" presetClass="entr" presetID="1">
                                  <p:stCondLst>
                                    <p:cond delay="0"/>
                                  </p:stCondLst>
                                  <p:childTnLst>
                                    <p:set>
                                      <p:cBhvr>
                                        <p:cTn id="502" dur="1" fill="hold">
                                          <p:stCondLst>
                                            <p:cond delay="0"/>
                                          </p:stCondLst>
                                        </p:cTn>
                                        <p:tgtEl>
                                          <p:spTgt spid="331">
                                            <p:txEl>
                                              <p:pRg st="1" end="1"/>
                                            </p:txEl>
                                          </p:spTgt>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
                                  <p:stCondLst>
                                    <p:cond delay="0"/>
                                  </p:stCondLst>
                                  <p:childTnLst>
                                    <p:set>
                                      <p:cBhvr>
                                        <p:cTn id="506" dur="1" fill="hold">
                                          <p:stCondLst>
                                            <p:cond delay="0"/>
                                          </p:stCondLst>
                                        </p:cTn>
                                        <p:tgtEl>
                                          <p:spTgt spid="33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2.4 Limitations or exclusions</a:t>
            </a:r>
            <a:endParaRPr b="0" lang="en-US" sz="4400" spc="-1" strike="noStrike">
              <a:latin typeface="Arial"/>
            </a:endParaRPr>
          </a:p>
        </p:txBody>
      </p:sp>
      <p:sp>
        <p:nvSpPr>
          <p:cNvPr id="33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List any product capabilities or characteristics that a stakeholder might expect but that are not planned for inclusion in the product or in a specific release.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List items that were cut from scope, so the scope decision is not forgotten. </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Maybe a user requested that she be able to access the system from her phone while away from her desk, but this was deemed to be out of scope. State that explicitly in this section: “The new system will not provide mobile platform support.”</a:t>
            </a:r>
            <a:endParaRPr b="0" lang="en-US" sz="2400" spc="-1" strike="noStrike">
              <a:latin typeface="Arial"/>
            </a:endParaRPr>
          </a:p>
        </p:txBody>
      </p:sp>
    </p:spTree>
  </p:cSld>
  <p:timing>
    <p:tnLst>
      <p:par>
        <p:cTn id="507" dur="indefinite" restart="never" nodeType="tmRoot">
          <p:childTnLst>
            <p:seq>
              <p:cTn id="508" dur="indefinite" nodeType="mainSeq">
                <p:childTnLst>
                  <p:par>
                    <p:cTn id="509" fill="hold">
                      <p:stCondLst>
                        <p:cond delay="indefinite"/>
                      </p:stCondLst>
                      <p:childTnLst>
                        <p:par>
                          <p:cTn id="510" fill="hold">
                            <p:stCondLst>
                              <p:cond delay="0"/>
                            </p:stCondLst>
                            <p:childTnLst>
                              <p:par>
                                <p:cTn id="511" nodeType="clickEffect" fill="hold" presetClass="entr" presetID="1">
                                  <p:stCondLst>
                                    <p:cond delay="0"/>
                                  </p:stCondLst>
                                  <p:childTnLst>
                                    <p:set>
                                      <p:cBhvr>
                                        <p:cTn id="512"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nodeType="clickEffect" fill="hold" presetClass="entr" presetID="1">
                                  <p:stCondLst>
                                    <p:cond delay="0"/>
                                  </p:stCondLst>
                                  <p:childTnLst>
                                    <p:set>
                                      <p:cBhvr>
                                        <p:cTn id="516" dur="1" fill="hold">
                                          <p:stCondLst>
                                            <p:cond delay="0"/>
                                          </p:stCondLst>
                                        </p:cTn>
                                        <p:tgtEl>
                                          <p:spTgt spid="333">
                                            <p:txEl>
                                              <p:pRg st="1" end="1"/>
                                            </p:txEl>
                                          </p:spTgt>
                                        </p:tgtEl>
                                        <p:attrNameLst>
                                          <p:attrName>style.visibility</p:attrName>
                                        </p:attrNameLst>
                                      </p:cBhvr>
                                      <p:to>
                                        <p:strVal val="visible"/>
                                      </p:to>
                                    </p:set>
                                  </p:childTnLst>
                                </p:cTn>
                              </p:par>
                              <p:par>
                                <p:cTn id="517" nodeType="withEffect" fill="hold" presetClass="entr" presetID="1">
                                  <p:stCondLst>
                                    <p:cond delay="0"/>
                                  </p:stCondLst>
                                  <p:childTnLst>
                                    <p:set>
                                      <p:cBhvr>
                                        <p:cTn id="518" dur="1" fill="hold">
                                          <p:stCondLst>
                                            <p:cond delay="0"/>
                                          </p:stCondLst>
                                        </p:cTn>
                                        <p:tgtEl>
                                          <p:spTgt spid="333">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838080" y="48960"/>
            <a:ext cx="10514520" cy="1956600"/>
          </a:xfrm>
          <a:prstGeom prst="rect">
            <a:avLst/>
          </a:prstGeom>
          <a:noFill/>
          <a:ln>
            <a:noFill/>
          </a:ln>
        </p:spPr>
        <p:style>
          <a:lnRef idx="0"/>
          <a:fillRef idx="0"/>
          <a:effectRef idx="0"/>
          <a:fontRef idx="minor"/>
        </p:style>
        <p:txBody>
          <a:bodyPr lIns="0" rIns="0" tIns="0" bIns="0" anchor="ctr"/>
          <a:p>
            <a:pPr>
              <a:lnSpc>
                <a:spcPct val="100000"/>
              </a:lnSpc>
            </a:pPr>
            <a:r>
              <a:rPr b="1" lang="en-US" sz="4400" spc="-1" strike="noStrike">
                <a:solidFill>
                  <a:srgbClr val="000000"/>
                </a:solidFill>
                <a:latin typeface="Calibri Light"/>
                <a:ea typeface="DejaVu Sans"/>
              </a:rPr>
              <a:t>3. Business context</a:t>
            </a:r>
            <a:br/>
            <a:br/>
            <a:endParaRPr b="0" lang="en-US" sz="4400" spc="-1" strike="noStrike">
              <a:latin typeface="Arial"/>
            </a:endParaRPr>
          </a:p>
        </p:txBody>
      </p:sp>
      <p:sp>
        <p:nvSpPr>
          <p:cNvPr id="335" name="CustomShape 2"/>
          <p:cNvSpPr/>
          <p:nvPr/>
        </p:nvSpPr>
        <p:spPr>
          <a:xfrm>
            <a:off x="838080" y="1825560"/>
            <a:ext cx="10514520" cy="43502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Stakeholder profiles</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Project Priorities</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Deployment Considerations</a:t>
            </a:r>
            <a:endParaRPr b="0" lang="en-US" sz="2800" spc="-1" strike="noStrike">
              <a:latin typeface="Arial"/>
            </a:endParaRPr>
          </a:p>
        </p:txBody>
      </p:sp>
    </p:spTree>
  </p:cSld>
  <p:timing>
    <p:tnLst>
      <p:par>
        <p:cTn id="519" dur="indefinite" restart="never" nodeType="tmRoot">
          <p:childTnLst>
            <p:seq>
              <p:cTn id="520"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4800" spc="-1" strike="noStrike">
                <a:solidFill>
                  <a:srgbClr val="000000"/>
                </a:solidFill>
                <a:latin typeface="Calibri"/>
                <a:ea typeface="DejaVu Sans"/>
              </a:rPr>
              <a:t>3.1 Stakeholder profiles</a:t>
            </a:r>
            <a:endParaRPr b="0" lang="en-US" sz="4800" spc="-1" strike="noStrike">
              <a:latin typeface="Arial"/>
            </a:endParaRPr>
          </a:p>
        </p:txBody>
      </p:sp>
      <p:sp>
        <p:nvSpPr>
          <p:cNvPr id="337"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The stakeholder profiles describe different categories of customers and other key stakeholders for the project.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Each stakeholder profile should include the following information:</a:t>
            </a:r>
            <a:endParaRPr b="0" lang="en-US" sz="2800" spc="-1" strike="noStrike">
              <a:latin typeface="Arial"/>
            </a:endParaRPr>
          </a:p>
          <a:p>
            <a:pPr marL="216000" indent="-215280">
              <a:lnSpc>
                <a:spcPct val="90000"/>
              </a:lnSpc>
              <a:spcBef>
                <a:spcPts val="499"/>
              </a:spcBef>
              <a:buClr>
                <a:srgbClr val="000000"/>
              </a:buClr>
              <a:buSzPct val="45000"/>
              <a:buFont typeface="Wingdings" charset="2"/>
              <a:buChar char=""/>
            </a:pPr>
            <a:r>
              <a:rPr b="0" lang="en-US" sz="2400" spc="-1" strike="noStrike">
                <a:solidFill>
                  <a:srgbClr val="000000"/>
                </a:solidFill>
                <a:latin typeface="Calibri"/>
                <a:ea typeface="DejaVu Sans"/>
              </a:rPr>
              <a:t>The major value or benefit that the stakeholder will receive from the product. Stakeholder value could be defined in terms of:</a:t>
            </a:r>
            <a:endParaRPr b="0" lang="en-US" sz="24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Improved productivity.</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Reduced rework and waste.</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Cost savings.</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Streamlined business processes.</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Automation of previously manual tasks.</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Ability to perform entirely new tasks.</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Compliance with pertinent standards or regulations.</a:t>
            </a:r>
            <a:endParaRPr b="0" lang="en-US" sz="2000" spc="-1" strike="noStrike">
              <a:latin typeface="Arial"/>
            </a:endParaRPr>
          </a:p>
          <a:p>
            <a:pPr lvl="1" marL="864000" indent="-323280">
              <a:lnSpc>
                <a:spcPct val="100000"/>
              </a:lnSpc>
              <a:spcBef>
                <a:spcPts val="1134"/>
              </a:spcBef>
              <a:buClr>
                <a:srgbClr val="000000"/>
              </a:buClr>
              <a:buSzPct val="75000"/>
              <a:buFont typeface="Symbol"/>
              <a:buChar char=""/>
            </a:pPr>
            <a:r>
              <a:rPr b="0" lang="en-US" sz="2000" spc="-1" strike="noStrike">
                <a:solidFill>
                  <a:srgbClr val="000000"/>
                </a:solidFill>
                <a:latin typeface="Calibri"/>
                <a:ea typeface="DejaVu Sans"/>
              </a:rPr>
              <a:t>Improved usability compared to current products</a:t>
            </a:r>
            <a:endParaRPr b="0" lang="en-US" sz="20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Their likely attitudes toward the product.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Major features and characteristics of interest.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Any known constraints that must be accommodated.</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100000"/>
              </a:lnSpc>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521" dur="indefinite" restart="never" nodeType="tmRoot">
          <p:childTnLst>
            <p:seq>
              <p:cTn id="522" dur="indefinite" nodeType="mainSeq">
                <p:childTnLst>
                  <p:par>
                    <p:cTn id="523" fill="hold">
                      <p:stCondLst>
                        <p:cond delay="indefinite"/>
                      </p:stCondLst>
                      <p:childTnLst>
                        <p:par>
                          <p:cTn id="524" fill="hold">
                            <p:stCondLst>
                              <p:cond delay="0"/>
                            </p:stCondLst>
                            <p:childTnLst>
                              <p:par>
                                <p:cTn id="525" nodeType="clickEffect" fill="hold" presetClass="entr" presetID="1">
                                  <p:stCondLst>
                                    <p:cond delay="0"/>
                                  </p:stCondLst>
                                  <p:childTnLst>
                                    <p:set>
                                      <p:cBhvr>
                                        <p:cTn id="526" dur="1" fill="hold">
                                          <p:stCondLst>
                                            <p:cond delay="0"/>
                                          </p:stCondLst>
                                        </p:cTn>
                                        <p:tgtEl>
                                          <p:spTgt spid="337">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4800" spc="-1" strike="noStrike">
                <a:solidFill>
                  <a:srgbClr val="000000"/>
                </a:solidFill>
                <a:latin typeface="Calibri"/>
                <a:ea typeface="DejaVu Sans"/>
              </a:rPr>
              <a:t>3.2 Project priorities</a:t>
            </a:r>
            <a:endParaRPr b="0" lang="en-US" sz="4800" spc="-1" strike="noStrike">
              <a:latin typeface="Arial"/>
            </a:endParaRPr>
          </a:p>
        </p:txBody>
      </p:sp>
      <p:sp>
        <p:nvSpPr>
          <p:cNvPr id="33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To enable effective decision making, the stakeholders must agree on the project’s priorities.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One way to approach this is to consider the five dimensions of features, quality, schedule, cost, and staff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Each dimension fits in one of the following three categories on any given project:</a:t>
            </a:r>
            <a:endParaRPr b="0" lang="en-US" sz="2800" spc="-1" strike="noStrike">
              <a:latin typeface="Arial"/>
            </a:endParaRPr>
          </a:p>
          <a:p>
            <a:pPr lvl="1" marL="685800" indent="-227520">
              <a:lnSpc>
                <a:spcPct val="90000"/>
              </a:lnSpc>
              <a:spcBef>
                <a:spcPts val="499"/>
              </a:spcBef>
              <a:buClr>
                <a:srgbClr val="000000"/>
              </a:buClr>
              <a:buFont typeface="Arial"/>
              <a:buChar char="•"/>
            </a:pPr>
            <a:r>
              <a:rPr b="1" lang="en-US" sz="2400" spc="-1" strike="noStrike">
                <a:solidFill>
                  <a:srgbClr val="000000"/>
                </a:solidFill>
                <a:latin typeface="Calibri"/>
                <a:ea typeface="DejaVu Sans"/>
              </a:rPr>
              <a:t>Constraint </a:t>
            </a:r>
            <a:r>
              <a:rPr b="0" lang="en-US" sz="2400" spc="-1" strike="noStrike">
                <a:solidFill>
                  <a:srgbClr val="000000"/>
                </a:solidFill>
                <a:latin typeface="Calibri"/>
                <a:ea typeface="DejaVu Sans"/>
              </a:rPr>
              <a:t>A limiting factor within which the project manager must operate</a:t>
            </a:r>
            <a:endParaRPr b="0" lang="en-US" sz="2400" spc="-1" strike="noStrike">
              <a:latin typeface="Arial"/>
            </a:endParaRPr>
          </a:p>
          <a:p>
            <a:pPr lvl="1" marL="685800" indent="-227520">
              <a:lnSpc>
                <a:spcPct val="90000"/>
              </a:lnSpc>
              <a:spcBef>
                <a:spcPts val="499"/>
              </a:spcBef>
              <a:buClr>
                <a:srgbClr val="000000"/>
              </a:buClr>
              <a:buFont typeface="Arial"/>
              <a:buChar char="•"/>
            </a:pPr>
            <a:r>
              <a:rPr b="1" lang="en-US" sz="2400" spc="-1" strike="noStrike">
                <a:solidFill>
                  <a:srgbClr val="000000"/>
                </a:solidFill>
                <a:latin typeface="Calibri"/>
                <a:ea typeface="DejaVu Sans"/>
              </a:rPr>
              <a:t>Driver </a:t>
            </a:r>
            <a:r>
              <a:rPr b="0" lang="en-US" sz="2400" spc="-1" strike="noStrike">
                <a:solidFill>
                  <a:srgbClr val="000000"/>
                </a:solidFill>
                <a:latin typeface="Calibri"/>
                <a:ea typeface="DejaVu Sans"/>
              </a:rPr>
              <a:t>A significant success objective with limited flexibility for adjustment</a:t>
            </a:r>
            <a:endParaRPr b="0" lang="en-US" sz="2400" spc="-1" strike="noStrike">
              <a:latin typeface="Arial"/>
            </a:endParaRPr>
          </a:p>
          <a:p>
            <a:pPr lvl="1" marL="685800" indent="-227520">
              <a:lnSpc>
                <a:spcPct val="90000"/>
              </a:lnSpc>
              <a:spcBef>
                <a:spcPts val="499"/>
              </a:spcBef>
              <a:buClr>
                <a:srgbClr val="000000"/>
              </a:buClr>
              <a:buFont typeface="Arial"/>
              <a:buChar char="•"/>
            </a:pPr>
            <a:r>
              <a:rPr b="1" lang="en-US" sz="2400" spc="-1" strike="noStrike">
                <a:solidFill>
                  <a:srgbClr val="000000"/>
                </a:solidFill>
                <a:latin typeface="Calibri"/>
                <a:ea typeface="DejaVu Sans"/>
              </a:rPr>
              <a:t>Degree of freedom </a:t>
            </a:r>
            <a:r>
              <a:rPr b="0" lang="en-US" sz="2400" spc="-1" strike="noStrike">
                <a:solidFill>
                  <a:srgbClr val="000000"/>
                </a:solidFill>
                <a:latin typeface="Calibri"/>
                <a:ea typeface="DejaVu Sans"/>
              </a:rPr>
              <a:t>A factor that the project manager has some latitude to adjust and balance against the other dimensions</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527" dur="indefinite" restart="never" nodeType="tmRoot">
          <p:childTnLst>
            <p:seq>
              <p:cTn id="528" dur="indefinite" nodeType="mainSeq">
                <p:childTnLst>
                  <p:par>
                    <p:cTn id="529" fill="hold">
                      <p:stCondLst>
                        <p:cond delay="indefinite"/>
                      </p:stCondLst>
                      <p:childTnLst>
                        <p:par>
                          <p:cTn id="530" fill="hold">
                            <p:stCondLst>
                              <p:cond delay="0"/>
                            </p:stCondLst>
                            <p:childTnLst>
                              <p:par>
                                <p:cTn id="531" nodeType="clickEffect" fill="hold" presetClass="entr" presetID="1">
                                  <p:stCondLst>
                                    <p:cond delay="0"/>
                                  </p:stCondLst>
                                  <p:childTnLst>
                                    <p:set>
                                      <p:cBhvr>
                                        <p:cTn id="532"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339">
                                            <p:txEl>
                                              <p:pRg st="1" end="1"/>
                                            </p:txEl>
                                          </p:spTgt>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339">
                                            <p:txEl>
                                              <p:pRg st="2" end="2"/>
                                            </p:txEl>
                                          </p:spTgt>
                                        </p:tgtEl>
                                        <p:attrNameLst>
                                          <p:attrName>style.visibility</p:attrName>
                                        </p:attrNameLst>
                                      </p:cBhvr>
                                      <p:to>
                                        <p:strVal val="visible"/>
                                      </p:to>
                                    </p:set>
                                  </p:childTnLst>
                                </p:cTn>
                              </p:par>
                              <p:par>
                                <p:cTn id="541" nodeType="withEffect" fill="hold" presetClass="entr" presetID="1">
                                  <p:stCondLst>
                                    <p:cond delay="0"/>
                                  </p:stCondLst>
                                  <p:childTnLst>
                                    <p:set>
                                      <p:cBhvr>
                                        <p:cTn id="542" dur="1" fill="hold">
                                          <p:stCondLst>
                                            <p:cond delay="0"/>
                                          </p:stCondLst>
                                        </p:cTn>
                                        <p:tgtEl>
                                          <p:spTgt spid="339">
                                            <p:txEl>
                                              <p:pRg st="3" end="3"/>
                                            </p:txEl>
                                          </p:spTgt>
                                        </p:tgtEl>
                                        <p:attrNameLst>
                                          <p:attrName>style.visibility</p:attrName>
                                        </p:attrNameLst>
                                      </p:cBhvr>
                                      <p:to>
                                        <p:strVal val="visible"/>
                                      </p:to>
                                    </p:set>
                                  </p:childTnLst>
                                </p:cTn>
                              </p:par>
                              <p:par>
                                <p:cTn id="543" nodeType="withEffect" fill="hold" presetClass="entr" presetID="1">
                                  <p:stCondLst>
                                    <p:cond delay="0"/>
                                  </p:stCondLst>
                                  <p:childTnLst>
                                    <p:set>
                                      <p:cBhvr>
                                        <p:cTn id="544" dur="1" fill="hold">
                                          <p:stCondLst>
                                            <p:cond delay="0"/>
                                          </p:stCondLst>
                                        </p:cTn>
                                        <p:tgtEl>
                                          <p:spTgt spid="339">
                                            <p:txEl>
                                              <p:pRg st="4" end="4"/>
                                            </p:txEl>
                                          </p:spTgt>
                                        </p:tgtEl>
                                        <p:attrNameLst>
                                          <p:attrName>style.visibility</p:attrName>
                                        </p:attrNameLst>
                                      </p:cBhvr>
                                      <p:to>
                                        <p:strVal val="visible"/>
                                      </p:to>
                                    </p:set>
                                  </p:childTnLst>
                                </p:cTn>
                              </p:par>
                              <p:par>
                                <p:cTn id="545" nodeType="withEffect" fill="hold" presetClass="entr" presetID="1">
                                  <p:stCondLst>
                                    <p:cond delay="0"/>
                                  </p:stCondLst>
                                  <p:childTnLst>
                                    <p:set>
                                      <p:cBhvr>
                                        <p:cTn id="546" dur="1" fill="hold">
                                          <p:stCondLst>
                                            <p:cond delay="0"/>
                                          </p:stCondLst>
                                        </p:cTn>
                                        <p:tgtEl>
                                          <p:spTgt spid="33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3.3 Deployment Considerations</a:t>
            </a:r>
            <a:endParaRPr b="0" lang="en-US" sz="4400" spc="-1" strike="noStrike">
              <a:latin typeface="Arial"/>
            </a:endParaRPr>
          </a:p>
        </p:txBody>
      </p:sp>
      <p:sp>
        <p:nvSpPr>
          <p:cNvPr id="34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Summarize the information and activities that are needed to ensure an effective deployment of the solution into its operating environment. </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Describe the access that users will require to use the system, such as whether the users are distributed over multiple time zones or located close to each other.  State when the users in various locations need to access the system. </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If infrastructure changes are needed to support the software’s need for capacity, network access, data storage, or data migration, describe those changes. </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Record any information that will be needed by people who will be preparing training or modifying business processes in conjunction with deployment of the new solution.</a:t>
            </a:r>
            <a:endParaRPr b="0" lang="en-US" sz="2400" spc="-1" strike="noStrike">
              <a:latin typeface="Arial"/>
            </a:endParaRPr>
          </a:p>
        </p:txBody>
      </p:sp>
    </p:spTree>
  </p:cSld>
  <p:timing>
    <p:tnLst>
      <p:par>
        <p:cTn id="547" dur="indefinite" restart="never" nodeType="tmRoot">
          <p:childTnLst>
            <p:seq>
              <p:cTn id="548" dur="indefinite" nodeType="mainSeq">
                <p:childTnLst>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341">
                                            <p:txEl>
                                              <p:pRg st="0" end="0"/>
                                            </p:txEl>
                                          </p:spTgt>
                                        </p:tgtEl>
                                        <p:attrNameLst>
                                          <p:attrName>style.visibility</p:attrName>
                                        </p:attrNameLst>
                                      </p:cBhvr>
                                      <p:to>
                                        <p:strVal val="visible"/>
                                      </p:to>
                                    </p:set>
                                  </p:childTnLst>
                                </p:cTn>
                              </p:par>
                              <p:par>
                                <p:cTn id="553" nodeType="withEffect" fill="hold" presetClass="entr" presetID="1">
                                  <p:stCondLst>
                                    <p:cond delay="0"/>
                                  </p:stCondLst>
                                  <p:childTnLst>
                                    <p:set>
                                      <p:cBhvr>
                                        <p:cTn id="554" dur="1" fill="hold">
                                          <p:stCondLst>
                                            <p:cond delay="0"/>
                                          </p:stCondLst>
                                        </p:cTn>
                                        <p:tgtEl>
                                          <p:spTgt spid="341">
                                            <p:txEl>
                                              <p:pRg st="1" end="1"/>
                                            </p:txEl>
                                          </p:spTgt>
                                        </p:tgtEl>
                                        <p:attrNameLst>
                                          <p:attrName>style.visibility</p:attrName>
                                        </p:attrNameLst>
                                      </p:cBhvr>
                                      <p:to>
                                        <p:strVal val="visible"/>
                                      </p:to>
                                    </p:set>
                                  </p:childTnLst>
                                </p:cTn>
                              </p:par>
                              <p:par>
                                <p:cTn id="555" nodeType="withEffect" fill="hold" presetClass="entr" presetID="1">
                                  <p:stCondLst>
                                    <p:cond delay="0"/>
                                  </p:stCondLst>
                                  <p:childTnLst>
                                    <p:set>
                                      <p:cBhvr>
                                        <p:cTn id="556" dur="1" fill="hold">
                                          <p:stCondLst>
                                            <p:cond delay="0"/>
                                          </p:stCondLst>
                                        </p:cTn>
                                        <p:tgtEl>
                                          <p:spTgt spid="341">
                                            <p:txEl>
                                              <p:pRg st="2" end="2"/>
                                            </p:txEl>
                                          </p:spTgt>
                                        </p:tgtEl>
                                        <p:attrNameLst>
                                          <p:attrName>style.visibility</p:attrName>
                                        </p:attrNameLst>
                                      </p:cBhvr>
                                      <p:to>
                                        <p:strVal val="visible"/>
                                      </p:to>
                                    </p:set>
                                  </p:childTnLst>
                                </p:cTn>
                              </p:par>
                              <p:par>
                                <p:cTn id="557" nodeType="withEffect" fill="hold" presetClass="entr" presetID="1">
                                  <p:stCondLst>
                                    <p:cond delay="0"/>
                                  </p:stCondLst>
                                  <p:childTnLst>
                                    <p:set>
                                      <p:cBhvr>
                                        <p:cTn id="558" dur="1" fill="hold">
                                          <p:stCondLst>
                                            <p:cond delay="0"/>
                                          </p:stCondLst>
                                        </p:cTn>
                                        <p:tgtEl>
                                          <p:spTgt spid="34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 strike="noStrike">
                <a:solidFill>
                  <a:srgbClr val="000000"/>
                </a:solidFill>
                <a:latin typeface="Calibri Light"/>
                <a:ea typeface="DejaVu Sans"/>
              </a:rPr>
              <a:t>Scope Representation Techniques</a:t>
            </a:r>
            <a:endParaRPr b="0" lang="en-US" sz="4800" spc="-1" strike="noStrike">
              <a:latin typeface="Arial"/>
            </a:endParaRPr>
          </a:p>
        </p:txBody>
      </p:sp>
      <p:sp>
        <p:nvSpPr>
          <p:cNvPr id="34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models described in this section can be used to represent project scope in various ways.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You don’t need to create all of these models; consider which ones provide the most useful insight for each project. </a:t>
            </a:r>
            <a:endParaRPr b="0" lang="en-US" sz="2800" spc="-1" strike="noStrike">
              <a:latin typeface="Arial"/>
            </a:endParaRPr>
          </a:p>
        </p:txBody>
      </p:sp>
    </p:spTree>
  </p:cSld>
  <p:timing>
    <p:tnLst>
      <p:par>
        <p:cTn id="559" dur="indefinite" restart="never" nodeType="tmRoot">
          <p:childTnLst>
            <p:seq>
              <p:cTn id="560" dur="indefinite" nodeType="mainSeq">
                <p:childTnLst>
                  <p:par>
                    <p:cTn id="561" fill="hold">
                      <p:stCondLst>
                        <p:cond delay="indefinite"/>
                      </p:stCondLst>
                      <p:childTnLst>
                        <p:par>
                          <p:cTn id="562" fill="hold">
                            <p:stCondLst>
                              <p:cond delay="0"/>
                            </p:stCondLst>
                            <p:childTnLst>
                              <p:par>
                                <p:cTn id="563" nodeType="clickEffect" fill="hold" presetClass="entr" presetID="1">
                                  <p:stCondLst>
                                    <p:cond delay="0"/>
                                  </p:stCondLst>
                                  <p:childTnLst>
                                    <p:set>
                                      <p:cBhvr>
                                        <p:cTn id="564"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1">
                                  <p:stCondLst>
                                    <p:cond delay="0"/>
                                  </p:stCondLst>
                                  <p:childTnLst>
                                    <p:set>
                                      <p:cBhvr>
                                        <p:cTn id="568"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Context Diagrams</a:t>
            </a:r>
            <a:endParaRPr b="0" lang="en-US" sz="4400" spc="-1" strike="noStrike">
              <a:latin typeface="Arial"/>
            </a:endParaRPr>
          </a:p>
        </p:txBody>
      </p:sp>
      <p:sp>
        <p:nvSpPr>
          <p:cNvPr id="34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t>
            </a:r>
            <a:r>
              <a:rPr b="0" i="1" lang="en-US" sz="2800" spc="-1" strike="noStrike">
                <a:solidFill>
                  <a:srgbClr val="000000"/>
                </a:solidFill>
                <a:latin typeface="Calibri"/>
                <a:ea typeface="DejaVu Sans"/>
              </a:rPr>
              <a:t>context diagram </a:t>
            </a:r>
            <a:r>
              <a:rPr b="0" lang="en-US" sz="2800" spc="-1" strike="noStrike">
                <a:solidFill>
                  <a:srgbClr val="000000"/>
                </a:solidFill>
                <a:latin typeface="Calibri"/>
                <a:ea typeface="DejaVu Sans"/>
              </a:rPr>
              <a:t>visually illustrates scope i.e. the boundary between the system you’re developing and everything else in the universe.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It identifies </a:t>
            </a:r>
            <a:r>
              <a:rPr b="0" i="1" lang="en-US" sz="2800" spc="-1" strike="noStrike">
                <a:solidFill>
                  <a:srgbClr val="000000"/>
                </a:solidFill>
                <a:latin typeface="Calibri"/>
                <a:ea typeface="DejaVu Sans"/>
              </a:rPr>
              <a:t>external entities </a:t>
            </a:r>
            <a:r>
              <a:rPr b="0" lang="en-US" sz="2800" spc="-1" strike="noStrike">
                <a:solidFill>
                  <a:srgbClr val="000000"/>
                </a:solidFill>
                <a:latin typeface="Calibri"/>
                <a:ea typeface="DejaVu Sans"/>
              </a:rPr>
              <a:t>(also called </a:t>
            </a:r>
            <a:r>
              <a:rPr b="1" i="1" lang="en-US" sz="2800" spc="-1" strike="noStrike">
                <a:solidFill>
                  <a:srgbClr val="000000"/>
                </a:solidFill>
                <a:latin typeface="Calibri"/>
                <a:ea typeface="DejaVu Sans"/>
              </a:rPr>
              <a:t>terminators</a:t>
            </a:r>
            <a:r>
              <a:rPr b="0" lang="en-US" sz="2800" spc="-1" strike="noStrike">
                <a:solidFill>
                  <a:srgbClr val="000000"/>
                </a:solidFill>
                <a:latin typeface="Calibri"/>
                <a:ea typeface="DejaVu Sans"/>
              </a:rPr>
              <a:t>) outside the system that interface to it in some way, as well as data, control, and material </a:t>
            </a:r>
            <a:r>
              <a:rPr b="1" i="1" lang="en-US" sz="2800" spc="-1" strike="noStrike">
                <a:solidFill>
                  <a:srgbClr val="000000"/>
                </a:solidFill>
                <a:latin typeface="Calibri"/>
                <a:ea typeface="DejaVu Sans"/>
              </a:rPr>
              <a:t>flows</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between the terminators and the system. </a:t>
            </a:r>
            <a:endParaRPr b="0" lang="en-US" sz="2800" spc="-1" strike="noStrike">
              <a:latin typeface="Arial"/>
            </a:endParaRPr>
          </a:p>
        </p:txBody>
      </p:sp>
    </p:spTree>
  </p:cSld>
  <p:timing>
    <p:tnLst>
      <p:par>
        <p:cTn id="569" dur="indefinite" restart="never" nodeType="tmRoot">
          <p:childTnLst>
            <p:seq>
              <p:cTn id="570" dur="indefinite" nodeType="mainSeq">
                <p:childTnLst>
                  <p:par>
                    <p:cTn id="571" fill="hold">
                      <p:stCondLst>
                        <p:cond delay="indefinite"/>
                      </p:stCondLst>
                      <p:childTnLst>
                        <p:par>
                          <p:cTn id="572" fill="hold">
                            <p:stCondLst>
                              <p:cond delay="0"/>
                            </p:stCondLst>
                            <p:childTnLst>
                              <p:par>
                                <p:cTn id="573" nodeType="clickEffect" fill="hold" presetClass="entr" presetID="1">
                                  <p:stCondLst>
                                    <p:cond delay="0"/>
                                  </p:stCondLst>
                                  <p:childTnLst>
                                    <p:set>
                                      <p:cBhvr>
                                        <p:cTn id="574" dur="1" fill="hold">
                                          <p:stCondLst>
                                            <p:cond delay="0"/>
                                          </p:stCondLst>
                                        </p:cTn>
                                        <p:tgtEl>
                                          <p:spTgt spid="345">
                                            <p:txEl>
                                              <p:pRg st="0" end="0"/>
                                            </p:txEl>
                                          </p:spTgt>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nodeType="clickEffect" fill="hold" presetClass="entr" presetID="1">
                                  <p:stCondLst>
                                    <p:cond delay="0"/>
                                  </p:stCondLst>
                                  <p:childTnLst>
                                    <p:set>
                                      <p:cBhvr>
                                        <p:cTn id="578" dur="1" fill="hold">
                                          <p:stCondLst>
                                            <p:cond delay="0"/>
                                          </p:stCondLst>
                                        </p:cTn>
                                        <p:tgtEl>
                                          <p:spTgt spid="345">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838080" y="365040"/>
            <a:ext cx="10514520" cy="1324440"/>
          </a:xfrm>
          <a:prstGeom prst="rect">
            <a:avLst/>
          </a:prstGeom>
          <a:noFill/>
          <a:ln>
            <a:noFill/>
          </a:ln>
        </p:spPr>
        <p:style>
          <a:lnRef idx="0"/>
          <a:fillRef idx="0"/>
          <a:effectRef idx="0"/>
          <a:fontRef idx="minor"/>
        </p:style>
      </p:sp>
      <p:sp>
        <p:nvSpPr>
          <p:cNvPr id="347" name="CustomShape 2"/>
          <p:cNvSpPr/>
          <p:nvPr/>
        </p:nvSpPr>
        <p:spPr>
          <a:xfrm>
            <a:off x="838080" y="1825560"/>
            <a:ext cx="10514520" cy="4350240"/>
          </a:xfrm>
          <a:prstGeom prst="rect">
            <a:avLst/>
          </a:prstGeom>
          <a:noFill/>
          <a:ln>
            <a:noFill/>
          </a:ln>
        </p:spPr>
        <p:style>
          <a:lnRef idx="0"/>
          <a:fillRef idx="0"/>
          <a:effectRef idx="0"/>
          <a:fontRef idx="minor"/>
        </p:style>
      </p:sp>
      <p:pic>
        <p:nvPicPr>
          <p:cNvPr id="348" name="Picture 177" descr=""/>
          <p:cNvPicPr/>
          <p:nvPr/>
        </p:nvPicPr>
        <p:blipFill>
          <a:blip r:embed="rId1"/>
          <a:stretch/>
        </p:blipFill>
        <p:spPr>
          <a:xfrm>
            <a:off x="3105000" y="182880"/>
            <a:ext cx="6404400" cy="6315840"/>
          </a:xfrm>
          <a:prstGeom prst="rect">
            <a:avLst/>
          </a:prstGeom>
          <a:ln>
            <a:noFill/>
          </a:ln>
        </p:spPr>
      </p:pic>
    </p:spTree>
  </p:cSld>
  <p:timing>
    <p:tnLst>
      <p:par>
        <p:cTn id="579" dur="indefinite" restart="never" nodeType="tmRoot">
          <p:childTnLst>
            <p:seq>
              <p:cTn id="580"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Ecosystem map</a:t>
            </a:r>
            <a:endParaRPr b="0" lang="en-US" sz="4400" spc="-1" strike="noStrike">
              <a:latin typeface="Arial"/>
            </a:endParaRPr>
          </a:p>
        </p:txBody>
      </p:sp>
      <p:sp>
        <p:nvSpPr>
          <p:cNvPr id="35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 </a:t>
            </a:r>
            <a:r>
              <a:rPr b="0" i="1" lang="en-US" sz="2800" spc="-1" strike="noStrike">
                <a:solidFill>
                  <a:srgbClr val="000000"/>
                </a:solidFill>
                <a:latin typeface="Calibri"/>
                <a:ea typeface="DejaVu Sans"/>
              </a:rPr>
              <a:t>ecosystem map </a:t>
            </a:r>
            <a:r>
              <a:rPr b="0" lang="en-US" sz="2800" spc="-1" strike="noStrike">
                <a:solidFill>
                  <a:srgbClr val="000000"/>
                </a:solidFill>
                <a:latin typeface="Calibri"/>
                <a:ea typeface="DejaVu Sans"/>
              </a:rPr>
              <a:t>shows all of the systems related to the system of interest that interact with one another and the nature of those interactions.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 ecosystem map represents scope by showing all the systems that interconnect and that therefore might need to be modified to accommodate your new system.</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Ecosystem maps differ from context diagrams in that they show other systems that have a relationship with the system you’re working on, including those without direct interfaces.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You can identify the affected systems by determining which ones consume data from your system. When you reach the point that your project does not affect any additional data, you’ve identified the scope boundary of systems that participate in the solution.</a:t>
            </a:r>
            <a:endParaRPr b="0" lang="en-US" sz="2800" spc="-1" strike="noStrike">
              <a:latin typeface="Arial"/>
            </a:endParaRPr>
          </a:p>
        </p:txBody>
      </p:sp>
    </p:spTree>
  </p:cSld>
  <p:timing>
    <p:tnLst>
      <p:par>
        <p:cTn id="581" dur="indefinite" restart="never" nodeType="tmRoot">
          <p:childTnLst>
            <p:seq>
              <p:cTn id="582" dur="indefinite" nodeType="mainSeq">
                <p:childTnLst>
                  <p:par>
                    <p:cTn id="583" fill="hold">
                      <p:stCondLst>
                        <p:cond delay="indefinite"/>
                      </p:stCondLst>
                      <p:childTnLst>
                        <p:par>
                          <p:cTn id="584" fill="hold">
                            <p:stCondLst>
                              <p:cond delay="0"/>
                            </p:stCondLst>
                            <p:childTnLst>
                              <p:par>
                                <p:cTn id="585" nodeType="clickEffect" fill="hold" presetClass="entr" presetID="1">
                                  <p:stCondLst>
                                    <p:cond delay="0"/>
                                  </p:stCondLst>
                                  <p:childTnLst>
                                    <p:set>
                                      <p:cBhvr>
                                        <p:cTn id="58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Benefits of identifying business requirements</a:t>
            </a:r>
            <a:endParaRPr b="0" lang="en-US" sz="4400" spc="-1" strike="noStrike">
              <a:solidFill>
                <a:srgbClr val="000000"/>
              </a:solidFill>
              <a:latin typeface="Calibri"/>
            </a:endParaRPr>
          </a:p>
        </p:txBody>
      </p:sp>
      <p:sp>
        <p:nvSpPr>
          <p:cNvPr id="27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requirements establish the business objectives.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Without reaching a common understanding of the business objectives by all stakeholders,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We will have more conflicting requirements among the stakeholders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project will lack direction and may run into overrun budgets and missed deadlines.</a:t>
            </a:r>
            <a:endParaRPr b="0" lang="en-US" sz="2400" spc="-1" strike="noStrike">
              <a:solidFill>
                <a:srgbClr val="000000"/>
              </a:solidFill>
              <a:latin typeface="Calibri"/>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77">
                                            <p:txEl>
                                              <p:pRg st="1" end="1"/>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77">
                                            <p:txEl>
                                              <p:pRg st="2" end="2"/>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838080" y="365040"/>
            <a:ext cx="10514520" cy="1324440"/>
          </a:xfrm>
          <a:prstGeom prst="rect">
            <a:avLst/>
          </a:prstGeom>
          <a:noFill/>
          <a:ln>
            <a:noFill/>
          </a:ln>
        </p:spPr>
        <p:style>
          <a:lnRef idx="0"/>
          <a:fillRef idx="0"/>
          <a:effectRef idx="0"/>
          <a:fontRef idx="minor"/>
        </p:style>
      </p:sp>
      <p:pic>
        <p:nvPicPr>
          <p:cNvPr id="352" name="Picture 181" descr=""/>
          <p:cNvPicPr/>
          <p:nvPr/>
        </p:nvPicPr>
        <p:blipFill>
          <a:blip r:embed="rId1"/>
          <a:stretch/>
        </p:blipFill>
        <p:spPr>
          <a:xfrm>
            <a:off x="548640" y="469800"/>
            <a:ext cx="9966600" cy="6204240"/>
          </a:xfrm>
          <a:prstGeom prst="rect">
            <a:avLst/>
          </a:prstGeom>
          <a:ln>
            <a:noFill/>
          </a:ln>
        </p:spPr>
      </p:pic>
    </p:spTree>
  </p:cSld>
  <p:timing>
    <p:tnLst>
      <p:par>
        <p:cTn id="587" dur="indefinite" restart="never" nodeType="tmRoot">
          <p:childTnLst>
            <p:seq>
              <p:cTn id="588"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640080" y="-914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Feature Tree</a:t>
            </a:r>
            <a:endParaRPr b="0" lang="en-US" sz="4400" spc="-1" strike="noStrike">
              <a:latin typeface="Arial"/>
            </a:endParaRPr>
          </a:p>
        </p:txBody>
      </p:sp>
      <p:sp>
        <p:nvSpPr>
          <p:cNvPr id="354" name="CustomShape 2"/>
          <p:cNvSpPr/>
          <p:nvPr/>
        </p:nvSpPr>
        <p:spPr>
          <a:xfrm>
            <a:off x="548640" y="118872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a:t>
            </a:r>
            <a:r>
              <a:rPr b="0" i="1" lang="en-US" sz="2800" spc="-1" strike="noStrike">
                <a:solidFill>
                  <a:srgbClr val="000000"/>
                </a:solidFill>
                <a:latin typeface="Calibri"/>
                <a:ea typeface="DejaVu Sans"/>
              </a:rPr>
              <a:t>feature tree </a:t>
            </a:r>
            <a:r>
              <a:rPr b="0" lang="en-US" sz="2800" spc="-1" strike="noStrike">
                <a:solidFill>
                  <a:srgbClr val="000000"/>
                </a:solidFill>
                <a:latin typeface="Calibri"/>
                <a:ea typeface="DejaVu Sans"/>
              </a:rPr>
              <a:t>is a visual depiction of the product’s features organized in logical groups, hierarchically subdividing each feature into further levels of detail.</a:t>
            </a:r>
            <a:endParaRPr b="0" lang="en-US" sz="2800" spc="-1" strike="noStrike">
              <a:latin typeface="Arial"/>
            </a:endParaRPr>
          </a:p>
        </p:txBody>
      </p:sp>
    </p:spTree>
  </p:cSld>
  <p:timing>
    <p:tnLst>
      <p:par>
        <p:cTn id="589" dur="indefinite" restart="never" nodeType="tmRoot">
          <p:childTnLst>
            <p:seq>
              <p:cTn id="590" dur="indefinite" nodeType="mainSeq">
                <p:childTnLst>
                  <p:par>
                    <p:cTn id="591" fill="hold">
                      <p:stCondLst>
                        <p:cond delay="indefinite"/>
                      </p:stCondLst>
                      <p:childTnLst>
                        <p:par>
                          <p:cTn id="592" fill="hold">
                            <p:stCondLst>
                              <p:cond delay="0"/>
                            </p:stCondLst>
                            <p:childTnLst>
                              <p:par>
                                <p:cTn id="593" nodeType="clickEffect" fill="hold" presetClass="entr" presetID="1">
                                  <p:stCondLst>
                                    <p:cond delay="0"/>
                                  </p:stCondLst>
                                  <p:childTnLst>
                                    <p:set>
                                      <p:cBhvr>
                                        <p:cTn id="594" dur="1" fill="hold">
                                          <p:stCondLst>
                                            <p:cond delay="0"/>
                                          </p:stCondLst>
                                        </p:cTn>
                                        <p:tgtEl>
                                          <p:spTgt spid="354">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838080" y="365040"/>
            <a:ext cx="10514520" cy="1324440"/>
          </a:xfrm>
          <a:prstGeom prst="rect">
            <a:avLst/>
          </a:prstGeom>
          <a:noFill/>
          <a:ln>
            <a:noFill/>
          </a:ln>
        </p:spPr>
        <p:style>
          <a:lnRef idx="0"/>
          <a:fillRef idx="0"/>
          <a:effectRef idx="0"/>
          <a:fontRef idx="minor"/>
        </p:style>
      </p:sp>
      <p:pic>
        <p:nvPicPr>
          <p:cNvPr id="356" name="Picture 185" descr=""/>
          <p:cNvPicPr/>
          <p:nvPr/>
        </p:nvPicPr>
        <p:blipFill>
          <a:blip r:embed="rId1"/>
          <a:stretch/>
        </p:blipFill>
        <p:spPr>
          <a:xfrm>
            <a:off x="3383280" y="1624680"/>
            <a:ext cx="7242480" cy="4600080"/>
          </a:xfrm>
          <a:prstGeom prst="rect">
            <a:avLst/>
          </a:prstGeom>
          <a:ln>
            <a:noFill/>
          </a:ln>
        </p:spPr>
      </p:pic>
    </p:spTree>
  </p:cSld>
  <p:timing>
    <p:tnLst>
      <p:par>
        <p:cTn id="595" dur="indefinite" restart="never" nodeType="tmRoot">
          <p:childTnLst>
            <p:seq>
              <p:cTn id="596"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838080" y="365040"/>
            <a:ext cx="10514520" cy="1324440"/>
          </a:xfrm>
          <a:prstGeom prst="rect">
            <a:avLst/>
          </a:prstGeom>
          <a:noFill/>
          <a:ln>
            <a:noFill/>
          </a:ln>
        </p:spPr>
        <p:style>
          <a:lnRef idx="0"/>
          <a:fillRef idx="0"/>
          <a:effectRef idx="0"/>
          <a:fontRef idx="minor"/>
        </p:style>
      </p:sp>
      <p:sp>
        <p:nvSpPr>
          <p:cNvPr id="358" name="CustomShape 2"/>
          <p:cNvSpPr/>
          <p:nvPr/>
        </p:nvSpPr>
        <p:spPr>
          <a:xfrm>
            <a:off x="838080" y="1825560"/>
            <a:ext cx="10514520" cy="4350240"/>
          </a:xfrm>
          <a:prstGeom prst="rect">
            <a:avLst/>
          </a:prstGeom>
          <a:noFill/>
          <a:ln>
            <a:noFill/>
          </a:ln>
        </p:spPr>
        <p:style>
          <a:lnRef idx="0"/>
          <a:fillRef idx="0"/>
          <a:effectRef idx="0"/>
          <a:fontRef idx="minor"/>
        </p:style>
      </p:sp>
      <p:sp>
        <p:nvSpPr>
          <p:cNvPr id="359" name="CustomShape 3"/>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Feature Tree</a:t>
            </a:r>
            <a:endParaRPr b="0" lang="en-US" sz="4400" spc="-1" strike="noStrike">
              <a:latin typeface="Arial"/>
            </a:endParaRPr>
          </a:p>
        </p:txBody>
      </p:sp>
      <p:sp>
        <p:nvSpPr>
          <p:cNvPr id="360" name="CustomShape 4"/>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90000"/>
              </a:lnSpc>
              <a:spcBef>
                <a:spcPts val="1001"/>
              </a:spcBef>
              <a:buClr>
                <a:srgbClr val="000000"/>
              </a:buClr>
              <a:buSzPct val="45000"/>
              <a:buFont typeface="Wingdings" charset="2"/>
              <a:buChar char=""/>
            </a:pPr>
            <a:r>
              <a:rPr b="0" lang="en-US" sz="2800" spc="-1" strike="noStrike">
                <a:solidFill>
                  <a:srgbClr val="000000"/>
                </a:solidFill>
                <a:latin typeface="Calibri"/>
                <a:ea typeface="DejaVu Sans"/>
              </a:rPr>
              <a:t>When planning a release or an iteration, you can define its scope by selecting a specific set of features and subfeatures to be implemented. </a:t>
            </a:r>
            <a:endParaRPr b="0" lang="en-US" sz="2800" spc="-1" strike="noStrike">
              <a:latin typeface="Arial"/>
            </a:endParaRPr>
          </a:p>
          <a:p>
            <a:pPr marL="432000" indent="-323640">
              <a:lnSpc>
                <a:spcPct val="90000"/>
              </a:lnSpc>
              <a:spcBef>
                <a:spcPts val="1001"/>
              </a:spcBef>
              <a:buClr>
                <a:srgbClr val="000000"/>
              </a:buClr>
              <a:buSzPct val="45000"/>
              <a:buFont typeface="Wingdings" charset="2"/>
              <a:buChar char=""/>
            </a:pPr>
            <a:r>
              <a:rPr b="0" lang="en-US" sz="2800" spc="-1" strike="noStrike">
                <a:solidFill>
                  <a:srgbClr val="000000"/>
                </a:solidFill>
                <a:latin typeface="Calibri"/>
                <a:ea typeface="DejaVu Sans"/>
              </a:rPr>
              <a:t>You could implement a feature in its entirety in a specific release, or you could implement only a portion of it by choosing just certain L2 and L3 subfeatures.</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Future releases could enrich these rudimentary implementations by adding more L2 and L3 subfeatures until each feature is fully implemented in the final product. </a:t>
            </a:r>
            <a:endParaRPr b="0" lang="en-US" sz="2800" spc="-1" strike="noStrike">
              <a:latin typeface="Arial"/>
            </a:endParaRPr>
          </a:p>
        </p:txBody>
      </p:sp>
    </p:spTree>
  </p:cSld>
  <p:timing>
    <p:tnLst>
      <p:par>
        <p:cTn id="597" dur="indefinite" restart="never" nodeType="tmRoot">
          <p:childTnLst>
            <p:seq>
              <p:cTn id="598"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838080" y="365040"/>
            <a:ext cx="10514520" cy="1324440"/>
          </a:xfrm>
          <a:prstGeom prst="rect">
            <a:avLst/>
          </a:prstGeom>
          <a:noFill/>
          <a:ln>
            <a:noFill/>
          </a:ln>
        </p:spPr>
        <p:style>
          <a:lnRef idx="0"/>
          <a:fillRef idx="0"/>
          <a:effectRef idx="0"/>
          <a:fontRef idx="minor"/>
        </p:style>
      </p:sp>
      <p:sp>
        <p:nvSpPr>
          <p:cNvPr id="362" name="CustomShape 2"/>
          <p:cNvSpPr/>
          <p:nvPr/>
        </p:nvSpPr>
        <p:spPr>
          <a:xfrm>
            <a:off x="838080" y="1825560"/>
            <a:ext cx="10514520" cy="4350240"/>
          </a:xfrm>
          <a:prstGeom prst="rect">
            <a:avLst/>
          </a:prstGeom>
          <a:noFill/>
          <a:ln>
            <a:noFill/>
          </a:ln>
        </p:spPr>
        <p:style>
          <a:lnRef idx="0"/>
          <a:fillRef idx="0"/>
          <a:effectRef idx="0"/>
          <a:fontRef idx="minor"/>
        </p:style>
      </p:sp>
      <p:sp>
        <p:nvSpPr>
          <p:cNvPr id="363" name="CustomShape 3"/>
          <p:cNvSpPr/>
          <p:nvPr/>
        </p:nvSpPr>
        <p:spPr>
          <a:xfrm>
            <a:off x="838080" y="365040"/>
            <a:ext cx="10514520" cy="1324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Event list</a:t>
            </a:r>
            <a:endParaRPr b="0" lang="en-US" sz="4400" spc="-1" strike="noStrike">
              <a:latin typeface="Arial"/>
            </a:endParaRPr>
          </a:p>
        </p:txBody>
      </p:sp>
      <p:sp>
        <p:nvSpPr>
          <p:cNvPr id="364" name="CustomShape 4"/>
          <p:cNvSpPr/>
          <p:nvPr/>
        </p:nvSpPr>
        <p:spPr>
          <a:xfrm>
            <a:off x="838080" y="1825560"/>
            <a:ext cx="10514520" cy="4350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An event list identifies external events that could trigger behavior in the system. </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The event list depicts the scope boundary for the system by naming possible business events which are</a:t>
            </a:r>
            <a:endParaRPr b="0" lang="en-US" sz="2800" spc="-1" strike="noStrike">
              <a:latin typeface="Arial"/>
            </a:endParaRPr>
          </a:p>
          <a:p>
            <a:pPr marL="432000" indent="-323640">
              <a:lnSpc>
                <a:spcPct val="100000"/>
              </a:lnSpc>
              <a:spcBef>
                <a:spcPts val="1134"/>
              </a:spcBef>
              <a:buClr>
                <a:srgbClr val="000000"/>
              </a:buClr>
              <a:buSzPct val="45000"/>
              <a:buFont typeface="Wingdings" charset="2"/>
              <a:buChar char=""/>
            </a:pPr>
            <a:r>
              <a:rPr b="0" lang="en-US" sz="2000" spc="-1" strike="noStrike">
                <a:solidFill>
                  <a:srgbClr val="000000"/>
                </a:solidFill>
                <a:latin typeface="Calibri"/>
                <a:ea typeface="DejaVu Sans"/>
              </a:rPr>
              <a:t>triggered by users, </a:t>
            </a:r>
            <a:endParaRPr b="0" lang="en-US" sz="2000" spc="-1" strike="noStrike">
              <a:latin typeface="Arial"/>
            </a:endParaRPr>
          </a:p>
          <a:p>
            <a:pPr marL="432000" indent="-323640">
              <a:lnSpc>
                <a:spcPct val="100000"/>
              </a:lnSpc>
              <a:spcBef>
                <a:spcPts val="1134"/>
              </a:spcBef>
              <a:buClr>
                <a:srgbClr val="000000"/>
              </a:buClr>
              <a:buSzPct val="45000"/>
              <a:buFont typeface="Wingdings" charset="2"/>
              <a:buChar char=""/>
            </a:pPr>
            <a:r>
              <a:rPr b="0" lang="en-US" sz="2000" spc="-1" strike="noStrike">
                <a:solidFill>
                  <a:srgbClr val="000000"/>
                </a:solidFill>
                <a:latin typeface="Calibri"/>
                <a:ea typeface="DejaVu Sans"/>
              </a:rPr>
              <a:t>time-triggered (temporal) events,</a:t>
            </a:r>
            <a:endParaRPr b="0" lang="en-US" sz="2000" spc="-1" strike="noStrike">
              <a:latin typeface="Arial"/>
            </a:endParaRPr>
          </a:p>
          <a:p>
            <a:pPr marL="432000" indent="-323640">
              <a:lnSpc>
                <a:spcPct val="100000"/>
              </a:lnSpc>
              <a:spcBef>
                <a:spcPts val="1134"/>
              </a:spcBef>
              <a:buClr>
                <a:srgbClr val="000000"/>
              </a:buClr>
              <a:buSzPct val="45000"/>
              <a:buFont typeface="Wingdings" charset="2"/>
              <a:buChar char=""/>
            </a:pPr>
            <a:r>
              <a:rPr b="0" lang="en-US" sz="2000" spc="-1" strike="noStrike">
                <a:solidFill>
                  <a:srgbClr val="000000"/>
                </a:solidFill>
                <a:latin typeface="Calibri"/>
                <a:ea typeface="DejaVu Sans"/>
              </a:rPr>
              <a:t>signal events received from external components, such as hardware devices. </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The event list only names the events; the functional requirements that describe how the system responds to the events would be detailed in the SRS by using event-response tables.</a:t>
            </a:r>
            <a:endParaRPr b="0" lang="en-US" sz="2800" spc="-1" strike="noStrike">
              <a:latin typeface="Arial"/>
            </a:endParaRPr>
          </a:p>
        </p:txBody>
      </p:sp>
    </p:spTree>
  </p:cSld>
  <p:timing>
    <p:tnLst>
      <p:par>
        <p:cTn id="599" dur="indefinite" restart="never" nodeType="tmRoot">
          <p:childTnLst>
            <p:seq>
              <p:cTn id="600"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838080" y="365040"/>
            <a:ext cx="10514520" cy="1324440"/>
          </a:xfrm>
          <a:prstGeom prst="rect">
            <a:avLst/>
          </a:prstGeom>
          <a:noFill/>
          <a:ln>
            <a:noFill/>
          </a:ln>
        </p:spPr>
        <p:style>
          <a:lnRef idx="0"/>
          <a:fillRef idx="0"/>
          <a:effectRef idx="0"/>
          <a:fontRef idx="minor"/>
        </p:style>
      </p:sp>
      <p:sp>
        <p:nvSpPr>
          <p:cNvPr id="366" name="CustomShape 2"/>
          <p:cNvSpPr/>
          <p:nvPr/>
        </p:nvSpPr>
        <p:spPr>
          <a:xfrm>
            <a:off x="838080" y="1825560"/>
            <a:ext cx="10514520" cy="43502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An event list is a useful scoping tool because you can allocate certain events to be implemented in specific product releases or development iterations.</a:t>
            </a:r>
            <a:endParaRPr b="0" lang="en-US" sz="2800" spc="-1" strike="noStrike">
              <a:latin typeface="Arial"/>
            </a:endParaRPr>
          </a:p>
        </p:txBody>
      </p:sp>
    </p:spTree>
  </p:cSld>
  <p:timing>
    <p:tnLst>
      <p:par>
        <p:cTn id="601" dur="indefinite" restart="never" nodeType="tmRoot">
          <p:childTnLst>
            <p:seq>
              <p:cTn id="602"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838080" y="365040"/>
            <a:ext cx="10514520" cy="1324440"/>
          </a:xfrm>
          <a:prstGeom prst="rect">
            <a:avLst/>
          </a:prstGeom>
          <a:noFill/>
          <a:ln>
            <a:noFill/>
          </a:ln>
        </p:spPr>
        <p:style>
          <a:lnRef idx="0"/>
          <a:fillRef idx="0"/>
          <a:effectRef idx="0"/>
          <a:fontRef idx="minor"/>
        </p:style>
      </p:sp>
      <p:sp>
        <p:nvSpPr>
          <p:cNvPr id="368" name="CustomShape 2"/>
          <p:cNvSpPr/>
          <p:nvPr/>
        </p:nvSpPr>
        <p:spPr>
          <a:xfrm>
            <a:off x="838080" y="1825560"/>
            <a:ext cx="10514520" cy="4350240"/>
          </a:xfrm>
          <a:prstGeom prst="rect">
            <a:avLst/>
          </a:prstGeom>
          <a:noFill/>
          <a:ln>
            <a:noFill/>
          </a:ln>
        </p:spPr>
        <p:style>
          <a:lnRef idx="0"/>
          <a:fillRef idx="0"/>
          <a:effectRef idx="0"/>
          <a:fontRef idx="minor"/>
        </p:style>
      </p:sp>
    </p:spTree>
  </p:cSld>
  <p:timing>
    <p:tnLst>
      <p:par>
        <p:cTn id="603" dur="indefinite" restart="never" nodeType="tmRoot">
          <p:childTnLst>
            <p:seq>
              <p:cTn id="60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Product Vision and Project Scope</a:t>
            </a:r>
            <a:br/>
            <a:endParaRPr b="0" lang="en-US" sz="4400" spc="-1" strike="noStrike">
              <a:solidFill>
                <a:srgbClr val="000000"/>
              </a:solidFill>
              <a:latin typeface="Calibri"/>
            </a:endParaRPr>
          </a:p>
        </p:txBody>
      </p:sp>
      <p:sp>
        <p:nvSpPr>
          <p:cNvPr id="27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Product Vision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t>
            </a:r>
            <a:r>
              <a:rPr b="0" i="1" lang="en-US" sz="2800" spc="-1" strike="noStrike">
                <a:solidFill>
                  <a:srgbClr val="000000"/>
                </a:solidFill>
                <a:latin typeface="Calibri"/>
              </a:rPr>
              <a:t>product vision </a:t>
            </a:r>
            <a:r>
              <a:rPr b="0" lang="en-US" sz="2800" spc="-1" strike="noStrike">
                <a:solidFill>
                  <a:srgbClr val="000000"/>
                </a:solidFill>
                <a:latin typeface="Calibri"/>
              </a:rPr>
              <a:t>succinctly describes the ultimate product that will achieve the business objectives.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vision describes what the product is about and what it ultimately could become.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product vision aligns all stakeholders in a common direction.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vision applies to the product as a whole.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79">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7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Product Vision and Project Scope</a:t>
            </a:r>
            <a:br/>
            <a:endParaRPr b="0" lang="en-US" sz="4400" spc="-1" strike="noStrike">
              <a:solidFill>
                <a:srgbClr val="000000"/>
              </a:solidFill>
              <a:latin typeface="Calibri"/>
            </a:endParaRPr>
          </a:p>
        </p:txBody>
      </p:sp>
      <p:sp>
        <p:nvSpPr>
          <p:cNvPr id="28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Project Scope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t>
            </a:r>
            <a:r>
              <a:rPr b="1" i="1" lang="en-US" sz="2800" spc="-1" strike="noStrike">
                <a:solidFill>
                  <a:srgbClr val="000000"/>
                </a:solidFill>
                <a:latin typeface="Calibri"/>
              </a:rPr>
              <a:t>project scope </a:t>
            </a:r>
            <a:r>
              <a:rPr b="0" lang="en-US" sz="2800" spc="-1" strike="noStrike">
                <a:solidFill>
                  <a:srgbClr val="000000"/>
                </a:solidFill>
                <a:latin typeface="Calibri"/>
              </a:rPr>
              <a:t>identifies what portion of the ultimate product vision the current project or development iteration will address.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statement of scope draws the boundary between what’s in and what’s out for this project.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Scope is more dynamic than vision because the stakeholders adjust the contents of each release within its schedule, budget, resource, and quality constraints.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Scope for the current release should be clear, but the scope of future releases will be fuzzier the farther out you look.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t>
            </a:r>
            <a:endParaRPr b="0" lang="en-US" sz="2800" spc="-1" strike="noStrike">
              <a:solidFill>
                <a:srgbClr val="000000"/>
              </a:solidFill>
              <a:latin typeface="Calibri"/>
            </a:endParaRPr>
          </a:p>
        </p:txBody>
      </p:sp>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81">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8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Conflicting Business Requirements</a:t>
            </a:r>
            <a:endParaRPr b="0" lang="en-US" sz="4400" spc="-1" strike="noStrike">
              <a:solidFill>
                <a:srgbClr val="000000"/>
              </a:solidFill>
              <a:latin typeface="Calibri"/>
            </a:endParaRPr>
          </a:p>
        </p:txBody>
      </p:sp>
      <p:sp>
        <p:nvSpPr>
          <p:cNvPr id="283" name="TextShape 2"/>
          <p:cNvSpPr txBox="1"/>
          <p:nvPr/>
        </p:nvSpPr>
        <p:spPr>
          <a:xfrm>
            <a:off x="838080" y="1825560"/>
            <a:ext cx="10515240" cy="100728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requirements collected from multiple sources might conflict.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285" name="Picture 2" descr=""/>
          <p:cNvPicPr/>
          <p:nvPr/>
        </p:nvPicPr>
        <p:blipFill>
          <a:blip r:embed="rId1"/>
          <a:stretch/>
        </p:blipFill>
        <p:spPr>
          <a:xfrm>
            <a:off x="2295360" y="1027800"/>
            <a:ext cx="7389360" cy="4916880"/>
          </a:xfrm>
          <a:prstGeom prst="rect">
            <a:avLst/>
          </a:prstGeom>
          <a:ln>
            <a:noFill/>
          </a:ln>
        </p:spPr>
      </p:pic>
      <p:sp>
        <p:nvSpPr>
          <p:cNvPr id="286" name="CustomShape 2"/>
          <p:cNvSpPr/>
          <p:nvPr/>
        </p:nvSpPr>
        <p:spPr>
          <a:xfrm>
            <a:off x="1880280" y="6119640"/>
            <a:ext cx="829368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rPr>
              <a:t>Stakeholders for a kiosk don’t always have congruent business interests.</a:t>
            </a:r>
            <a:endParaRPr b="0" lang="en-US" sz="18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28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various stakeholders’ objectives sometimes are in alignment.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For instance, both the kiosk developers and the customers want to have a wide variety of products or services available through the kiosk.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some business objectives could conflict.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customer wants to spend less time purchasing goods and services, but the retailer would prefer to have customers linger in the store and buy more items.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project’s decision makers must resolve these conflicts before the analyst can detail the kiosk’s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BA can help by flagging </a:t>
            </a:r>
            <a:endParaRPr b="0" lang="en-US" sz="2800" spc="-1" strike="noStrike">
              <a:solidFill>
                <a:srgbClr val="000000"/>
              </a:solidFill>
              <a:latin typeface="Calibri"/>
            </a:endParaRPr>
          </a:p>
        </p:txBody>
      </p:sp>
    </p:spTree>
  </p:cSld>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88">
                                            <p:txEl>
                                              <p:pRg st="0" end="0"/>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88">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88">
                                            <p:txEl>
                                              <p:pRg st="2" end="2"/>
                                            </p:txEl>
                                          </p:spTgt>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88">
                                            <p:txEl>
                                              <p:pRg st="3" end="3"/>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288">
                                            <p:txEl>
                                              <p:pRg st="4" end="4"/>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88">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748</TotalTime>
  <Application>LibreOffice/6.0.7.3$Linux_X86_64 LibreOffice_project/00m0$Build-3</Application>
  <Words>2094</Words>
  <Paragraphs>132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2020-09-16T03:23:18Z</dcterms:created>
  <dc:creator>Sara Qasim</dc:creator>
  <dc:description/>
  <dc:language>en-US</dc:language>
  <cp:lastModifiedBy/>
  <dcterms:modified xsi:type="dcterms:W3CDTF">2021-10-15T14:26:22Z</dcterms:modified>
  <cp:revision>34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