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FF0D-7DF0-413B-982B-825D35ED67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7412-D7F2-4D23-8198-04320350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Requirements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mtClean="0"/>
              <a:t>Lecture12</a:t>
            </a:r>
          </a:p>
          <a:p>
            <a:pPr algn="r"/>
            <a:r>
              <a:rPr lang="en-US" smtClean="0"/>
              <a:t>Engr</a:t>
            </a:r>
            <a:r>
              <a:rPr lang="en-US" dirty="0" smtClean="0"/>
              <a:t>. Sara Rehmat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7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team is getting started with new approaches to requirements elicitation, consider having an outside facilitator or a second BA facilitate the initial workshops. </a:t>
            </a:r>
            <a:endParaRPr lang="en-GB" dirty="0" smtClean="0"/>
          </a:p>
          <a:p>
            <a:pPr lvl="1"/>
            <a:r>
              <a:rPr lang="en-GB" dirty="0" smtClean="0"/>
              <a:t>This </a:t>
            </a:r>
            <a:r>
              <a:rPr lang="en-GB" dirty="0"/>
              <a:t>way the lead BA can devote his full attention to the discussion. 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the sole BA is also acting as facilitator, she needs to be mindful of when she is speaking as a facilitator and when she is participating in the discussion.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scribe assists the facilitator by capturing the points that come up during the discussion. </a:t>
            </a:r>
            <a:endParaRPr lang="en-GB" dirty="0" smtClean="0"/>
          </a:p>
          <a:p>
            <a:r>
              <a:rPr lang="en-GB" dirty="0" smtClean="0"/>
              <a:t>It’s </a:t>
            </a:r>
            <a:r>
              <a:rPr lang="en-GB" dirty="0"/>
              <a:t>extremely challenging to facilitate, scribe, and participate simultaneously and do a good job on all three.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Workshops can be resource intensive, sometimes requiring numerous participants for several days at a time.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must be well planned to avoid wasting time. </a:t>
            </a:r>
            <a:endParaRPr lang="en-GB" dirty="0" smtClean="0"/>
          </a:p>
          <a:p>
            <a:pPr lvl="1"/>
            <a:r>
              <a:rPr lang="en-GB" dirty="0" smtClean="0"/>
              <a:t>Minimize </a:t>
            </a:r>
            <a:r>
              <a:rPr lang="en-GB" dirty="0"/>
              <a:t>wasted time by coming into a workshop with drafts of materials prepared ahead of </a:t>
            </a:r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other elicitation techniques prior to the workshops, and then bring the stakeholders together to work through only the necessary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Suggestions for conducting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Establish and enforce ground </a:t>
            </a:r>
            <a:r>
              <a:rPr lang="en-GB" dirty="0" smtClean="0"/>
              <a:t>rules</a:t>
            </a:r>
          </a:p>
          <a:p>
            <a:r>
              <a:rPr lang="en-GB" dirty="0"/>
              <a:t>Fill all of the team </a:t>
            </a:r>
            <a:r>
              <a:rPr lang="en-GB" dirty="0" smtClean="0"/>
              <a:t>roles</a:t>
            </a:r>
          </a:p>
          <a:p>
            <a:r>
              <a:rPr lang="en-US" dirty="0"/>
              <a:t>Plan an </a:t>
            </a:r>
            <a:r>
              <a:rPr lang="en-US" dirty="0" smtClean="0"/>
              <a:t>agenda</a:t>
            </a:r>
          </a:p>
          <a:p>
            <a:r>
              <a:rPr lang="en-US" dirty="0"/>
              <a:t>Stay in </a:t>
            </a:r>
            <a:r>
              <a:rPr lang="en-US" dirty="0" smtClean="0"/>
              <a:t>scope</a:t>
            </a:r>
          </a:p>
          <a:p>
            <a:r>
              <a:rPr lang="en-US" dirty="0" err="1"/>
              <a:t>Timebox</a:t>
            </a:r>
            <a:r>
              <a:rPr lang="en-US" dirty="0"/>
              <a:t> </a:t>
            </a:r>
            <a:r>
              <a:rPr lang="en-US" dirty="0" smtClean="0"/>
              <a:t>discussions</a:t>
            </a:r>
          </a:p>
          <a:p>
            <a:r>
              <a:rPr lang="en-GB" dirty="0"/>
              <a:t>Keep the team small but include the right </a:t>
            </a:r>
            <a:r>
              <a:rPr lang="en-GB" dirty="0" smtClean="0"/>
              <a:t>stakeholders</a:t>
            </a:r>
          </a:p>
          <a:p>
            <a:r>
              <a:rPr lang="en-US" dirty="0"/>
              <a:t>Keep everyone engaged</a:t>
            </a:r>
          </a:p>
        </p:txBody>
      </p:sp>
    </p:spTree>
    <p:extLst>
      <p:ext uri="{BB962C8B-B14F-4D97-AF65-F5344CB8AC3E}">
        <p14:creationId xmlns:p14="http://schemas.microsoft.com/office/powerpoint/2010/main" val="19707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Focus </a:t>
            </a:r>
            <a:r>
              <a:rPr lang="en-US" b="1" dirty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focus group is a representative group of users who convene in a facilitated elicitation activity to generate input and ideas on a product’s functional and quality requirements.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are particularly valuable if you are developing commercial products and don’t have ready access to end users within your company</a:t>
            </a:r>
            <a:r>
              <a:rPr lang="en-GB" dirty="0" smtClean="0"/>
              <a:t>.</a:t>
            </a:r>
          </a:p>
          <a:p>
            <a:r>
              <a:rPr lang="en-GB" dirty="0"/>
              <a:t>Focus groups must be facilitated.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will need to keep them on topic, but without influencing the opinions being expressed.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might want to record the session so you can go back and listen carefully to comments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Participants </a:t>
            </a:r>
            <a:r>
              <a:rPr lang="en-GB" dirty="0"/>
              <a:t>in focus groups normally do not have decision-making authority for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you ask users to describe how they do their jobs, they will likely have a hard time being precise—details might be missing or incorrect. </a:t>
            </a:r>
            <a:endParaRPr lang="en-GB" dirty="0" smtClean="0"/>
          </a:p>
          <a:p>
            <a:pPr lvl="1"/>
            <a:r>
              <a:rPr lang="en-GB" dirty="0" smtClean="0"/>
              <a:t>Often </a:t>
            </a:r>
            <a:r>
              <a:rPr lang="en-GB" dirty="0"/>
              <a:t>this is because tasks are complex and it’s hard to remember every minute detail. 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dirty="0"/>
              <a:t>other cases, it is because users are so familiar with executing </a:t>
            </a:r>
            <a:r>
              <a:rPr lang="en-GB" dirty="0" smtClean="0"/>
              <a:t>a</a:t>
            </a:r>
            <a:r>
              <a:rPr lang="en-GB" dirty="0"/>
              <a:t> task that they can’t articulate everything they do. </a:t>
            </a:r>
          </a:p>
          <a:p>
            <a:r>
              <a:rPr lang="en-GB" dirty="0"/>
              <a:t>Observations are time consuming, so they aren’t suitable for every user or every task.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/>
              <a:t>avoid disrupting the users’ regularly assigned work activities, limit each observation time to two hours or less. </a:t>
            </a:r>
            <a:endParaRPr lang="en-GB" dirty="0" smtClean="0"/>
          </a:p>
          <a:p>
            <a:pPr lvl="1"/>
            <a:r>
              <a:rPr lang="en-GB" dirty="0" smtClean="0"/>
              <a:t>Select </a:t>
            </a:r>
            <a:r>
              <a:rPr lang="en-GB" dirty="0"/>
              <a:t>important or high-risk tasks and multiple user classes for observations. 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you use observations in agile projects, have the user demonstrate only the specific tasks related to the forthcoming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Observations can be silent or interactive. </a:t>
            </a:r>
            <a:endParaRPr lang="en-GB" dirty="0" smtClean="0"/>
          </a:p>
          <a:p>
            <a:pPr lvl="1"/>
            <a:r>
              <a:rPr lang="en-GB" dirty="0" smtClean="0"/>
              <a:t>Silent </a:t>
            </a:r>
            <a:r>
              <a:rPr lang="en-GB" dirty="0"/>
              <a:t>observations are appropriate when busy users cannot be interrupted. </a:t>
            </a:r>
            <a:endParaRPr lang="en-GB" dirty="0" smtClean="0"/>
          </a:p>
          <a:p>
            <a:pPr lvl="1"/>
            <a:r>
              <a:rPr lang="en-GB" dirty="0" smtClean="0"/>
              <a:t>Interactive </a:t>
            </a:r>
            <a:r>
              <a:rPr lang="en-GB" dirty="0"/>
              <a:t>observations allow the BA to interrupt the user mid-task and ask a </a:t>
            </a:r>
            <a:r>
              <a:rPr lang="en-GB" dirty="0" smtClean="0"/>
              <a:t>question. </a:t>
            </a:r>
          </a:p>
          <a:p>
            <a:r>
              <a:rPr lang="en-GB" dirty="0" smtClean="0"/>
              <a:t>Document </a:t>
            </a:r>
            <a:r>
              <a:rPr lang="en-GB" dirty="0"/>
              <a:t>what you observe for further analysis after the session.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might also consider video recording the session, if policies allow, so you can refresh your memory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Questionnaires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Questionnaires are a way to survey large groups of users to understand their needs.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are </a:t>
            </a:r>
            <a:r>
              <a:rPr lang="en-GB" dirty="0" smtClean="0"/>
              <a:t>inexpensive and can be administered </a:t>
            </a:r>
            <a:r>
              <a:rPr lang="en-GB" dirty="0"/>
              <a:t>easily across geographical boundaries.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/>
              <a:t>analyzed</a:t>
            </a:r>
            <a:r>
              <a:rPr lang="en-GB" dirty="0"/>
              <a:t> results of questionnaires can be used as an input to other elicitation techniques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For example, you might use a questionnaire to identify users’ biggest pain points with an existing system, then use the results to discuss prioritization with decision makers in a workshop.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also use questionnaires to survey commercial product users for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Suggestions  for making efficient 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GB" dirty="0"/>
              <a:t>Provide answer options that cover the full set of possible responses.</a:t>
            </a:r>
          </a:p>
          <a:p>
            <a:r>
              <a:rPr lang="en-GB" dirty="0" smtClean="0"/>
              <a:t>Make </a:t>
            </a:r>
            <a:r>
              <a:rPr lang="en-GB" dirty="0"/>
              <a:t>answer choices both mutually exclusive (no overlaps in numerical ranges) and exhaustive (list all possible choices and/or have a write-in spot for a choice you didn’t think of).</a:t>
            </a:r>
          </a:p>
          <a:p>
            <a:r>
              <a:rPr lang="en-GB" dirty="0" smtClean="0"/>
              <a:t>Don’t </a:t>
            </a:r>
            <a:r>
              <a:rPr lang="en-GB" dirty="0"/>
              <a:t>phrase a question in a way that implies a “correct” answer.</a:t>
            </a:r>
          </a:p>
          <a:p>
            <a:r>
              <a:rPr lang="en-GB" dirty="0" smtClean="0"/>
              <a:t>If </a:t>
            </a:r>
            <a:r>
              <a:rPr lang="en-GB" dirty="0"/>
              <a:t>you use scales, use them consistently throughout the questionnaire.</a:t>
            </a:r>
          </a:p>
          <a:p>
            <a:r>
              <a:rPr lang="en-GB" dirty="0" smtClean="0"/>
              <a:t>Use </a:t>
            </a:r>
            <a:r>
              <a:rPr lang="en-GB" dirty="0"/>
              <a:t>closed questions with two or more specific choices if you want to use the questionnaire results for statistical analysis. Open-ended questions allows users to respond any way they want, so it’s hard to look for commonalities in the results.</a:t>
            </a:r>
          </a:p>
          <a:p>
            <a:r>
              <a:rPr lang="en-GB" dirty="0" smtClean="0"/>
              <a:t>Consider </a:t>
            </a:r>
            <a:r>
              <a:rPr lang="en-GB" dirty="0"/>
              <a:t>consulting with an expert in questionnaire design and administration to ensure that you ask the right questions of the right people.</a:t>
            </a:r>
          </a:p>
          <a:p>
            <a:r>
              <a:rPr lang="en-GB" dirty="0" smtClean="0"/>
              <a:t>Always </a:t>
            </a:r>
            <a:r>
              <a:rPr lang="en-GB" dirty="0"/>
              <a:t>test a questionnaire before distributing it. It’s frustrating to discover too late that a question was phrased ambiguously or to realize that an important question was omitted.</a:t>
            </a:r>
          </a:p>
          <a:p>
            <a:r>
              <a:rPr lang="en-GB" dirty="0" smtClean="0"/>
              <a:t>Don’t </a:t>
            </a:r>
            <a:r>
              <a:rPr lang="en-GB" dirty="0"/>
              <a:t>ask too many questions or people won’t respond.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4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Interface analysis is an independent elicitation technique that entails examining the systems to which your system connects. </a:t>
            </a:r>
            <a:endParaRPr lang="en-GB" dirty="0" smtClean="0"/>
          </a:p>
          <a:p>
            <a:r>
              <a:rPr lang="en-GB" dirty="0" smtClean="0"/>
              <a:t>System </a:t>
            </a:r>
            <a:r>
              <a:rPr lang="en-GB" dirty="0"/>
              <a:t>interface analysis reveals functional requirements regarding the exchange of data and services between systems </a:t>
            </a:r>
          </a:p>
          <a:p>
            <a:r>
              <a:rPr lang="en-GB" dirty="0" smtClean="0"/>
              <a:t>Context </a:t>
            </a:r>
            <a:r>
              <a:rPr lang="en-GB" dirty="0"/>
              <a:t>diagrams and ecosystem </a:t>
            </a:r>
            <a:r>
              <a:rPr lang="en-GB" dirty="0" smtClean="0"/>
              <a:t>maps are </a:t>
            </a:r>
            <a:r>
              <a:rPr lang="en-GB" dirty="0"/>
              <a:t>an obvious choice to begin finding interfaces for further study. </a:t>
            </a:r>
            <a:endParaRPr lang="en-GB" dirty="0" smtClean="0"/>
          </a:p>
          <a:p>
            <a:r>
              <a:rPr lang="en-US" dirty="0"/>
              <a:t>Suppose you thought you needed to implement validation rules for a shopping-cart order in an e-commerce website before passing it to an order-management system.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system interface analysis, you might learn that multiple systems pass orders to the order-management system, which performs the validation, so you don’t need to build this function.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User 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interface (UI) analysis is an independent elicitation technique in which you study existing systems to discover user and functional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best to interact with the existing systems directly, but if necessary you can use screen shots. </a:t>
            </a:r>
            <a:endParaRPr lang="en-US" dirty="0" smtClean="0"/>
          </a:p>
          <a:p>
            <a:r>
              <a:rPr lang="en-US" dirty="0"/>
              <a:t>By navigating the existing UI, you can learn about the common steps users take in the system and draft use cases to review with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</a:t>
            </a:r>
            <a:r>
              <a:rPr lang="en-US" dirty="0"/>
              <a:t>a great way to get up to speed on how an existing system works </a:t>
            </a:r>
            <a:r>
              <a:rPr lang="en-US" dirty="0" smtClean="0"/>
              <a:t>Instead </a:t>
            </a:r>
            <a:r>
              <a:rPr lang="en-US" dirty="0"/>
              <a:t>of asking users how they interact with the system and what steps they take, perhaps you can reach an initial understanding yourself.</a:t>
            </a:r>
          </a:p>
        </p:txBody>
      </p:sp>
    </p:spTree>
    <p:extLst>
      <p:ext uri="{BB962C8B-B14F-4D97-AF65-F5344CB8AC3E}">
        <p14:creationId xmlns:p14="http://schemas.microsoft.com/office/powerpoint/2010/main" val="34654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heart of requirements development is </a:t>
            </a:r>
            <a:r>
              <a:rPr lang="en-GB" i="1" dirty="0"/>
              <a:t>elicitation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process of identifying the needs and constraints of the various stakeholders for a software system. </a:t>
            </a:r>
            <a:endParaRPr lang="en-GB" dirty="0" smtClean="0"/>
          </a:p>
          <a:p>
            <a:r>
              <a:rPr lang="en-GB" dirty="0" smtClean="0"/>
              <a:t>Elicitation </a:t>
            </a:r>
            <a:r>
              <a:rPr lang="en-GB" dirty="0"/>
              <a:t>is not the same as “gathering </a:t>
            </a:r>
            <a:r>
              <a:rPr lang="en-GB" dirty="0" smtClean="0"/>
              <a:t>requirements” </a:t>
            </a:r>
            <a:r>
              <a:rPr lang="en-GB" dirty="0"/>
              <a:t>n</a:t>
            </a:r>
            <a:r>
              <a:rPr lang="en-GB" dirty="0" smtClean="0"/>
              <a:t>or </a:t>
            </a:r>
            <a:r>
              <a:rPr lang="en-GB" dirty="0"/>
              <a:t>is it a simple matter of transcribing exactly what users say. </a:t>
            </a:r>
            <a:endParaRPr lang="en-GB" dirty="0" smtClean="0"/>
          </a:p>
          <a:p>
            <a:r>
              <a:rPr lang="en-GB" dirty="0" smtClean="0"/>
              <a:t>Elicitation </a:t>
            </a:r>
            <a:r>
              <a:rPr lang="en-GB" dirty="0"/>
              <a:t>is a collaborative and analytical process that includes activities to collect, discover, extract, and define requirements. </a:t>
            </a:r>
            <a:endParaRPr lang="en-GB" dirty="0" smtClean="0"/>
          </a:p>
          <a:p>
            <a:r>
              <a:rPr lang="en-GB" dirty="0" smtClean="0"/>
              <a:t>Elicitation </a:t>
            </a:r>
            <a:r>
              <a:rPr lang="en-GB" dirty="0"/>
              <a:t>is used to discover business, user, functional, and </a:t>
            </a:r>
            <a:r>
              <a:rPr lang="en-GB" dirty="0" smtClean="0"/>
              <a:t>non-functional </a:t>
            </a:r>
            <a:r>
              <a:rPr lang="en-GB" dirty="0"/>
              <a:t>requirements, along with other types of information. </a:t>
            </a:r>
            <a:endParaRPr lang="en-GB" dirty="0" smtClean="0"/>
          </a:p>
          <a:p>
            <a:r>
              <a:rPr lang="en-GB" dirty="0" smtClean="0"/>
              <a:t>Requirements </a:t>
            </a:r>
            <a:r>
              <a:rPr lang="en-GB" dirty="0"/>
              <a:t>elicitation is perhaps the most challenging, critical, error-prone, and communication-intensive aspect of software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Document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 analysis entails examining any existing documentation for potential software requirements. </a:t>
            </a:r>
            <a:endParaRPr lang="en-US" dirty="0" smtClean="0"/>
          </a:p>
          <a:p>
            <a:r>
              <a:rPr lang="en-US" dirty="0"/>
              <a:t>When replacing an existing system, past documentation can reveal functionality that might need to be retained, as well as obsolete functionality. </a:t>
            </a:r>
            <a:endParaRPr lang="en-US" dirty="0" smtClean="0"/>
          </a:p>
          <a:p>
            <a:r>
              <a:rPr lang="en-US" dirty="0"/>
              <a:t>Comparative reviews point out shortcomings in other products that you could address to gain a competitive advantage. 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reports and enhancement requests collected from users by help desk and field support personnel can offer ideas for improving the system in future releases</a:t>
            </a:r>
            <a:r>
              <a:rPr lang="en-US" dirty="0" smtClean="0"/>
              <a:t>.</a:t>
            </a:r>
          </a:p>
          <a:p>
            <a:r>
              <a:rPr lang="en-US" dirty="0"/>
              <a:t>A risk with this technique is that the available documents might not be up to </a:t>
            </a:r>
            <a:r>
              <a:rPr lang="en-US" dirty="0" smtClean="0"/>
              <a:t>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in a project, the business analyst should plan the project’s approach to requirements elicitation. </a:t>
            </a:r>
          </a:p>
          <a:p>
            <a:r>
              <a:rPr lang="en-US" dirty="0"/>
              <a:t>Elicitation </a:t>
            </a:r>
            <a:r>
              <a:rPr lang="en-US" dirty="0" smtClean="0"/>
              <a:t>objectives</a:t>
            </a:r>
            <a:endParaRPr lang="en-US" dirty="0"/>
          </a:p>
          <a:p>
            <a:r>
              <a:rPr lang="en-US" dirty="0"/>
              <a:t>Elicitation strategy and planned techniques </a:t>
            </a:r>
          </a:p>
          <a:p>
            <a:r>
              <a:rPr lang="en-US" dirty="0"/>
              <a:t>Schedule and resource estimates </a:t>
            </a:r>
          </a:p>
          <a:p>
            <a:r>
              <a:rPr lang="en-US" dirty="0"/>
              <a:t>Documents and systems needed for independent </a:t>
            </a:r>
            <a:r>
              <a:rPr lang="en-US" dirty="0" smtClean="0"/>
              <a:t>elicitation</a:t>
            </a:r>
            <a:endParaRPr lang="en-US" dirty="0"/>
          </a:p>
          <a:p>
            <a:r>
              <a:rPr lang="en-US" dirty="0"/>
              <a:t>Expected products of elicitation efforts </a:t>
            </a:r>
          </a:p>
          <a:p>
            <a:r>
              <a:rPr lang="en-US" dirty="0"/>
              <a:t>Elicitation risks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 facilitate clear communication, use the vocabulary of the business domain instead of forcing customers to understand technical jargon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Record significant application domain terms in a glossary, rather than assuming that all participants share the same definitions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Customers must understand that a discussion about possible functionality is not a commitment to include it in the </a:t>
            </a:r>
            <a:r>
              <a:rPr lang="en-US" dirty="0"/>
              <a:t>product. </a:t>
            </a:r>
            <a:endParaRPr lang="en-US" dirty="0" smtClean="0"/>
          </a:p>
          <a:p>
            <a:r>
              <a:rPr lang="en-GB" dirty="0"/>
              <a:t>The output of requirements development is a common understanding of the needs held by the diverse project stakeholders.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developers understand those needs, they can explore alternative solutions to address them. </a:t>
            </a:r>
            <a:endParaRPr lang="en-GB" dirty="0" smtClean="0"/>
          </a:p>
          <a:p>
            <a:r>
              <a:rPr lang="en-GB" dirty="0" smtClean="0"/>
              <a:t>Elicitation </a:t>
            </a:r>
            <a:r>
              <a:rPr lang="en-GB" dirty="0"/>
              <a:t>participants should resist the temptation to design the system until they understand the problem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Otherwise, they can expect to do considerable design rework as the requirements become better defined. 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8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nature of requirements development is </a:t>
            </a:r>
            <a:r>
              <a:rPr lang="en-GB" b="1" dirty="0" smtClean="0"/>
              <a:t>cyclic.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20" y="2562678"/>
            <a:ext cx="4811412" cy="39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Elicitation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Numerous elicitation techniques can be employed on software projects. </a:t>
            </a:r>
            <a:endParaRPr lang="en-GB" dirty="0" smtClean="0"/>
          </a:p>
          <a:p>
            <a:r>
              <a:rPr lang="en-GB" dirty="0" smtClean="0"/>
              <a:t>No project </a:t>
            </a:r>
            <a:r>
              <a:rPr lang="en-GB" dirty="0"/>
              <a:t>team should expect to use only one elicitation technique. </a:t>
            </a:r>
            <a:endParaRPr lang="en-GB" dirty="0" smtClean="0"/>
          </a:p>
          <a:p>
            <a:pPr lvl="1"/>
            <a:r>
              <a:rPr lang="en-GB" dirty="0" smtClean="0"/>
              <a:t>There </a:t>
            </a:r>
            <a:r>
              <a:rPr lang="en-GB" dirty="0"/>
              <a:t>are always many types of information to be discovered, and different stakeholders will prefer different approaches. </a:t>
            </a:r>
            <a:endParaRPr lang="en-GB" dirty="0" smtClean="0"/>
          </a:p>
          <a:p>
            <a:r>
              <a:rPr lang="en-GB" dirty="0"/>
              <a:t>Elicitation techniques include 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acilitated </a:t>
            </a:r>
            <a:r>
              <a:rPr lang="en-GB" dirty="0"/>
              <a:t>activities, in which you interact with stakeholders to elicit </a:t>
            </a:r>
            <a:r>
              <a:rPr lang="en-GB" dirty="0" smtClean="0"/>
              <a:t>requirements,</a:t>
            </a:r>
          </a:p>
          <a:p>
            <a:pPr lvl="2"/>
            <a:r>
              <a:rPr lang="en-GB" dirty="0" smtClean="0"/>
              <a:t>focus on discovering business and user requirements.</a:t>
            </a:r>
            <a:endParaRPr lang="en-GB" dirty="0"/>
          </a:p>
          <a:p>
            <a:pPr lvl="1"/>
            <a:r>
              <a:rPr lang="en-GB" dirty="0"/>
              <a:t>I</a:t>
            </a:r>
            <a:r>
              <a:rPr lang="en-GB" dirty="0" smtClean="0"/>
              <a:t>ndependent </a:t>
            </a:r>
            <a:r>
              <a:rPr lang="en-GB" dirty="0"/>
              <a:t>activities, in which you work on your own to discover information. </a:t>
            </a:r>
            <a:endParaRPr lang="en-GB" dirty="0" smtClean="0"/>
          </a:p>
          <a:p>
            <a:pPr lvl="2"/>
            <a:r>
              <a:rPr lang="en-GB" dirty="0" smtClean="0"/>
              <a:t>supplement </a:t>
            </a:r>
            <a:r>
              <a:rPr lang="en-GB" dirty="0"/>
              <a:t>requirements that users present and reveal needed functionality that end users might not be aware of. </a:t>
            </a:r>
            <a:endParaRPr lang="en-GB" dirty="0" smtClean="0"/>
          </a:p>
          <a:p>
            <a:r>
              <a:rPr lang="en-GB" dirty="0" smtClean="0"/>
              <a:t>Most </a:t>
            </a:r>
            <a:r>
              <a:rPr lang="en-GB" dirty="0"/>
              <a:t>projects will use a combination of both facilitated and independent elicitation activities.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Questionnaires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Interface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User Interface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Document Analysis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Interviews are a traditional source of requirements input for both commercial products and information systems, across all software development approaches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Agile </a:t>
            </a:r>
            <a:r>
              <a:rPr lang="en-GB" dirty="0"/>
              <a:t>projects make extensive use of interviews as a mechanism to get direct user involvement. </a:t>
            </a:r>
            <a:endParaRPr lang="en-GB" dirty="0" smtClean="0"/>
          </a:p>
          <a:p>
            <a:r>
              <a:rPr lang="en-GB" dirty="0" smtClean="0"/>
              <a:t>Interviews </a:t>
            </a:r>
            <a:r>
              <a:rPr lang="en-GB" dirty="0"/>
              <a:t>are easier to schedule and lead than large-group activities such as requirements workshops.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Suggestions for conducting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rapport</a:t>
            </a:r>
          </a:p>
          <a:p>
            <a:r>
              <a:rPr lang="en-US" dirty="0"/>
              <a:t>Stay in </a:t>
            </a:r>
            <a:r>
              <a:rPr lang="en-US" dirty="0" smtClean="0"/>
              <a:t>scope</a:t>
            </a:r>
          </a:p>
          <a:p>
            <a:r>
              <a:rPr lang="en-GB" dirty="0"/>
              <a:t>Prepare questions and straw man models ahead of </a:t>
            </a:r>
            <a:r>
              <a:rPr lang="en-GB" dirty="0" smtClean="0"/>
              <a:t>time</a:t>
            </a:r>
          </a:p>
          <a:p>
            <a:r>
              <a:rPr lang="en-US" dirty="0"/>
              <a:t>Suggest </a:t>
            </a:r>
            <a:r>
              <a:rPr lang="en-US" dirty="0" smtClean="0"/>
              <a:t>ideas</a:t>
            </a:r>
          </a:p>
          <a:p>
            <a:r>
              <a:rPr lang="en-US" dirty="0"/>
              <a:t>Listen actively</a:t>
            </a:r>
          </a:p>
        </p:txBody>
      </p:sp>
    </p:spTree>
    <p:extLst>
      <p:ext uri="{BB962C8B-B14F-4D97-AF65-F5344CB8AC3E}">
        <p14:creationId xmlns:p14="http://schemas.microsoft.com/office/powerpoint/2010/main" val="16486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Workshops are facilitated sessions with multiple stakeholders and formal roles, such as a facilitator and a scribe. </a:t>
            </a:r>
            <a:endParaRPr lang="en-GB" dirty="0" smtClean="0"/>
          </a:p>
          <a:p>
            <a:r>
              <a:rPr lang="en-GB" dirty="0" smtClean="0"/>
              <a:t>Workshops </a:t>
            </a:r>
            <a:r>
              <a:rPr lang="en-GB" dirty="0"/>
              <a:t>often include several types of stakeholders, from users to developers to testers.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are used to elicit requirements from multiple stakeholders concurrently. </a:t>
            </a:r>
            <a:endParaRPr lang="en-GB" dirty="0" smtClean="0"/>
          </a:p>
          <a:p>
            <a:r>
              <a:rPr lang="en-GB" dirty="0" smtClean="0"/>
              <a:t>Working </a:t>
            </a:r>
            <a:r>
              <a:rPr lang="en-GB" dirty="0"/>
              <a:t>in a group is more effective for resolving disagreements than is talking to people individually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Also, workshops are helpful when quick elicitation turnaround is needed because of schedule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1739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Software Requirements Engineering</vt:lpstr>
      <vt:lpstr>Requirements Elicitation</vt:lpstr>
      <vt:lpstr>Requirements Elicitation</vt:lpstr>
      <vt:lpstr>Requirements Elicitation</vt:lpstr>
      <vt:lpstr>Requirements Elicitation Techniques</vt:lpstr>
      <vt:lpstr>Requirements Elicitation Techniques</vt:lpstr>
      <vt:lpstr>1. Interviews</vt:lpstr>
      <vt:lpstr>1.1 Suggestions for conducting Interviews</vt:lpstr>
      <vt:lpstr>2. Workshops</vt:lpstr>
      <vt:lpstr>2. Workshops</vt:lpstr>
      <vt:lpstr>2. Workshops</vt:lpstr>
      <vt:lpstr>2.2 Suggestions for conducting Workshops</vt:lpstr>
      <vt:lpstr>3. Focus groups</vt:lpstr>
      <vt:lpstr>4. Observations</vt:lpstr>
      <vt:lpstr>4. Observations</vt:lpstr>
      <vt:lpstr>5. Questionnaires</vt:lpstr>
      <vt:lpstr>5.1 Suggestions  for making efficient questionnaires</vt:lpstr>
      <vt:lpstr>6. Interface Analysis</vt:lpstr>
      <vt:lpstr>7. User Interface Analysis</vt:lpstr>
      <vt:lpstr>8. Document Analysis </vt:lpstr>
      <vt:lpstr>Planning Elicitation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Qasim</dc:creator>
  <cp:lastModifiedBy>Sara Rehmat</cp:lastModifiedBy>
  <cp:revision>20</cp:revision>
  <dcterms:created xsi:type="dcterms:W3CDTF">2020-10-06T17:59:26Z</dcterms:created>
  <dcterms:modified xsi:type="dcterms:W3CDTF">2020-10-13T10:29:11Z</dcterms:modified>
</cp:coreProperties>
</file>