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7" r:id="rId11"/>
    <p:sldId id="268" r:id="rId12"/>
    <p:sldId id="269" r:id="rId13"/>
  </p:sldIdLst>
  <p:sldSz cx="18288000" cy="10287000"/>
  <p:notesSz cx="6858000" cy="9144000"/>
  <p:embeddedFontLst>
    <p:embeddedFont>
      <p:font typeface="G마켓 산스 TTF Bold" panose="02000000000000000000" pitchFamily="2" charset="-127"/>
      <p:bold r:id="rId15"/>
    </p:embeddedFont>
    <p:embeddedFont>
      <p:font typeface="G마켓 산스 TTF Medium" panose="020000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EE"/>
    <a:srgbClr val="EA8484"/>
    <a:srgbClr val="ADE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273" autoAdjust="0"/>
  </p:normalViewPr>
  <p:slideViewPr>
    <p:cSldViewPr>
      <p:cViewPr varScale="1">
        <p:scale>
          <a:sx n="71" d="100"/>
          <a:sy n="71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FADF-E68A-4926-9258-B6205AAD2D5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12F38-00D1-4651-B60A-8343C8677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6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12F38-00D1-4651-B60A-8343C8677B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2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12F38-00D1-4651-B60A-8343C8677B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5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42478" y="3543300"/>
            <a:ext cx="10603044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>
                <a:solidFill>
                  <a:srgbClr val="090807"/>
                </a:solidFill>
                <a:ea typeface="G마켓 산스 TTF Bold" panose="02000000000000000000" pitchFamily="2" charset="-127"/>
              </a:rPr>
              <a:t>정기수행평가 </a:t>
            </a:r>
            <a:r>
              <a:rPr lang="en-US" altLang="ko-KR" sz="7197">
                <a:solidFill>
                  <a:srgbClr val="090807"/>
                </a:solidFill>
                <a:ea typeface="G마켓 산스 TTF Bold" panose="02000000000000000000" pitchFamily="2" charset="-127"/>
              </a:rPr>
              <a:t>1</a:t>
            </a:r>
            <a:r>
              <a:rPr lang="ko-KR" altLang="en-US" sz="7197">
                <a:solidFill>
                  <a:srgbClr val="090807"/>
                </a:solidFill>
                <a:ea typeface="G마켓 산스 TTF Bold" panose="02000000000000000000" pitchFamily="2" charset="-127"/>
              </a:rPr>
              <a:t>회</a:t>
            </a:r>
            <a:r>
              <a:rPr lang="en-US" altLang="ko-KR" sz="7197">
                <a:solidFill>
                  <a:srgbClr val="090807"/>
                </a:solidFill>
                <a:ea typeface="G마켓 산스 TTF Bold" panose="02000000000000000000" pitchFamily="2" charset="-127"/>
              </a:rPr>
              <a:t>_</a:t>
            </a:r>
            <a:r>
              <a:rPr lang="ko-KR" altLang="en-US" sz="7197">
                <a:solidFill>
                  <a:srgbClr val="090807"/>
                </a:solidFill>
                <a:ea typeface="G마켓 산스 TTF Bold" panose="02000000000000000000" pitchFamily="2" charset="-127"/>
              </a:rPr>
              <a:t>강중원</a:t>
            </a:r>
            <a:endParaRPr lang="en-US" altLang="ko-KR" sz="7197">
              <a:solidFill>
                <a:srgbClr val="090807"/>
              </a:solidFill>
              <a:ea typeface="G마켓 산스 TTF Bold" panose="02000000000000000000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895" y="8039100"/>
            <a:ext cx="278110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>
                <a:solidFill>
                  <a:srgbClr val="090807"/>
                </a:solidFill>
                <a:ea typeface="G마켓 산스 TTF Medium" panose="02000000000000000000" pitchFamily="2" charset="-127"/>
              </a:rPr>
              <a:t>작성자 </a:t>
            </a:r>
            <a:r>
              <a:rPr lang="en-US" altLang="ko-KR" sz="2000">
                <a:solidFill>
                  <a:srgbClr val="090807"/>
                </a:solidFill>
                <a:ea typeface="G마켓 산스 TTF Medium" panose="02000000000000000000" pitchFamily="2" charset="-127"/>
              </a:rPr>
              <a:t>: </a:t>
            </a:r>
            <a:r>
              <a:rPr lang="ko-KR" altLang="en-US" sz="2000">
                <a:solidFill>
                  <a:srgbClr val="090807"/>
                </a:solidFill>
                <a:ea typeface="G마켓 산스 TTF Medium" panose="02000000000000000000" pitchFamily="2" charset="-127"/>
              </a:rPr>
              <a:t>강중원</a:t>
            </a:r>
            <a:endParaRPr lang="en-US" altLang="ko-KR" sz="2000">
              <a:solidFill>
                <a:srgbClr val="090807"/>
              </a:solidFill>
              <a:ea typeface="G마켓 산스 TTF Medium" panose="02000000000000000000" pitchFamily="2" charset="-127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>
                <a:solidFill>
                  <a:srgbClr val="090807"/>
                </a:solidFill>
                <a:ea typeface="G마켓 산스 TTF Medium" panose="02000000000000000000" pitchFamily="2" charset="-127"/>
              </a:rPr>
              <a:t>날짜 </a:t>
            </a:r>
            <a:r>
              <a:rPr lang="en-US" altLang="ko-KR" sz="2000">
                <a:solidFill>
                  <a:srgbClr val="090807"/>
                </a:solidFill>
                <a:ea typeface="G마켓 산스 TTF Medium" panose="02000000000000000000" pitchFamily="2" charset="-127"/>
              </a:rPr>
              <a:t>: 2024/07/26</a:t>
            </a:r>
            <a:endParaRPr lang="en-US" sz="2000">
              <a:solidFill>
                <a:srgbClr val="090807"/>
              </a:solidFill>
              <a:ea typeface="G마켓 산스 TTF Medium" panose="02000000000000000000" pitchFamily="2" charset="-127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EA77F9-24DE-209D-FDE9-7B3069A6FABB}"/>
              </a:ext>
            </a:extLst>
          </p:cNvPr>
          <p:cNvGrpSpPr/>
          <p:nvPr/>
        </p:nvGrpSpPr>
        <p:grpSpPr>
          <a:xfrm>
            <a:off x="685800" y="1213912"/>
            <a:ext cx="17378000" cy="8753583"/>
            <a:chOff x="0" y="-38100"/>
            <a:chExt cx="2022568" cy="200051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BB76830-B0CD-98A9-4A86-B566A9FE52FF}"/>
                </a:ext>
              </a:extLst>
            </p:cNvPr>
            <p:cNvSpPr/>
            <p:nvPr/>
          </p:nvSpPr>
          <p:spPr>
            <a:xfrm>
              <a:off x="0" y="22761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48B2E8-93EE-976E-31E1-C0BDDE47E44B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923832" y="765070"/>
            <a:ext cx="56293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08 git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bash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3A43CE8-121E-CBA4-28B2-79B5B2E8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0" y="1638300"/>
            <a:ext cx="6268325" cy="8192643"/>
          </a:xfrm>
          <a:prstGeom prst="rect">
            <a:avLst/>
          </a:prstGeom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82537919-E7CA-F6B5-7628-ECE5B15DB31C}"/>
              </a:ext>
            </a:extLst>
          </p:cNvPr>
          <p:cNvSpPr txBox="1"/>
          <p:nvPr/>
        </p:nvSpPr>
        <p:spPr>
          <a:xfrm>
            <a:off x="7303165" y="3924300"/>
            <a:ext cx="6870035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ko-KR" sz="2400">
                <a:solidFill>
                  <a:srgbClr val="090807"/>
                </a:solidFill>
              </a:rPr>
              <a:t>Git status</a:t>
            </a:r>
            <a:r>
              <a:rPr lang="ko-KR" altLang="en-US" sz="2400">
                <a:solidFill>
                  <a:srgbClr val="090807"/>
                </a:solidFill>
              </a:rPr>
              <a:t> 커맨드로 </a:t>
            </a:r>
            <a:r>
              <a:rPr lang="en-US" altLang="ko-KR" sz="2400">
                <a:solidFill>
                  <a:srgbClr val="090807"/>
                </a:solidFill>
              </a:rPr>
              <a:t>add </a:t>
            </a:r>
            <a:r>
              <a:rPr lang="ko-KR" altLang="en-US" sz="2400">
                <a:solidFill>
                  <a:srgbClr val="090807"/>
                </a:solidFill>
              </a:rPr>
              <a:t>가 필요한 파일과 폴더를 확인</a:t>
            </a:r>
            <a:endParaRPr lang="en-US" altLang="ko-KR" sz="2400">
              <a:solidFill>
                <a:srgbClr val="090807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endParaRPr lang="en-US" altLang="ko-KR" sz="2400">
              <a:solidFill>
                <a:srgbClr val="090807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ko-KR" sz="2400">
                <a:solidFill>
                  <a:srgbClr val="090807"/>
                </a:solidFill>
              </a:rPr>
              <a:t>Git add</a:t>
            </a:r>
            <a:r>
              <a:rPr lang="ko-KR" altLang="en-US" sz="2400">
                <a:solidFill>
                  <a:srgbClr val="090807"/>
                </a:solidFill>
              </a:rPr>
              <a:t>로 해당 파일을 스테이징한다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endParaRPr lang="en-US" altLang="ko-KR" sz="2400">
              <a:solidFill>
                <a:srgbClr val="090807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ko-KR" altLang="en-US" sz="2400">
                <a:solidFill>
                  <a:srgbClr val="090807"/>
                </a:solidFill>
              </a:rPr>
              <a:t>이후 상태를 한번더 확인후 </a:t>
            </a:r>
            <a:r>
              <a:rPr lang="en-US" altLang="ko-KR" sz="2400">
                <a:solidFill>
                  <a:srgbClr val="090807"/>
                </a:solidFill>
              </a:rPr>
              <a:t>git commit</a:t>
            </a:r>
            <a:r>
              <a:rPr lang="ko-KR" altLang="en-US" sz="2400">
                <a:solidFill>
                  <a:srgbClr val="090807"/>
                </a:solidFill>
              </a:rPr>
              <a:t>으로 스테이징된 파일을 커밋한다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endParaRPr lang="en-US" altLang="ko-KR" sz="2400">
              <a:solidFill>
                <a:srgbClr val="090807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ko-KR" sz="2400">
                <a:solidFill>
                  <a:srgbClr val="090807"/>
                </a:solidFill>
              </a:rPr>
              <a:t>Git push</a:t>
            </a:r>
            <a:r>
              <a:rPr lang="ko-KR" altLang="en-US" sz="2400">
                <a:solidFill>
                  <a:srgbClr val="090807"/>
                </a:solidFill>
              </a:rPr>
              <a:t>로 커밋된 파일을 원격 저장소에 등록한다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9C9B2439-A266-E997-F91B-EB18F6420ED0}"/>
              </a:ext>
            </a:extLst>
          </p:cNvPr>
          <p:cNvGrpSpPr/>
          <p:nvPr/>
        </p:nvGrpSpPr>
        <p:grpSpPr>
          <a:xfrm>
            <a:off x="455000" y="1662752"/>
            <a:ext cx="17378000" cy="8203759"/>
            <a:chOff x="0" y="-38100"/>
            <a:chExt cx="2022568" cy="197775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E9F261-D575-7952-2844-EACAEF12DB93}"/>
                </a:ext>
              </a:extLst>
            </p:cNvPr>
            <p:cNvSpPr/>
            <p:nvPr/>
          </p:nvSpPr>
          <p:spPr>
            <a:xfrm>
              <a:off x="0" y="-38100"/>
              <a:ext cx="2022568" cy="19777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F755ED-6C06-791E-D0B8-A2776F5E9635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923832" y="765070"/>
            <a:ext cx="63913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09 git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1836D8C-D726-5B4E-DDD1-FF756196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6420"/>
            <a:ext cx="14042141" cy="6767828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A4ECD9E4-0A4A-78A8-E2BD-667FC5BC22E0}"/>
              </a:ext>
            </a:extLst>
          </p:cNvPr>
          <p:cNvSpPr txBox="1"/>
          <p:nvPr/>
        </p:nvSpPr>
        <p:spPr>
          <a:xfrm>
            <a:off x="684498" y="8880728"/>
            <a:ext cx="687003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이후 원격 저장소에 등록인 된것을 확인할 수 있었다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24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20E13A7B-08B0-25B7-C65D-D7C813CA48FB}"/>
              </a:ext>
            </a:extLst>
          </p:cNvPr>
          <p:cNvSpPr txBox="1"/>
          <p:nvPr/>
        </p:nvSpPr>
        <p:spPr>
          <a:xfrm>
            <a:off x="6019800" y="5143500"/>
            <a:ext cx="6248400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ko-KR" altLang="en-US" sz="10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en-US" sz="10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435652E-8A0E-9073-E78B-4F1675F03C79}"/>
              </a:ext>
            </a:extLst>
          </p:cNvPr>
          <p:cNvGrpSpPr/>
          <p:nvPr/>
        </p:nvGrpSpPr>
        <p:grpSpPr>
          <a:xfrm>
            <a:off x="455000" y="114300"/>
            <a:ext cx="17378000" cy="9752211"/>
            <a:chOff x="0" y="-38100"/>
            <a:chExt cx="2022568" cy="1977753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9B58C04F-DACB-7F00-235A-8793AAE11AF7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6AC2AD07-57DD-CC8A-01BA-AF31A625EC7D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99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30155" y="15469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6930155" y="2439216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6930155" y="334009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6930155" y="42139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"/>
          <p:cNvSpPr/>
          <p:nvPr/>
        </p:nvSpPr>
        <p:spPr>
          <a:xfrm>
            <a:off x="6930155" y="51283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AutoShape 7"/>
          <p:cNvSpPr/>
          <p:nvPr/>
        </p:nvSpPr>
        <p:spPr>
          <a:xfrm>
            <a:off x="6930155" y="61189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8"/>
          <p:cNvSpPr/>
          <p:nvPr/>
        </p:nvSpPr>
        <p:spPr>
          <a:xfrm>
            <a:off x="6930155" y="70333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828800" y="4627050"/>
            <a:ext cx="2938136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ko-KR" altLang="en-US" sz="5305">
                <a:solidFill>
                  <a:srgbClr val="09080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  <a:endParaRPr lang="en-US" sz="5305">
              <a:solidFill>
                <a:srgbClr val="09080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91200" y="1055367"/>
            <a:ext cx="914400" cy="8194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01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02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03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04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05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06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07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08</a:t>
            </a:r>
          </a:p>
          <a:p>
            <a:pPr algn="l">
              <a:lnSpc>
                <a:spcPct val="200000"/>
              </a:lnSpc>
            </a:pPr>
            <a:r>
              <a:rPr lang="en-US" sz="3000">
                <a:solidFill>
                  <a:srgbClr val="090807"/>
                </a:solidFill>
                <a:latin typeface="G마켓 산스 TTF Medium" panose="02000000000000000000" pitchFamily="2" charset="-127"/>
              </a:rPr>
              <a:t>09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74864B4E-39A2-1EC2-5E1A-230AFEBA76BA}"/>
              </a:ext>
            </a:extLst>
          </p:cNvPr>
          <p:cNvSpPr/>
          <p:nvPr/>
        </p:nvSpPr>
        <p:spPr>
          <a:xfrm>
            <a:off x="6930155" y="78715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4BA56-B256-0A15-BC08-DE90A7B50914}"/>
              </a:ext>
            </a:extLst>
          </p:cNvPr>
          <p:cNvSpPr txBox="1"/>
          <p:nvPr/>
        </p:nvSpPr>
        <p:spPr>
          <a:xfrm>
            <a:off x="10439400" y="876300"/>
            <a:ext cx="6971228" cy="828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Account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BankApp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작성과 </a:t>
            </a: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findAccount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createAccount, accountList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Deposit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widthdraw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Bank-App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 테스트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git(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형상관리</a:t>
            </a: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–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 저장소 생성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지정</a:t>
            </a:r>
            <a:endParaRPr lang="en-US" altLang="ko-KR" sz="3000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bash </a:t>
            </a:r>
          </a:p>
          <a:p>
            <a:pPr>
              <a:lnSpc>
                <a:spcPct val="200000"/>
              </a:lnSpc>
            </a:pPr>
            <a:r>
              <a:rPr lang="en-US" altLang="ko-KR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3000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</a:t>
            </a:r>
            <a:endParaRPr lang="ko-KR" altLang="en-US" sz="3000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867FCAD9-68D7-26B8-B307-8E974CD9B58D}"/>
              </a:ext>
            </a:extLst>
          </p:cNvPr>
          <p:cNvSpPr/>
          <p:nvPr/>
        </p:nvSpPr>
        <p:spPr>
          <a:xfrm>
            <a:off x="6930155" y="886211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5DB4E58A-C8A1-9A6E-2472-EBACBC4570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3902" y="1902727"/>
            <a:ext cx="16920196" cy="7227295"/>
            <a:chOff x="0" y="-38100"/>
            <a:chExt cx="4456348" cy="1903485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D7C6FE06-7350-8E87-FE6B-E6944DB38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ahLst/>
              <a:cxn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FE56ACD0-7C1C-E7A4-BA6C-6C0A9A3980E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E9B76AF9-7F8F-D4CB-6CC5-205FFBAE30AF}"/>
              </a:ext>
            </a:extLst>
          </p:cNvPr>
          <p:cNvGrpSpPr/>
          <p:nvPr/>
        </p:nvGrpSpPr>
        <p:grpSpPr>
          <a:xfrm>
            <a:off x="900978" y="2095500"/>
            <a:ext cx="7494786" cy="6838758"/>
            <a:chOff x="0" y="-38100"/>
            <a:chExt cx="2022568" cy="1977753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F0D625F-5017-B23A-4906-5A9445D756E8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F63FB796-7880-93D8-B68F-22D70E845ED3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43339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 Account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B6242DE9-801C-6FE2-A46A-DB62EFE20D62}"/>
              </a:ext>
            </a:extLst>
          </p:cNvPr>
          <p:cNvSpPr txBox="1"/>
          <p:nvPr/>
        </p:nvSpPr>
        <p:spPr>
          <a:xfrm>
            <a:off x="923832" y="2085488"/>
            <a:ext cx="3076075" cy="101826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BFD617E-698D-01EE-DCE7-0FC4155EF289}"/>
              </a:ext>
            </a:extLst>
          </p:cNvPr>
          <p:cNvSpPr txBox="1"/>
          <p:nvPr/>
        </p:nvSpPr>
        <p:spPr>
          <a:xfrm>
            <a:off x="9601200" y="3727676"/>
            <a:ext cx="5729235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요구사항의 클래스 정보를 기반으로 </a:t>
            </a:r>
            <a:r>
              <a:rPr 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클래스를 작성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각각의 속성명과 타입을 지정해 준 후</a:t>
            </a: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생산자와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Getter, Setter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</a:t>
            </a: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구현하였다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9861F19-DE0C-66F8-C999-49D1E8F6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5" y="2449509"/>
            <a:ext cx="7125027" cy="6275391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62947242-281E-BCF3-AA4C-0A16F9C09225}"/>
              </a:ext>
            </a:extLst>
          </p:cNvPr>
          <p:cNvSpPr txBox="1"/>
          <p:nvPr/>
        </p:nvSpPr>
        <p:spPr>
          <a:xfrm>
            <a:off x="9525000" y="6515100"/>
            <a:ext cx="572923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생산자는 클래스의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ano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, owner, balance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 매개변수의 값으로 초기화 한다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">
            <a:extLst>
              <a:ext uri="{FF2B5EF4-FFF2-40B4-BE49-F238E27FC236}">
                <a16:creationId xmlns:a16="http://schemas.microsoft.com/office/drawing/2014/main" id="{0DA14C51-94C7-446D-467B-DD2D849A41C3}"/>
              </a:ext>
            </a:extLst>
          </p:cNvPr>
          <p:cNvGrpSpPr/>
          <p:nvPr/>
        </p:nvGrpSpPr>
        <p:grpSpPr>
          <a:xfrm>
            <a:off x="1039010" y="1664133"/>
            <a:ext cx="16418418" cy="7577300"/>
            <a:chOff x="0" y="-38100"/>
            <a:chExt cx="2022568" cy="1977753"/>
          </a:xfrm>
        </p:grpSpPr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8D7FF7D-4423-71FB-3F09-EED621D1CE70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9036F711-F2F2-881C-0EAD-F27C1DF926C1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4C2F8054-BB5F-3915-6470-D71B2C227F69}"/>
              </a:ext>
            </a:extLst>
          </p:cNvPr>
          <p:cNvGrpSpPr/>
          <p:nvPr/>
        </p:nvGrpSpPr>
        <p:grpSpPr>
          <a:xfrm>
            <a:off x="1143000" y="1790700"/>
            <a:ext cx="5943600" cy="7315200"/>
            <a:chOff x="0" y="-38100"/>
            <a:chExt cx="2022568" cy="197775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370F58F-369C-A3D4-7FF5-7F20A0FB7B60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10CBAF60-AF46-AA71-3784-5931C456BC02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923829" y="765070"/>
            <a:ext cx="6303785" cy="448841"/>
          </a:xfrm>
          <a:prstGeom prst="rect">
            <a:avLst/>
          </a:prstGeom>
          <a:effectLst>
            <a:softEdge rad="0"/>
          </a:effec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 </a:t>
            </a:r>
            <a:r>
              <a:rPr lang="en-US" sz="2499" err="1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BankApp</a:t>
            </a: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작성과 </a:t>
            </a:r>
            <a:r>
              <a:rPr lang="en-US" altLang="ko-KR" sz="2499" err="1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findAccount</a:t>
            </a:r>
            <a:r>
              <a:rPr lang="en-US" altLang="ko-KR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</a:t>
            </a: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09B40BE-F43B-A9AB-BE6C-9889B7A55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95501"/>
            <a:ext cx="5653996" cy="6858000"/>
          </a:xfrm>
          <a:prstGeom prst="rect">
            <a:avLst/>
          </a:prstGeom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EE7588D8-9648-8E74-4081-D8D86A530B5D}"/>
              </a:ext>
            </a:extLst>
          </p:cNvPr>
          <p:cNvSpPr txBox="1"/>
          <p:nvPr/>
        </p:nvSpPr>
        <p:spPr>
          <a:xfrm>
            <a:off x="7315200" y="3668280"/>
            <a:ext cx="36576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제공되는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BankApp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의 주요 코드를 작성 </a:t>
            </a: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기본적인 코드를 </a:t>
            </a:r>
            <a:r>
              <a:rPr lang="ko-KR" alt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작성후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 먼저 작성할 부분을 탐색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Return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값이 주어지지 않아 에러가 발생하는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findAccount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 작성을 목표로 한다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E96A7A-5489-6382-C97B-B393A2F6A068}"/>
              </a:ext>
            </a:extLst>
          </p:cNvPr>
          <p:cNvSpPr/>
          <p:nvPr/>
        </p:nvSpPr>
        <p:spPr>
          <a:xfrm>
            <a:off x="7245724" y="2164706"/>
            <a:ext cx="3657600" cy="101973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/>
              <a:t>BankAPP</a:t>
            </a:r>
            <a:r>
              <a:rPr lang="ko-KR" altLang="en-US" sz="2800"/>
              <a:t>의 </a:t>
            </a:r>
            <a:endParaRPr lang="en-US" altLang="ko-KR" sz="2800"/>
          </a:p>
          <a:p>
            <a:pPr algn="ctr"/>
            <a:r>
              <a:rPr lang="ko-KR" altLang="en-US" sz="2800"/>
              <a:t>베이스 코드</a:t>
            </a:r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EF971BF-FC81-97E8-2985-BB68B9F1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50" y="2142566"/>
            <a:ext cx="5632793" cy="216273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E8E646-3E0F-D342-1704-63F24D3FA050}"/>
              </a:ext>
            </a:extLst>
          </p:cNvPr>
          <p:cNvCxnSpPr/>
          <p:nvPr/>
        </p:nvCxnSpPr>
        <p:spPr>
          <a:xfrm>
            <a:off x="11125200" y="3215691"/>
            <a:ext cx="0" cy="460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9A0D9B-415F-62A4-F90E-C815608EAA1D}"/>
              </a:ext>
            </a:extLst>
          </p:cNvPr>
          <p:cNvSpPr/>
          <p:nvPr/>
        </p:nvSpPr>
        <p:spPr>
          <a:xfrm>
            <a:off x="11432250" y="4471085"/>
            <a:ext cx="3657600" cy="6724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/>
              <a:t>findAccount</a:t>
            </a:r>
            <a:r>
              <a:rPr lang="en-US" altLang="ko-KR" sz="2800"/>
              <a:t> </a:t>
            </a:r>
            <a:r>
              <a:rPr lang="ko-KR" altLang="en-US" sz="2800"/>
              <a:t>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75B43-A3E9-B5E3-8D76-5D11A969C717}"/>
              </a:ext>
            </a:extLst>
          </p:cNvPr>
          <p:cNvSpPr txBox="1"/>
          <p:nvPr/>
        </p:nvSpPr>
        <p:spPr>
          <a:xfrm>
            <a:off x="11423284" y="5460566"/>
            <a:ext cx="572171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findAccount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의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return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값이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이며 매개변수가 문자열 값의 매개변수 명이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“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ano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”</a:t>
            </a:r>
            <a:r>
              <a:rPr lang="ko-KR" alt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인것으로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 계좌번호를 매개변수로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 반환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,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즉 계좌번호로 계좌를 찾는 메소드임을 인지 후 메소드를 구현하였다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2F6404B9-FB40-46BF-D3A5-54685F43A894}"/>
              </a:ext>
            </a:extLst>
          </p:cNvPr>
          <p:cNvGrpSpPr/>
          <p:nvPr/>
        </p:nvGrpSpPr>
        <p:grpSpPr>
          <a:xfrm>
            <a:off x="1039010" y="1664133"/>
            <a:ext cx="16418418" cy="7577300"/>
            <a:chOff x="0" y="-38100"/>
            <a:chExt cx="2022568" cy="1977753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AD10B78-1E33-251F-7EDD-7C788182145B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C1FC403A-6724-0954-0FC6-FB7E15942EAC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38A6B81A-A620-078E-DDB4-75992DEB9946}"/>
              </a:ext>
            </a:extLst>
          </p:cNvPr>
          <p:cNvSpPr txBox="1"/>
          <p:nvPr/>
        </p:nvSpPr>
        <p:spPr>
          <a:xfrm>
            <a:off x="923831" y="765070"/>
            <a:ext cx="7381969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 </a:t>
            </a:r>
            <a:r>
              <a:rPr lang="en-US" sz="2499" err="1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createAccount</a:t>
            </a: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sz="2499" err="1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accountList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EAF8B-B255-DC1B-672A-7E8331AD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247900"/>
            <a:ext cx="7010400" cy="2598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DA384-7C19-DD4E-A075-068DCF07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84" y="2628900"/>
            <a:ext cx="8509816" cy="13716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0FAB2-CA8D-E355-A956-3B414D3059EC}"/>
              </a:ext>
            </a:extLst>
          </p:cNvPr>
          <p:cNvCxnSpPr>
            <a:cxnSpLocks/>
          </p:cNvCxnSpPr>
          <p:nvPr/>
        </p:nvCxnSpPr>
        <p:spPr>
          <a:xfrm>
            <a:off x="8534400" y="2552700"/>
            <a:ext cx="0" cy="60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2">
            <a:extLst>
              <a:ext uri="{FF2B5EF4-FFF2-40B4-BE49-F238E27FC236}">
                <a16:creationId xmlns:a16="http://schemas.microsoft.com/office/drawing/2014/main" id="{633BF3E3-9405-C955-9E90-57637B16CDBD}"/>
              </a:ext>
            </a:extLst>
          </p:cNvPr>
          <p:cNvSpPr txBox="1"/>
          <p:nvPr/>
        </p:nvSpPr>
        <p:spPr>
          <a:xfrm>
            <a:off x="1129104" y="5683099"/>
            <a:ext cx="7176691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출력 결과에 맞춰 출력문을 </a:t>
            </a:r>
            <a:r>
              <a:rPr lang="ko-KR" alt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작성후</a:t>
            </a: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Scanner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객체의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nextLine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()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메서드를 이용하여 임시 함수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tmp_ano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,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tmp_own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,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tmp_bal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에 값을 </a:t>
            </a:r>
            <a:r>
              <a:rPr lang="ko-KR" alt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넣게된다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이때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tmp_bal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은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int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형 이므로 </a:t>
            </a:r>
            <a:r>
              <a:rPr lang="en-US" altLang="ko-KR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Integer.parseInt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()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메서드를 사용하여 자료형을 교체한다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</a:p>
          <a:p>
            <a:pPr algn="ctr">
              <a:lnSpc>
                <a:spcPts val="3000"/>
              </a:lnSpc>
            </a:pP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이후 생성자를 이용하여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객체를 생성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, accounts 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리스트에 삽입한다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  <a:endParaRPr lang="en-US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392F06-EA53-EE45-E685-65455FFCFEBC}"/>
              </a:ext>
            </a:extLst>
          </p:cNvPr>
          <p:cNvSpPr/>
          <p:nvPr/>
        </p:nvSpPr>
        <p:spPr>
          <a:xfrm>
            <a:off x="1295401" y="4992783"/>
            <a:ext cx="3200398" cy="60791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>
                <a:solidFill>
                  <a:srgbClr val="FEFBEE"/>
                </a:solidFill>
              </a:rPr>
              <a:t>createAccount</a:t>
            </a:r>
            <a:endParaRPr lang="ko-KR" altLang="en-US" sz="2800">
              <a:solidFill>
                <a:srgbClr val="FEFBEE"/>
              </a:solidFill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CF18B7FC-96CD-2B4D-739D-C1397331CB94}"/>
              </a:ext>
            </a:extLst>
          </p:cNvPr>
          <p:cNvSpPr txBox="1"/>
          <p:nvPr/>
        </p:nvSpPr>
        <p:spPr>
          <a:xfrm>
            <a:off x="8711692" y="5466804"/>
            <a:ext cx="8509506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해당 메서드는 호출하면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accounts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의 모든 객체의 정보를 </a:t>
            </a:r>
            <a:r>
              <a:rPr lang="ko-KR" altLang="en-US" sz="2400" err="1">
                <a:solidFill>
                  <a:srgbClr val="090807"/>
                </a:solidFill>
                <a:latin typeface="G마켓 산스 TTF Medium" panose="02000000000000000000" pitchFamily="2" charset="-127"/>
              </a:rPr>
              <a:t>출력하는것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 을 인지</a:t>
            </a: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endParaRPr lang="en-US" altLang="ko-KR" sz="2400">
              <a:solidFill>
                <a:srgbClr val="090807"/>
              </a:solidFill>
              <a:latin typeface="G마켓 산스 TTF Medium" panose="02000000000000000000" pitchFamily="2" charset="-127"/>
            </a:endParaRPr>
          </a:p>
          <a:p>
            <a:pPr algn="ctr">
              <a:lnSpc>
                <a:spcPts val="3000"/>
              </a:lnSpc>
            </a:pP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for(Account acc : accounts)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의 형식을 사용하여 리스트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accounts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의 각각의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Account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acc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로 접근하여 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Getter</a:t>
            </a:r>
            <a:r>
              <a:rPr lang="ko-KR" altLang="en-US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를 사용하여 출력 하도록 구현하였다</a:t>
            </a:r>
            <a:r>
              <a:rPr lang="en-US" altLang="ko-KR" sz="2400">
                <a:solidFill>
                  <a:srgbClr val="090807"/>
                </a:solidFill>
                <a:latin typeface="G마켓 산스 TTF Medium" panose="02000000000000000000" pitchFamily="2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01C973-E11B-7839-FF88-1092FB6F2C87}"/>
              </a:ext>
            </a:extLst>
          </p:cNvPr>
          <p:cNvSpPr/>
          <p:nvPr/>
        </p:nvSpPr>
        <p:spPr>
          <a:xfrm>
            <a:off x="8715268" y="4335689"/>
            <a:ext cx="3200398" cy="60791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>
                <a:solidFill>
                  <a:srgbClr val="FEFBEE"/>
                </a:solidFill>
              </a:rPr>
              <a:t>accountList</a:t>
            </a:r>
            <a:endParaRPr lang="ko-KR" altLang="en-US" sz="2800">
              <a:solidFill>
                <a:srgbClr val="FEFBE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923832" y="765070"/>
            <a:ext cx="669616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 Deposit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widthdraw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B935EAD-EA15-D7BC-BE86-E4D8DBB760E5}"/>
              </a:ext>
            </a:extLst>
          </p:cNvPr>
          <p:cNvGrpSpPr/>
          <p:nvPr/>
        </p:nvGrpSpPr>
        <p:grpSpPr>
          <a:xfrm>
            <a:off x="1039010" y="1664133"/>
            <a:ext cx="16418418" cy="7577300"/>
            <a:chOff x="0" y="-38100"/>
            <a:chExt cx="2022568" cy="1977753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E6F14E6D-FBF8-1C7C-DF95-B3759A8E381B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D1FC4704-DC96-842F-0906-F933FC5E8E36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3AE439-3F6C-3DE3-F2DB-D5A6CD0BAE1E}"/>
              </a:ext>
            </a:extLst>
          </p:cNvPr>
          <p:cNvSpPr/>
          <p:nvPr/>
        </p:nvSpPr>
        <p:spPr>
          <a:xfrm>
            <a:off x="9601200" y="2173431"/>
            <a:ext cx="4468010" cy="60791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EFBEE"/>
                </a:solidFill>
              </a:rPr>
              <a:t>Deposit</a:t>
            </a:r>
            <a:r>
              <a:rPr lang="ko-KR" altLang="en-US" sz="2800">
                <a:solidFill>
                  <a:srgbClr val="FEFBEE"/>
                </a:solidFill>
              </a:rPr>
              <a:t>과 </a:t>
            </a:r>
            <a:r>
              <a:rPr lang="en-US" altLang="ko-KR" sz="2800" err="1">
                <a:solidFill>
                  <a:srgbClr val="FEFBEE"/>
                </a:solidFill>
              </a:rPr>
              <a:t>widthdraw</a:t>
            </a:r>
            <a:endParaRPr lang="ko-KR" altLang="en-US" sz="2800">
              <a:solidFill>
                <a:srgbClr val="FEFBE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9203F7-51B5-E627-A518-33AF24D5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32904"/>
            <a:ext cx="7941318" cy="5787196"/>
          </a:xfrm>
          <a:prstGeom prst="rect">
            <a:avLst/>
          </a:prstGeom>
        </p:spPr>
      </p:pic>
      <p:sp>
        <p:nvSpPr>
          <p:cNvPr id="16" name="TextBox 22">
            <a:extLst>
              <a:ext uri="{FF2B5EF4-FFF2-40B4-BE49-F238E27FC236}">
                <a16:creationId xmlns:a16="http://schemas.microsoft.com/office/drawing/2014/main" id="{AA9ADF1D-50C1-B68A-ACF6-DB61D678CC3D}"/>
              </a:ext>
            </a:extLst>
          </p:cNvPr>
          <p:cNvSpPr txBox="1"/>
          <p:nvPr/>
        </p:nvSpPr>
        <p:spPr>
          <a:xfrm>
            <a:off x="9493108" y="3144674"/>
            <a:ext cx="7176691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90807"/>
                </a:solidFill>
              </a:rPr>
              <a:t>Deposit</a:t>
            </a:r>
            <a:r>
              <a:rPr lang="ko-KR" altLang="en-US" sz="2400">
                <a:solidFill>
                  <a:srgbClr val="090807"/>
                </a:solidFill>
              </a:rPr>
              <a:t>과 </a:t>
            </a:r>
            <a:r>
              <a:rPr lang="en-US" altLang="ko-KR" sz="2400" err="1">
                <a:solidFill>
                  <a:srgbClr val="090807"/>
                </a:solidFill>
              </a:rPr>
              <a:t>widthdraw</a:t>
            </a:r>
            <a:r>
              <a:rPr lang="en-US" altLang="ko-KR" sz="2400">
                <a:solidFill>
                  <a:srgbClr val="090807"/>
                </a:solidFill>
              </a:rPr>
              <a:t> </a:t>
            </a:r>
            <a:r>
              <a:rPr lang="ko-KR" altLang="en-US" sz="2400">
                <a:solidFill>
                  <a:srgbClr val="090807"/>
                </a:solidFill>
              </a:rPr>
              <a:t>메서드는 비슷한 행위를 </a:t>
            </a:r>
            <a:r>
              <a:rPr lang="ko-KR" altLang="en-US" sz="2400" err="1">
                <a:solidFill>
                  <a:srgbClr val="090807"/>
                </a:solidFill>
              </a:rPr>
              <a:t>하는것을</a:t>
            </a:r>
            <a:r>
              <a:rPr lang="ko-KR" altLang="en-US" sz="2400">
                <a:solidFill>
                  <a:srgbClr val="090807"/>
                </a:solidFill>
              </a:rPr>
              <a:t> 확인후 계좌번호를 </a:t>
            </a:r>
            <a:r>
              <a:rPr lang="en-US" altLang="ko-KR" sz="2400">
                <a:solidFill>
                  <a:srgbClr val="090807"/>
                </a:solidFill>
              </a:rPr>
              <a:t>scanner</a:t>
            </a:r>
            <a:r>
              <a:rPr lang="ko-KR" altLang="en-US" sz="2400">
                <a:solidFill>
                  <a:srgbClr val="090807"/>
                </a:solidFill>
              </a:rPr>
              <a:t>객체로 받은 후</a:t>
            </a: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예금액을 임시 함수 </a:t>
            </a:r>
            <a:r>
              <a:rPr lang="en-US" altLang="ko-KR" sz="2400" err="1">
                <a:solidFill>
                  <a:srgbClr val="090807"/>
                </a:solidFill>
              </a:rPr>
              <a:t>tmp_bal</a:t>
            </a:r>
            <a:r>
              <a:rPr lang="en-US" altLang="ko-KR" sz="2400">
                <a:solidFill>
                  <a:srgbClr val="090807"/>
                </a:solidFill>
              </a:rPr>
              <a:t> </a:t>
            </a:r>
            <a:r>
              <a:rPr lang="ko-KR" altLang="en-US" sz="2400">
                <a:solidFill>
                  <a:srgbClr val="090807"/>
                </a:solidFill>
              </a:rPr>
              <a:t>함수로 받는다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  <a:p>
            <a:pPr algn="ctr">
              <a:lnSpc>
                <a:spcPts val="3000"/>
              </a:lnSpc>
            </a:pPr>
            <a:endParaRPr lang="en-US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이후 계좌번호로 해당 </a:t>
            </a:r>
            <a:r>
              <a:rPr lang="en-US" altLang="ko-KR" sz="2400">
                <a:solidFill>
                  <a:srgbClr val="090807"/>
                </a:solidFill>
              </a:rPr>
              <a:t>Account</a:t>
            </a:r>
            <a:r>
              <a:rPr lang="ko-KR" altLang="en-US" sz="2400">
                <a:solidFill>
                  <a:srgbClr val="090807"/>
                </a:solidFill>
              </a:rPr>
              <a:t>객체를 찾는 </a:t>
            </a:r>
            <a:r>
              <a:rPr lang="en-US" altLang="ko-KR" sz="2400" err="1">
                <a:solidFill>
                  <a:srgbClr val="090807"/>
                </a:solidFill>
              </a:rPr>
              <a:t>findAccount</a:t>
            </a:r>
            <a:r>
              <a:rPr lang="en-US" altLang="ko-KR" sz="2400">
                <a:solidFill>
                  <a:srgbClr val="090807"/>
                </a:solidFill>
              </a:rPr>
              <a:t> </a:t>
            </a:r>
            <a:r>
              <a:rPr lang="ko-KR" altLang="en-US" sz="2400">
                <a:solidFill>
                  <a:srgbClr val="090807"/>
                </a:solidFill>
              </a:rPr>
              <a:t>메서드를 사용</a:t>
            </a: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해당 </a:t>
            </a:r>
            <a:r>
              <a:rPr lang="en-US" altLang="ko-KR" sz="2400">
                <a:solidFill>
                  <a:srgbClr val="090807"/>
                </a:solidFill>
              </a:rPr>
              <a:t>return</a:t>
            </a:r>
            <a:r>
              <a:rPr lang="ko-KR" altLang="en-US" sz="2400">
                <a:solidFill>
                  <a:srgbClr val="090807"/>
                </a:solidFill>
              </a:rPr>
              <a:t>값은 </a:t>
            </a:r>
            <a:r>
              <a:rPr lang="en-US" altLang="ko-KR" sz="2400">
                <a:solidFill>
                  <a:srgbClr val="090807"/>
                </a:solidFill>
              </a:rPr>
              <a:t>Account</a:t>
            </a:r>
            <a:r>
              <a:rPr lang="ko-KR" altLang="en-US" sz="2400">
                <a:solidFill>
                  <a:srgbClr val="090807"/>
                </a:solidFill>
              </a:rPr>
              <a:t>객체임으로 </a:t>
            </a:r>
            <a:r>
              <a:rPr lang="en-US" altLang="ko-KR" sz="2400">
                <a:solidFill>
                  <a:srgbClr val="090807"/>
                </a:solidFill>
              </a:rPr>
              <a:t>Setter</a:t>
            </a:r>
            <a:r>
              <a:rPr lang="ko-KR" altLang="en-US" sz="2400">
                <a:solidFill>
                  <a:srgbClr val="090807"/>
                </a:solidFill>
              </a:rPr>
              <a:t>인 </a:t>
            </a:r>
            <a:r>
              <a:rPr lang="en-US" altLang="ko-KR" sz="2400" err="1">
                <a:solidFill>
                  <a:srgbClr val="090807"/>
                </a:solidFill>
              </a:rPr>
              <a:t>setBalance</a:t>
            </a:r>
            <a:r>
              <a:rPr lang="ko-KR" altLang="en-US" sz="2400">
                <a:solidFill>
                  <a:srgbClr val="090807"/>
                </a:solidFill>
              </a:rPr>
              <a:t>메서드를 </a:t>
            </a:r>
            <a:r>
              <a:rPr lang="en-US" altLang="ko-KR" sz="2400" err="1">
                <a:solidFill>
                  <a:srgbClr val="090807"/>
                </a:solidFill>
              </a:rPr>
              <a:t>tmp_bal</a:t>
            </a:r>
            <a:r>
              <a:rPr lang="ko-KR" altLang="en-US" sz="2400">
                <a:solidFill>
                  <a:srgbClr val="090807"/>
                </a:solidFill>
              </a:rPr>
              <a:t>과 기존의 금액</a:t>
            </a:r>
            <a:r>
              <a:rPr lang="en-US" altLang="ko-KR" sz="2400">
                <a:solidFill>
                  <a:srgbClr val="090807"/>
                </a:solidFill>
              </a:rPr>
              <a:t>(</a:t>
            </a:r>
            <a:r>
              <a:rPr lang="en-US" altLang="ko-KR" sz="2400" err="1">
                <a:solidFill>
                  <a:srgbClr val="090807"/>
                </a:solidFill>
              </a:rPr>
              <a:t>findAccount</a:t>
            </a:r>
            <a:r>
              <a:rPr lang="ko-KR" altLang="en-US" sz="2400">
                <a:solidFill>
                  <a:srgbClr val="090807"/>
                </a:solidFill>
              </a:rPr>
              <a:t>메서드의 </a:t>
            </a:r>
            <a:r>
              <a:rPr lang="en-US" altLang="ko-KR" sz="2400">
                <a:solidFill>
                  <a:srgbClr val="090807"/>
                </a:solidFill>
              </a:rPr>
              <a:t>return</a:t>
            </a:r>
            <a:r>
              <a:rPr lang="ko-KR" altLang="en-US" sz="2400">
                <a:solidFill>
                  <a:srgbClr val="090807"/>
                </a:solidFill>
              </a:rPr>
              <a:t>값의 </a:t>
            </a:r>
            <a:r>
              <a:rPr lang="en-US" altLang="ko-KR" sz="2400">
                <a:solidFill>
                  <a:srgbClr val="090807"/>
                </a:solidFill>
              </a:rPr>
              <a:t>getter)</a:t>
            </a:r>
            <a:r>
              <a:rPr lang="ko-KR" altLang="en-US" sz="2400">
                <a:solidFill>
                  <a:srgbClr val="090807"/>
                </a:solidFill>
              </a:rPr>
              <a:t>과 연산의 결과를 넣어 값을 변경하였다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  <a:p>
            <a:pPr algn="ctr">
              <a:lnSpc>
                <a:spcPts val="3000"/>
              </a:lnSpc>
            </a:pP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en-US" altLang="ko-KR" sz="2400">
                <a:solidFill>
                  <a:srgbClr val="090807"/>
                </a:solidFill>
              </a:rPr>
              <a:t>Deposit</a:t>
            </a:r>
            <a:r>
              <a:rPr lang="ko-KR" altLang="en-US" sz="2400">
                <a:solidFill>
                  <a:srgbClr val="090807"/>
                </a:solidFill>
              </a:rPr>
              <a:t>과 </a:t>
            </a:r>
            <a:r>
              <a:rPr lang="en-US" altLang="ko-KR" sz="2400">
                <a:solidFill>
                  <a:srgbClr val="090807"/>
                </a:solidFill>
              </a:rPr>
              <a:t>widthdraw</a:t>
            </a:r>
            <a:r>
              <a:rPr lang="ko-KR" altLang="en-US" sz="2400">
                <a:solidFill>
                  <a:srgbClr val="090807"/>
                </a:solidFill>
              </a:rPr>
              <a:t>는 유사성이 높으므로 연산과 출력문을 변경후 작성</a:t>
            </a:r>
            <a:endParaRPr lang="en-US" altLang="ko-KR" sz="2400">
              <a:solidFill>
                <a:srgbClr val="09080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>
            <a:extLst>
              <a:ext uri="{FF2B5EF4-FFF2-40B4-BE49-F238E27FC236}">
                <a16:creationId xmlns:a16="http://schemas.microsoft.com/office/drawing/2014/main" id="{679AFCB6-C3ED-6794-F06C-B21F46913B97}"/>
              </a:ext>
            </a:extLst>
          </p:cNvPr>
          <p:cNvGrpSpPr/>
          <p:nvPr/>
        </p:nvGrpSpPr>
        <p:grpSpPr>
          <a:xfrm>
            <a:off x="455000" y="1347066"/>
            <a:ext cx="17378000" cy="8520825"/>
            <a:chOff x="0" y="-38100"/>
            <a:chExt cx="2022568" cy="1977753"/>
          </a:xfrm>
        </p:grpSpPr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BF7507B7-8F43-B38A-EB71-6799BC5651E4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TextBox 8">
              <a:extLst>
                <a:ext uri="{FF2B5EF4-FFF2-40B4-BE49-F238E27FC236}">
                  <a16:creationId xmlns:a16="http://schemas.microsoft.com/office/drawing/2014/main" id="{8E6348DD-052C-49E1-2AD3-9D4EE5EA10DE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923832" y="1350241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26"/>
          <p:cNvSpPr txBox="1"/>
          <p:nvPr/>
        </p:nvSpPr>
        <p:spPr>
          <a:xfrm>
            <a:off x="923832" y="765070"/>
            <a:ext cx="40291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 Bank-App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 테스트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5" name="그림 2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5CFFB1-C88E-A59D-4D97-DF15C742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7900"/>
            <a:ext cx="5696654" cy="6727943"/>
          </a:xfrm>
          <a:prstGeom prst="rect">
            <a:avLst/>
          </a:prstGeom>
        </p:spPr>
      </p:pic>
      <p:pic>
        <p:nvPicPr>
          <p:cNvPr id="30" name="그림 2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E05F58B-6156-A67D-057F-48AF1717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06" y="2247900"/>
            <a:ext cx="5134993" cy="6782347"/>
          </a:xfrm>
          <a:prstGeom prst="rect">
            <a:avLst/>
          </a:prstGeom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06645C47-3795-1CE5-FD14-BDF5A1F05AB2}"/>
              </a:ext>
            </a:extLst>
          </p:cNvPr>
          <p:cNvSpPr txBox="1"/>
          <p:nvPr/>
        </p:nvSpPr>
        <p:spPr>
          <a:xfrm>
            <a:off x="13196666" y="5718687"/>
            <a:ext cx="315609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실행 결과 실행 예시와 일치하였다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2117F6-C282-8305-F6F1-6F9D3BABB2CC}"/>
              </a:ext>
            </a:extLst>
          </p:cNvPr>
          <p:cNvSpPr/>
          <p:nvPr/>
        </p:nvSpPr>
        <p:spPr>
          <a:xfrm>
            <a:off x="12540707" y="4533341"/>
            <a:ext cx="4468010" cy="60791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EFBEE"/>
                </a:solidFill>
              </a:rPr>
              <a:t>Bank-App</a:t>
            </a:r>
            <a:r>
              <a:rPr lang="ko-KR" altLang="en-US" sz="2800">
                <a:solidFill>
                  <a:srgbClr val="FEFBEE"/>
                </a:solidFill>
              </a:rPr>
              <a:t>의 실행</a:t>
            </a:r>
          </a:p>
        </p:txBody>
      </p:sp>
    </p:spTree>
    <p:extLst>
      <p:ext uri="{BB962C8B-B14F-4D97-AF65-F5344CB8AC3E}">
        <p14:creationId xmlns:p14="http://schemas.microsoft.com/office/powerpoint/2010/main" val="113638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>
            <a:extLst>
              <a:ext uri="{FF2B5EF4-FFF2-40B4-BE49-F238E27FC236}">
                <a16:creationId xmlns:a16="http://schemas.microsoft.com/office/drawing/2014/main" id="{E60B7857-8C4A-FA73-8B95-2FA8658169EB}"/>
              </a:ext>
            </a:extLst>
          </p:cNvPr>
          <p:cNvGrpSpPr/>
          <p:nvPr/>
        </p:nvGrpSpPr>
        <p:grpSpPr>
          <a:xfrm>
            <a:off x="455000" y="1662752"/>
            <a:ext cx="17378000" cy="8203759"/>
            <a:chOff x="0" y="-38100"/>
            <a:chExt cx="2022568" cy="1977753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D92D9098-8B24-8002-747E-27FAAB4DA8AF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CE733584-A23E-9207-9A0C-C867EBEFDE10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923832" y="765070"/>
            <a:ext cx="58579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 git(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형상관리</a:t>
            </a:r>
            <a:r>
              <a:rPr lang="en-US" altLang="ko-KR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–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 저장소 생성</a:t>
            </a:r>
            <a:endParaRPr lang="en-US" altLang="ko-KR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59387EA-C822-32F2-EFE4-AEF43840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8329"/>
            <a:ext cx="7154273" cy="7830643"/>
          </a:xfrm>
          <a:prstGeom prst="rect">
            <a:avLst/>
          </a:prstGeom>
        </p:spPr>
      </p:pic>
      <p:sp>
        <p:nvSpPr>
          <p:cNvPr id="7" name="TextBox 22">
            <a:extLst>
              <a:ext uri="{FF2B5EF4-FFF2-40B4-BE49-F238E27FC236}">
                <a16:creationId xmlns:a16="http://schemas.microsoft.com/office/drawing/2014/main" id="{53DCF2B8-57AD-289B-8785-921F016C4434}"/>
              </a:ext>
            </a:extLst>
          </p:cNvPr>
          <p:cNvSpPr txBox="1"/>
          <p:nvPr/>
        </p:nvSpPr>
        <p:spPr>
          <a:xfrm>
            <a:off x="7940885" y="3738046"/>
            <a:ext cx="315609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400">
                <a:solidFill>
                  <a:srgbClr val="090807"/>
                </a:solidFill>
              </a:rPr>
              <a:t>Java-bank-app</a:t>
            </a:r>
            <a:r>
              <a:rPr lang="ko-KR" altLang="en-US" sz="2400">
                <a:solidFill>
                  <a:srgbClr val="090807"/>
                </a:solidFill>
              </a:rPr>
              <a:t>의 원격 저장소를 생성</a:t>
            </a:r>
            <a:endParaRPr lang="en-US" altLang="ko-KR" sz="2400">
              <a:solidFill>
                <a:srgbClr val="090807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1E8E3A-B872-DFDC-0F20-0550E6700FE4}"/>
              </a:ext>
            </a:extLst>
          </p:cNvPr>
          <p:cNvSpPr/>
          <p:nvPr/>
        </p:nvSpPr>
        <p:spPr>
          <a:xfrm>
            <a:off x="8414031" y="2552700"/>
            <a:ext cx="2209800" cy="60791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EFBEE"/>
                </a:solidFill>
              </a:rPr>
              <a:t>GitHub</a:t>
            </a:r>
            <a:endParaRPr lang="ko-KR" altLang="en-US" sz="2800">
              <a:solidFill>
                <a:srgbClr val="FEFBE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34F0E1-C9D0-8376-CAE0-93A2FEE8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85" y="5843650"/>
            <a:ext cx="7582958" cy="2686425"/>
          </a:xfrm>
          <a:prstGeom prst="rect">
            <a:avLst/>
          </a:prstGeom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A4B02D8D-15DE-3F9A-98E9-DEA99D17BA07}"/>
              </a:ext>
            </a:extLst>
          </p:cNvPr>
          <p:cNvSpPr txBox="1"/>
          <p:nvPr/>
        </p:nvSpPr>
        <p:spPr>
          <a:xfrm>
            <a:off x="8033685" y="8754496"/>
            <a:ext cx="426665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이후 해당 저장소에서 제공하는 커맨드 라인을 복사하였다</a:t>
            </a:r>
            <a:endParaRPr lang="en-US" altLang="ko-KR" sz="2400">
              <a:solidFill>
                <a:srgbClr val="09080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>
            <a:extLst>
              <a:ext uri="{FF2B5EF4-FFF2-40B4-BE49-F238E27FC236}">
                <a16:creationId xmlns:a16="http://schemas.microsoft.com/office/drawing/2014/main" id="{2E6E3485-37D5-120A-0613-3963233A1099}"/>
              </a:ext>
            </a:extLst>
          </p:cNvPr>
          <p:cNvGrpSpPr/>
          <p:nvPr/>
        </p:nvGrpSpPr>
        <p:grpSpPr>
          <a:xfrm>
            <a:off x="685800" y="1426730"/>
            <a:ext cx="17378000" cy="8203759"/>
            <a:chOff x="0" y="-38100"/>
            <a:chExt cx="2022568" cy="197775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2ED6A41-C1AE-7DCB-2759-8D26598C0F87}"/>
                </a:ext>
              </a:extLst>
            </p:cNvPr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93828F27-A721-DFBD-63DA-12003E0F7D0E}"/>
                </a:ext>
              </a:extLst>
            </p:cNvPr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923832" y="765070"/>
            <a:ext cx="56293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07 git </a:t>
            </a:r>
            <a:r>
              <a:rPr lang="ko-KR" altLang="en-US" sz="2499">
                <a:solidFill>
                  <a:srgbClr val="09080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지정</a:t>
            </a:r>
            <a:endParaRPr lang="en-US" sz="2499">
              <a:solidFill>
                <a:srgbClr val="09080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ABB02C1-3E97-F10F-517A-034B4479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23" y="1886391"/>
            <a:ext cx="5096586" cy="2991267"/>
          </a:xfrm>
          <a:prstGeom prst="rect">
            <a:avLst/>
          </a:prstGeom>
        </p:spPr>
      </p:pic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0E25E52-D45C-7EAC-5C91-95FB77C89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0" y="5172351"/>
            <a:ext cx="6201640" cy="4143953"/>
          </a:xfrm>
          <a:prstGeom prst="rect">
            <a:avLst/>
          </a:prstGeom>
        </p:spPr>
      </p:pic>
      <p:pic>
        <p:nvPicPr>
          <p:cNvPr id="12" name="그림 11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15288D14-1083-5070-2E32-B7DEF475D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481427"/>
            <a:ext cx="5620534" cy="3381847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F7837855-D06A-5134-758F-5CC35B86AEC0}"/>
              </a:ext>
            </a:extLst>
          </p:cNvPr>
          <p:cNvSpPr txBox="1"/>
          <p:nvPr/>
        </p:nvSpPr>
        <p:spPr>
          <a:xfrm>
            <a:off x="7566382" y="5143500"/>
            <a:ext cx="325401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파일이 있는 폴더에서 </a:t>
            </a:r>
            <a:r>
              <a:rPr lang="en-US" altLang="ko-KR" sz="2400">
                <a:solidFill>
                  <a:srgbClr val="090807"/>
                </a:solidFill>
              </a:rPr>
              <a:t>git bash</a:t>
            </a:r>
            <a:r>
              <a:rPr lang="ko-KR" altLang="en-US" sz="2400">
                <a:solidFill>
                  <a:srgbClr val="090807"/>
                </a:solidFill>
              </a:rPr>
              <a:t>를 연 후</a:t>
            </a: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복사한 커맨드라인을</a:t>
            </a:r>
            <a:endParaRPr lang="en-US" altLang="ko-KR" sz="2400">
              <a:solidFill>
                <a:srgbClr val="090807"/>
              </a:solidFill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>
                <a:solidFill>
                  <a:srgbClr val="090807"/>
                </a:solidFill>
              </a:rPr>
              <a:t>붙혀넣어 </a:t>
            </a:r>
            <a:r>
              <a:rPr lang="en-US" altLang="ko-KR" sz="2400">
                <a:solidFill>
                  <a:srgbClr val="090807"/>
                </a:solidFill>
              </a:rPr>
              <a:t>git</a:t>
            </a:r>
            <a:r>
              <a:rPr lang="ko-KR" altLang="en-US" sz="2400">
                <a:solidFill>
                  <a:srgbClr val="090807"/>
                </a:solidFill>
              </a:rPr>
              <a:t>폴더를 지정</a:t>
            </a:r>
            <a:endParaRPr lang="en-US" altLang="ko-KR" sz="2400">
              <a:solidFill>
                <a:srgbClr val="090807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298A6D-501D-7585-E0BF-101738448A80}"/>
              </a:ext>
            </a:extLst>
          </p:cNvPr>
          <p:cNvCxnSpPr/>
          <p:nvPr/>
        </p:nvCxnSpPr>
        <p:spPr>
          <a:xfrm>
            <a:off x="7848600" y="4610100"/>
            <a:ext cx="266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384463C4-60F2-19FD-7498-FBE5F1453643}"/>
              </a:ext>
            </a:extLst>
          </p:cNvPr>
          <p:cNvSpPr txBox="1"/>
          <p:nvPr/>
        </p:nvSpPr>
        <p:spPr>
          <a:xfrm>
            <a:off x="12613258" y="7505700"/>
            <a:ext cx="32540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400">
                <a:solidFill>
                  <a:srgbClr val="090807"/>
                </a:solidFill>
              </a:rPr>
              <a:t>.git </a:t>
            </a:r>
            <a:r>
              <a:rPr lang="ko-KR" altLang="en-US" sz="2400">
                <a:solidFill>
                  <a:srgbClr val="090807"/>
                </a:solidFill>
              </a:rPr>
              <a:t>폴더가 생성되었다</a:t>
            </a:r>
            <a:r>
              <a:rPr lang="en-US" altLang="ko-KR" sz="2400">
                <a:solidFill>
                  <a:srgbClr val="090807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마켓 산스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447</Words>
  <Application>Microsoft Office PowerPoint</Application>
  <PresentationFormat>사용자 지정</PresentationFormat>
  <Paragraphs>83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G마켓 산스 TTF Medium</vt:lpstr>
      <vt:lpstr>맑은 고딕</vt:lpstr>
      <vt:lpstr>G마켓 산스 TTF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dc:creator>강중원</dc:creator>
  <cp:lastModifiedBy>김중원</cp:lastModifiedBy>
  <cp:revision>61</cp:revision>
  <dcterms:created xsi:type="dcterms:W3CDTF">2006-08-16T00:00:00Z</dcterms:created>
  <dcterms:modified xsi:type="dcterms:W3CDTF">2024-07-26T02:22:49Z</dcterms:modified>
  <dc:identifier>DAGHzyWw4S4</dc:identifier>
</cp:coreProperties>
</file>