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8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0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8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3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3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2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7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2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0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34553-A670-411E-BB04-E0ABEA5B1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12641-EEE2-460F-85E8-7C2724E4A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3000">
                <a:solidFill>
                  <a:schemeClr val="tx1"/>
                </a:solidFill>
              </a:rPr>
              <a:t>Machine Learning for Data Analysis</a:t>
            </a:r>
            <a:br>
              <a:rPr lang="en-GB" sz="3000">
                <a:solidFill>
                  <a:schemeClr val="tx1"/>
                </a:solidFill>
              </a:rPr>
            </a:br>
            <a:r>
              <a:rPr lang="en-GB" sz="3000">
                <a:solidFill>
                  <a:schemeClr val="tx1"/>
                </a:solidFill>
              </a:rPr>
              <a:t>Classifying Developers’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C69D-B823-4680-BD46-CE2C50339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600" dirty="0"/>
              <a:t>COMP20121</a:t>
            </a:r>
          </a:p>
          <a:p>
            <a:pPr>
              <a:lnSpc>
                <a:spcPct val="110000"/>
              </a:lnSpc>
            </a:pPr>
            <a:r>
              <a:rPr lang="en-GB" sz="600" dirty="0"/>
              <a:t>Hassaan Naveed | N0898071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78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02A49-3F5B-48ED-831E-2F77B7BB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198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FE4D1-438B-47C3-8F7B-B3E242D2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226A-18C4-4EB0-9C9B-D099D1DD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Highest Training Accuracy: 99.7%</a:t>
            </a:r>
          </a:p>
          <a:p>
            <a:pPr lvl="2"/>
            <a:r>
              <a:rPr lang="en-GB" dirty="0"/>
              <a:t>K-Nearest Neighbour (Hyperparameter Tuned)</a:t>
            </a:r>
          </a:p>
          <a:p>
            <a:pPr lvl="2"/>
            <a:r>
              <a:rPr lang="en-GB" dirty="0"/>
              <a:t>Decision Tree</a:t>
            </a:r>
          </a:p>
          <a:p>
            <a:pPr lvl="2"/>
            <a:r>
              <a:rPr lang="en-GB" dirty="0"/>
              <a:t>Random Forest</a:t>
            </a:r>
          </a:p>
          <a:p>
            <a:pPr lvl="2"/>
            <a:r>
              <a:rPr lang="en-GB" dirty="0"/>
              <a:t>AdaBoost</a:t>
            </a:r>
          </a:p>
          <a:p>
            <a:pPr lvl="1"/>
            <a:r>
              <a:rPr lang="en-GB" dirty="0"/>
              <a:t>Highest Testing Accuracy: 85.5%</a:t>
            </a:r>
          </a:p>
          <a:p>
            <a:pPr lvl="2"/>
            <a:r>
              <a:rPr lang="en-GB" dirty="0"/>
              <a:t>Logistic Regression</a:t>
            </a:r>
          </a:p>
          <a:p>
            <a:pPr lvl="2"/>
            <a:r>
              <a:rPr lang="en-GB" dirty="0"/>
              <a:t>Voting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354D5-252A-48C9-93AB-8FD061B6E3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21" y="2825515"/>
            <a:ext cx="4271442" cy="23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2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B639A-7336-439D-8F27-94E3AB18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2E6D-3661-47BB-8938-0268A4FB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GB" dirty="0"/>
              <a:t>Overwhelmingly correct predictions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 dirty="0"/>
              <a:t>Wide range of models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 dirty="0"/>
              <a:t>EDA after feature selection</a:t>
            </a:r>
            <a:endParaRPr lang="en-GB"/>
          </a:p>
          <a:p>
            <a:pPr lvl="2">
              <a:lnSpc>
                <a:spcPct val="110000"/>
              </a:lnSpc>
            </a:pPr>
            <a:r>
              <a:rPr lang="en-GB" dirty="0"/>
              <a:t>In-depth study of features</a:t>
            </a:r>
            <a:endParaRPr lang="en-GB"/>
          </a:p>
          <a:p>
            <a:pPr lvl="2">
              <a:lnSpc>
                <a:spcPct val="110000"/>
              </a:lnSpc>
            </a:pPr>
            <a:r>
              <a:rPr lang="en-GB" dirty="0"/>
              <a:t>Study relationships and make assumptions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 dirty="0"/>
              <a:t>EDA after data cleansing</a:t>
            </a:r>
            <a:endParaRPr lang="en-GB"/>
          </a:p>
          <a:p>
            <a:pPr lvl="2">
              <a:lnSpc>
                <a:spcPct val="110000"/>
              </a:lnSpc>
            </a:pPr>
            <a:r>
              <a:rPr lang="en-GB" dirty="0"/>
              <a:t>Explore clean data</a:t>
            </a:r>
            <a:endParaRPr lang="en-GB"/>
          </a:p>
          <a:p>
            <a:pPr lvl="2">
              <a:lnSpc>
                <a:spcPct val="110000"/>
              </a:lnSpc>
            </a:pPr>
            <a:r>
              <a:rPr lang="en-GB" dirty="0"/>
              <a:t>Don’t make false assumptions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 dirty="0"/>
              <a:t>Hyperparameter Tuning</a:t>
            </a:r>
            <a:endParaRPr lang="en-GB"/>
          </a:p>
          <a:p>
            <a:pPr lvl="2">
              <a:lnSpc>
                <a:spcPct val="110000"/>
              </a:lnSpc>
            </a:pPr>
            <a:r>
              <a:rPr lang="en-GB" dirty="0"/>
              <a:t>Highest accuracy possible</a:t>
            </a:r>
            <a:endParaRPr lang="en-GB"/>
          </a:p>
          <a:p>
            <a:pPr lvl="2">
              <a:lnSpc>
                <a:spcPct val="110000"/>
              </a:lnSpc>
            </a:pPr>
            <a:endParaRPr lang="en-GB"/>
          </a:p>
          <a:p>
            <a:pPr lvl="2">
              <a:lnSpc>
                <a:spcPct val="110000"/>
              </a:lnSpc>
            </a:pP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718BEB6-ADEF-49CF-8DEF-ED8D4A20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18" y="2355989"/>
            <a:ext cx="2862145" cy="28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7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86845-CCD4-4476-923C-CF4A65A1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A5A3-E0D4-465D-B626-36DD4A0B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No models performed over 90% on new data</a:t>
            </a:r>
          </a:p>
          <a:p>
            <a:pPr lvl="1"/>
            <a:r>
              <a:rPr lang="en-GB" dirty="0"/>
              <a:t>Overfitting</a:t>
            </a:r>
          </a:p>
          <a:p>
            <a:pPr lvl="2"/>
            <a:r>
              <a:rPr lang="en-GB" dirty="0"/>
              <a:t>Reduced through hyperparameter tuning</a:t>
            </a:r>
          </a:p>
          <a:p>
            <a:pPr lvl="1"/>
            <a:r>
              <a:rPr lang="en-GB" dirty="0"/>
              <a:t>EDA After Feature Selection</a:t>
            </a:r>
          </a:p>
          <a:p>
            <a:pPr lvl="2"/>
            <a:r>
              <a:rPr lang="en-GB" dirty="0"/>
              <a:t>Could be missing features that have strong impact</a:t>
            </a:r>
          </a:p>
          <a:p>
            <a:pPr lvl="1"/>
            <a:r>
              <a:rPr lang="en-GB" dirty="0"/>
              <a:t>Salary limited to 250,000 USD</a:t>
            </a:r>
          </a:p>
          <a:p>
            <a:pPr lvl="2"/>
            <a:r>
              <a:rPr lang="en-GB" dirty="0"/>
              <a:t>Potentially not outliers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9B0612C-B046-47D0-87B5-35FD4B538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61" y="2587973"/>
            <a:ext cx="2597802" cy="25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6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77CD2-0335-441F-BAEA-C19213E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247C-A5BD-43FE-9DC5-575B782B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Followed CRISP-DM Methodology</a:t>
            </a:r>
          </a:p>
          <a:p>
            <a:pPr lvl="1"/>
            <a:r>
              <a:rPr lang="en-GB" dirty="0"/>
              <a:t>Performed vital steps of machine learning</a:t>
            </a:r>
          </a:p>
          <a:p>
            <a:pPr lvl="2"/>
            <a:r>
              <a:rPr lang="en-GB" dirty="0"/>
              <a:t>EDA</a:t>
            </a:r>
          </a:p>
          <a:p>
            <a:pPr lvl="2"/>
            <a:r>
              <a:rPr lang="en-GB" dirty="0"/>
              <a:t>Cluster Analysis</a:t>
            </a:r>
          </a:p>
          <a:p>
            <a:pPr lvl="2"/>
            <a:r>
              <a:rPr lang="en-GB" dirty="0"/>
              <a:t>Model Implementation</a:t>
            </a:r>
          </a:p>
          <a:p>
            <a:pPr lvl="1"/>
            <a:r>
              <a:rPr lang="en-GB" dirty="0"/>
              <a:t>Produced Accurate Machine Learning Models</a:t>
            </a:r>
          </a:p>
          <a:p>
            <a:pPr lvl="1"/>
            <a:r>
              <a:rPr lang="en-GB" dirty="0"/>
              <a:t>Able to predict high and low income developers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C42668BB-43C9-4D58-BEFA-794A1947C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05" y="2314369"/>
            <a:ext cx="3206358" cy="32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7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71E72-212D-481B-B65B-3ECA5AB9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428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5669F-EDBB-4601-AD88-319B8A3D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55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71886-FAE3-40CE-B810-3B6E028D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Data Analysis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CCBE-56E4-4E58-80D1-2B78B292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Analysis of the “2020 Stack Overflow Annual Developer Survey”</a:t>
            </a:r>
          </a:p>
          <a:p>
            <a:pPr lvl="2"/>
            <a:r>
              <a:rPr lang="en-GB" dirty="0"/>
              <a:t>Understand data set</a:t>
            </a:r>
          </a:p>
          <a:p>
            <a:pPr lvl="2"/>
            <a:r>
              <a:rPr lang="en-GB" dirty="0"/>
              <a:t>Conduct thorough analysis</a:t>
            </a:r>
          </a:p>
          <a:p>
            <a:pPr lvl="1"/>
            <a:r>
              <a:rPr lang="en-GB" dirty="0"/>
              <a:t>Describe Characteristics Low and High Income Developers</a:t>
            </a:r>
          </a:p>
          <a:p>
            <a:pPr lvl="2"/>
            <a:r>
              <a:rPr lang="en-GB" dirty="0"/>
              <a:t>Exploratory Data Analysis</a:t>
            </a:r>
          </a:p>
          <a:p>
            <a:pPr lvl="2"/>
            <a:r>
              <a:rPr lang="en-GB" dirty="0"/>
              <a:t>Cluster Analysis</a:t>
            </a:r>
          </a:p>
          <a:p>
            <a:pPr lvl="1"/>
            <a:r>
              <a:rPr lang="en-GB" dirty="0"/>
              <a:t>Build Machine Learning models</a:t>
            </a:r>
          </a:p>
          <a:p>
            <a:pPr lvl="2"/>
            <a:r>
              <a:rPr lang="en-GB" dirty="0"/>
              <a:t>Classification Models</a:t>
            </a:r>
          </a:p>
          <a:p>
            <a:pPr lvl="2"/>
            <a:r>
              <a:rPr lang="en-GB" dirty="0"/>
              <a:t>Predict Low and High Income Developers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422F3A8F-7302-4C0E-9179-DC941240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29" y="2933874"/>
            <a:ext cx="2676934" cy="26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563DE-0FB5-44E1-9C91-1ABC4F62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2020 Stack Overflow Developer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1C2A-252C-40B7-86A4-09B12C0A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/>
              <a:t>65,000 Responses</a:t>
            </a:r>
          </a:p>
          <a:p>
            <a:pPr lvl="1"/>
            <a:r>
              <a:rPr lang="en-GB" dirty="0"/>
              <a:t>Over 180 Countries and Territories</a:t>
            </a:r>
          </a:p>
          <a:p>
            <a:pPr lvl="1"/>
            <a:r>
              <a:rPr lang="en-GB" dirty="0"/>
              <a:t>All aspects of programmers lives</a:t>
            </a:r>
          </a:p>
          <a:p>
            <a:pPr lvl="1"/>
            <a:r>
              <a:rPr lang="en-GB" dirty="0"/>
              <a:t>Between 5</a:t>
            </a:r>
            <a:r>
              <a:rPr lang="en-GB" baseline="30000" dirty="0"/>
              <a:t>th</a:t>
            </a:r>
            <a:r>
              <a:rPr lang="en-GB" dirty="0"/>
              <a:t> and 28</a:t>
            </a:r>
            <a:r>
              <a:rPr lang="en-GB" baseline="30000" dirty="0"/>
              <a:t>th</a:t>
            </a:r>
            <a:r>
              <a:rPr lang="en-GB" dirty="0"/>
              <a:t> February 2020</a:t>
            </a:r>
          </a:p>
          <a:p>
            <a:pPr lvl="1"/>
            <a:r>
              <a:rPr lang="en-GB" dirty="0"/>
              <a:t>Identify Major Features Linked to Salary</a:t>
            </a:r>
          </a:p>
          <a:p>
            <a:pPr lvl="2"/>
            <a:r>
              <a:rPr lang="en-GB" dirty="0"/>
              <a:t>Years Spent Coding Professionally</a:t>
            </a:r>
          </a:p>
          <a:p>
            <a:pPr lvl="2"/>
            <a:r>
              <a:rPr lang="en-GB" dirty="0"/>
              <a:t>Country</a:t>
            </a:r>
          </a:p>
          <a:p>
            <a:pPr lvl="2"/>
            <a:r>
              <a:rPr lang="en-GB" dirty="0"/>
              <a:t>Education Level</a:t>
            </a:r>
          </a:p>
          <a:p>
            <a:pPr lvl="2"/>
            <a:r>
              <a:rPr lang="en-GB" dirty="0"/>
              <a:t>Development Type</a:t>
            </a:r>
          </a:p>
          <a:p>
            <a:pPr lvl="2"/>
            <a:r>
              <a:rPr lang="en-GB" dirty="0"/>
              <a:t>Languages Worked With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tack Overflow to Devs: Help Us Make Code Better by Example | WIRED">
            <a:extLst>
              <a:ext uri="{FF2B5EF4-FFF2-40B4-BE49-F238E27FC236}">
                <a16:creationId xmlns:a16="http://schemas.microsoft.com/office/drawing/2014/main" id="{103A4860-6FBF-448C-AF1A-668817CD4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90" y="2509985"/>
            <a:ext cx="3949873" cy="29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96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7A2DA-B6C4-4EB9-AFF9-DDAA4D77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3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4537F-55FF-4D22-9C4A-60BF9593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35E9-EF7D-4A10-AA92-F69135D9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CRISP-DM Methodology</a:t>
            </a:r>
          </a:p>
          <a:p>
            <a:pPr lvl="2"/>
            <a:r>
              <a:rPr lang="en-GB" dirty="0"/>
              <a:t>Feature Selection</a:t>
            </a:r>
          </a:p>
          <a:p>
            <a:pPr lvl="2"/>
            <a:r>
              <a:rPr lang="en-GB" dirty="0"/>
              <a:t>Data Pre-Processing</a:t>
            </a:r>
          </a:p>
          <a:p>
            <a:pPr lvl="2"/>
            <a:r>
              <a:rPr lang="en-GB" dirty="0"/>
              <a:t>Exploratory Data Analysis</a:t>
            </a:r>
          </a:p>
          <a:p>
            <a:pPr lvl="2"/>
            <a:r>
              <a:rPr lang="en-GB" dirty="0"/>
              <a:t>Data Transformation</a:t>
            </a:r>
          </a:p>
          <a:p>
            <a:pPr lvl="2"/>
            <a:r>
              <a:rPr lang="en-GB" dirty="0"/>
              <a:t>Cluster Analysis</a:t>
            </a:r>
          </a:p>
          <a:p>
            <a:pPr lvl="2"/>
            <a:r>
              <a:rPr lang="en-GB" dirty="0"/>
              <a:t>Model Implementation</a:t>
            </a:r>
          </a:p>
          <a:p>
            <a:pPr lvl="2"/>
            <a:r>
              <a:rPr lang="en-GB" dirty="0"/>
              <a:t>Model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76BD26-96FB-4D84-AE59-0357340B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52" y="2108566"/>
            <a:ext cx="3638811" cy="36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87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DBB8A-77E3-41B8-9A62-33D6638C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Pre-Processing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3ED7-2E03-459F-872F-8FFBD89BC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Removal of missing values</a:t>
            </a:r>
          </a:p>
          <a:p>
            <a:pPr lvl="2"/>
            <a:r>
              <a:rPr lang="en-GB" dirty="0"/>
              <a:t>29,705 missing salary values</a:t>
            </a:r>
          </a:p>
          <a:p>
            <a:pPr lvl="1"/>
            <a:r>
              <a:rPr lang="en-GB" dirty="0"/>
              <a:t>Replacement of missing values</a:t>
            </a:r>
          </a:p>
          <a:p>
            <a:pPr lvl="2"/>
            <a:r>
              <a:rPr lang="en-GB" dirty="0"/>
              <a:t>Calculating modal values</a:t>
            </a:r>
          </a:p>
          <a:p>
            <a:pPr lvl="2"/>
            <a:r>
              <a:rPr lang="en-GB" dirty="0"/>
              <a:t>Dropping would leave to severe reduction of data</a:t>
            </a:r>
          </a:p>
          <a:p>
            <a:pPr lvl="1"/>
            <a:r>
              <a:rPr lang="en-GB" dirty="0"/>
              <a:t>Outliers</a:t>
            </a:r>
          </a:p>
          <a:p>
            <a:pPr lvl="2"/>
            <a:r>
              <a:rPr lang="en-GB" dirty="0"/>
              <a:t>Limit salary feature between bounds</a:t>
            </a:r>
          </a:p>
          <a:p>
            <a:pPr lvl="2"/>
            <a:r>
              <a:rPr lang="en-GB" dirty="0"/>
              <a:t>2500 to 250,000</a:t>
            </a:r>
          </a:p>
          <a:p>
            <a:pPr lvl="1"/>
            <a:r>
              <a:rPr lang="en-GB" dirty="0"/>
              <a:t>Performed Exploratory Data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B7C81F4E-A427-4B3A-BB94-9192CD4E5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84" y="2436812"/>
            <a:ext cx="2974879" cy="29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4E9FC-5960-4D45-9940-8A438358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0D1D-18A3-450F-B579-D18AE0DF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/>
              <a:t>Data Transformation</a:t>
            </a:r>
          </a:p>
          <a:p>
            <a:pPr lvl="1"/>
            <a:r>
              <a:rPr lang="en-GB" dirty="0"/>
              <a:t>K-Means Clustering Algorithm</a:t>
            </a:r>
          </a:p>
          <a:p>
            <a:pPr lvl="2"/>
            <a:r>
              <a:rPr lang="en-GB" dirty="0"/>
              <a:t>Low Income: k=5</a:t>
            </a:r>
          </a:p>
          <a:p>
            <a:pPr lvl="2"/>
            <a:r>
              <a:rPr lang="en-GB" dirty="0"/>
              <a:t>High Income: k=6</a:t>
            </a:r>
          </a:p>
          <a:p>
            <a:pPr lvl="1"/>
            <a:r>
              <a:rPr lang="en-GB" dirty="0"/>
              <a:t>Country affected the most</a:t>
            </a:r>
          </a:p>
          <a:p>
            <a:pPr lvl="2"/>
            <a:r>
              <a:rPr lang="en-GB" dirty="0"/>
              <a:t>US based developers earn highest</a:t>
            </a:r>
          </a:p>
          <a:p>
            <a:pPr lvl="2"/>
            <a:r>
              <a:rPr lang="en-GB" dirty="0"/>
              <a:t>India based developers earn lowest</a:t>
            </a:r>
          </a:p>
          <a:p>
            <a:pPr lvl="1"/>
            <a:r>
              <a:rPr lang="en-GB" dirty="0"/>
              <a:t>Other features had varying impacts</a:t>
            </a:r>
          </a:p>
          <a:p>
            <a:pPr lvl="2"/>
            <a:r>
              <a:rPr lang="en-GB" dirty="0"/>
              <a:t>Some jobs and languages associated with high income</a:t>
            </a:r>
          </a:p>
          <a:p>
            <a:pPr lvl="2"/>
            <a:r>
              <a:rPr lang="en-GB" dirty="0"/>
              <a:t>Others with low income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34E2A-8084-4FC1-90D2-997AA7B2A3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84" y="2077992"/>
            <a:ext cx="3457627" cy="2118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394CA-D677-4DB8-917C-D569C190AB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85" y="4196730"/>
            <a:ext cx="3457627" cy="20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6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EC24E-72B5-4BEE-A88E-8AF6D8A3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Algorithm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03E0-D43F-4CAE-B98E-01EC5811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10000"/>
              </a:lnSpc>
            </a:pPr>
            <a:r>
              <a:rPr lang="en-GB" sz="1500"/>
              <a:t>Several Classification Algorithms used</a:t>
            </a:r>
          </a:p>
          <a:p>
            <a:pPr lvl="2">
              <a:lnSpc>
                <a:spcPct val="110000"/>
              </a:lnSpc>
            </a:pPr>
            <a:r>
              <a:rPr lang="en-GB" sz="1500"/>
              <a:t>K-Nearest Neighbour</a:t>
            </a:r>
          </a:p>
          <a:p>
            <a:pPr lvl="2">
              <a:lnSpc>
                <a:spcPct val="110000"/>
              </a:lnSpc>
            </a:pPr>
            <a:r>
              <a:rPr lang="en-GB" sz="1500"/>
              <a:t>Decision Tree</a:t>
            </a:r>
          </a:p>
          <a:p>
            <a:pPr lvl="2">
              <a:lnSpc>
                <a:spcPct val="110000"/>
              </a:lnSpc>
            </a:pPr>
            <a:r>
              <a:rPr lang="en-GB" sz="1500"/>
              <a:t>Logistic Regression</a:t>
            </a:r>
          </a:p>
          <a:p>
            <a:pPr lvl="2">
              <a:lnSpc>
                <a:spcPct val="110000"/>
              </a:lnSpc>
            </a:pPr>
            <a:r>
              <a:rPr lang="en-GB" sz="1500"/>
              <a:t>Artificial Neural Network</a:t>
            </a:r>
          </a:p>
          <a:p>
            <a:pPr lvl="1">
              <a:lnSpc>
                <a:spcPct val="110000"/>
              </a:lnSpc>
            </a:pPr>
            <a:r>
              <a:rPr lang="en-GB" sz="1500"/>
              <a:t>Ensemble Learning</a:t>
            </a:r>
          </a:p>
          <a:p>
            <a:pPr lvl="2">
              <a:lnSpc>
                <a:spcPct val="110000"/>
              </a:lnSpc>
            </a:pPr>
            <a:r>
              <a:rPr lang="en-GB" sz="1500"/>
              <a:t>Random Forest</a:t>
            </a:r>
          </a:p>
          <a:p>
            <a:pPr lvl="2">
              <a:lnSpc>
                <a:spcPct val="110000"/>
              </a:lnSpc>
            </a:pPr>
            <a:r>
              <a:rPr lang="en-GB" sz="1500"/>
              <a:t>Voting</a:t>
            </a:r>
          </a:p>
          <a:p>
            <a:pPr lvl="2">
              <a:lnSpc>
                <a:spcPct val="110000"/>
              </a:lnSpc>
            </a:pPr>
            <a:r>
              <a:rPr lang="en-GB" sz="1500"/>
              <a:t>AdaBoost</a:t>
            </a:r>
          </a:p>
          <a:p>
            <a:pPr lvl="1">
              <a:lnSpc>
                <a:spcPct val="110000"/>
              </a:lnSpc>
            </a:pPr>
            <a:r>
              <a:rPr lang="en-GB" sz="1500" err="1"/>
              <a:t>HyperParameter</a:t>
            </a:r>
            <a:r>
              <a:rPr lang="en-GB" sz="1500"/>
              <a:t> Tuning</a:t>
            </a:r>
          </a:p>
          <a:p>
            <a:pPr lvl="2">
              <a:lnSpc>
                <a:spcPct val="110000"/>
              </a:lnSpc>
            </a:pPr>
            <a:r>
              <a:rPr lang="en-GB" sz="1500"/>
              <a:t>Grid Search</a:t>
            </a:r>
          </a:p>
          <a:p>
            <a:pPr lvl="2">
              <a:lnSpc>
                <a:spcPct val="110000"/>
              </a:lnSpc>
            </a:pPr>
            <a:r>
              <a:rPr lang="en-GB" sz="1500"/>
              <a:t>Randomized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57292FB-F61A-44C3-80FC-3CE692D08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150" y="2548025"/>
            <a:ext cx="3036213" cy="30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354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61A2F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BB1"/>
      </a:accent6>
      <a:hlink>
        <a:srgbClr val="7653C5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372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</vt:lpstr>
      <vt:lpstr>Arial Nova Light</vt:lpstr>
      <vt:lpstr>Calibri</vt:lpstr>
      <vt:lpstr>RetrospectVTI</vt:lpstr>
      <vt:lpstr>Machine Learning for Data Analysis Classifying Developers’ Income</vt:lpstr>
      <vt:lpstr>Introduction</vt:lpstr>
      <vt:lpstr>The Data Analysis Problem</vt:lpstr>
      <vt:lpstr>2020 Stack Overflow Developer Survey</vt:lpstr>
      <vt:lpstr>Machine Learning</vt:lpstr>
      <vt:lpstr>The Process</vt:lpstr>
      <vt:lpstr>Data Pre-Processing and EDA</vt:lpstr>
      <vt:lpstr>Cluster Analysis</vt:lpstr>
      <vt:lpstr>Algorithm Implementation</vt:lpstr>
      <vt:lpstr>Results</vt:lpstr>
      <vt:lpstr>Model Performance</vt:lpstr>
      <vt:lpstr>Advantages</vt:lpstr>
      <vt:lpstr>Limitations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Data Analysis  Classifying Developers’ Income</dc:title>
  <dc:creator>Hassaan Naveed</dc:creator>
  <cp:lastModifiedBy>Hassaan Naveed</cp:lastModifiedBy>
  <cp:revision>12</cp:revision>
  <dcterms:created xsi:type="dcterms:W3CDTF">2021-05-09T23:00:50Z</dcterms:created>
  <dcterms:modified xsi:type="dcterms:W3CDTF">2021-05-10T00:50:09Z</dcterms:modified>
</cp:coreProperties>
</file>