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3"/>
    <p:sldId id="16140622" r:id="rId4"/>
    <p:sldId id="262" r:id="rId5"/>
    <p:sldId id="265" r:id="rId6"/>
    <p:sldId id="16140631" r:id="rId7"/>
    <p:sldId id="266" r:id="rId8"/>
    <p:sldId id="16140632" r:id="rId9"/>
    <p:sldId id="16140633" r:id="rId10"/>
    <p:sldId id="267" r:id="rId11"/>
    <p:sldId id="16140634" r:id="rId12"/>
    <p:sldId id="16140635" r:id="rId13"/>
    <p:sldId id="16140636" r:id="rId14"/>
    <p:sldId id="16140637" r:id="rId15"/>
    <p:sldId id="268" r:id="rId16"/>
    <p:sldId id="16140623"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59" d="100"/>
          <a:sy n="59" d="100"/>
        </p:scale>
        <p:origin x="956" y="52"/>
      </p:cViewPr>
      <p:guideLst>
        <p:guide orient="horz" pos="213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HassainShaik-074/Employee_Salary_Predic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platform.openai.com/docs" TargetMode="External"/><Relationship Id="rId4" Type="http://schemas.openxmlformats.org/officeDocument/2006/relationships/hyperlink" Target="https://docs.streamlit.io" TargetMode="External"/><Relationship Id="rId3" Type="http://schemas.openxmlformats.org/officeDocument/2006/relationships/hyperlink" Target="https://scikit-learn.org/" TargetMode="External"/><Relationship Id="rId2" Type="http://schemas.openxmlformats.org/officeDocument/2006/relationships/hyperlink" Target="https://arxiv.org/abs/1705.07874" TargetMode="External"/><Relationship Id="rId1" Type="http://schemas.openxmlformats.org/officeDocument/2006/relationships/hyperlink" Target="https://archive.ics.uci.edu/ml/datasets/adul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1978" y="1619070"/>
            <a:ext cx="9144000" cy="977778"/>
          </a:xfrm>
        </p:spPr>
        <p:txBody>
          <a:bodyPr/>
          <a:lstStyle/>
          <a:p>
            <a:pPr algn="ctr"/>
            <a:r>
              <a:rPr lang="en-US" altLang="en-US" b="1">
                <a:solidFill>
                  <a:schemeClr val="accent1"/>
                </a:solidFill>
                <a:latin typeface="Arial" panose="02080604020202020204" pitchFamily="34" charset="0"/>
                <a:cs typeface="Arial" panose="02080604020202020204" pitchFamily="34" charset="0"/>
              </a:rPr>
              <a:t>Employee Salary prediction</a:t>
            </a:r>
            <a:endParaRPr lang="en-US" altLang="en-US" b="1">
              <a:solidFill>
                <a:schemeClr val="accent1"/>
              </a:solidFill>
              <a:latin typeface="Arial" panose="02080604020202020204" pitchFamily="34" charset="0"/>
              <a:cs typeface="Arial" panose="0208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endParaRPr lang="en-US" sz="3200" b="1">
              <a:solidFill>
                <a:schemeClr val="accent1">
                  <a:lumMod val="75000"/>
                </a:schemeClr>
              </a:solidFill>
              <a:latin typeface="Arial"/>
              <a:cs typeface="Arial"/>
            </a:endParaRPr>
          </a:p>
        </p:txBody>
      </p:sp>
      <p:sp>
        <p:nvSpPr>
          <p:cNvPr id="4" name="TextBox 3"/>
          <p:cNvSpPr txBox="1"/>
          <p:nvPr/>
        </p:nvSpPr>
        <p:spPr>
          <a:xfrm>
            <a:off x="1032510" y="3726180"/>
            <a:ext cx="10871200" cy="1630045"/>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80604020202020204" pitchFamily="34" charset="0"/>
                <a:cs typeface="Arial" panose="02080604020202020204" pitchFamily="34" charset="0"/>
              </a:rPr>
              <a:t>Presented By       :  </a:t>
            </a:r>
            <a:r>
              <a:rPr lang="en-US" altLang="en-US" sz="2000" b="1">
                <a:solidFill>
                  <a:schemeClr val="accent1">
                    <a:lumMod val="75000"/>
                  </a:schemeClr>
                </a:solidFill>
                <a:latin typeface="Arial" panose="02080604020202020204" pitchFamily="34" charset="0"/>
                <a:cs typeface="Arial" panose="02080604020202020204" pitchFamily="34" charset="0"/>
              </a:rPr>
              <a:t>Shaik Hassain</a:t>
            </a:r>
            <a:endParaRPr lang="en-US" altLang="en-US" sz="2000" b="1">
              <a:solidFill>
                <a:schemeClr val="accent1">
                  <a:lumMod val="75000"/>
                </a:schemeClr>
              </a:solidFill>
              <a:latin typeface="Arial" panose="02080604020202020204" pitchFamily="34" charset="0"/>
              <a:cs typeface="Arial" panose="02080604020202020204" pitchFamily="34" charset="0"/>
            </a:endParaRPr>
          </a:p>
          <a:p>
            <a:r>
              <a:rPr lang="en-US" sz="2000" b="1">
                <a:solidFill>
                  <a:schemeClr val="accent1">
                    <a:lumMod val="75000"/>
                  </a:schemeClr>
                </a:solidFill>
                <a:latin typeface="Arial"/>
                <a:cs typeface="Arial"/>
              </a:rPr>
              <a:t>Student Name      </a:t>
            </a:r>
            <a:r>
              <a:rPr lang="en-US" altLang="en-US" sz="2000" b="1">
                <a:solidFill>
                  <a:schemeClr val="accent1">
                    <a:lumMod val="75000"/>
                  </a:schemeClr>
                </a:solidFill>
                <a:latin typeface="Arial"/>
                <a:cs typeface="Arial"/>
              </a:rPr>
              <a:t>:  Shaik Hassain</a:t>
            </a:r>
            <a:endParaRPr lang="en-US" altLang="en-US" sz="2000" b="1">
              <a:solidFill>
                <a:schemeClr val="accent1">
                  <a:lumMod val="75000"/>
                </a:schemeClr>
              </a:solidFill>
              <a:latin typeface="Arial"/>
              <a:cs typeface="Arial"/>
            </a:endParaRPr>
          </a:p>
          <a:p>
            <a:r>
              <a:rPr lang="en-US" sz="2000" b="1">
                <a:solidFill>
                  <a:schemeClr val="accent1">
                    <a:lumMod val="75000"/>
                  </a:schemeClr>
                </a:solidFill>
                <a:latin typeface="Arial"/>
                <a:cs typeface="Arial"/>
              </a:rPr>
              <a:t>College Name       </a:t>
            </a:r>
            <a:r>
              <a:rPr lang="en-US" altLang="en-US" sz="2000" b="1">
                <a:solidFill>
                  <a:schemeClr val="accent1">
                    <a:lumMod val="75000"/>
                  </a:schemeClr>
                </a:solidFill>
                <a:latin typeface="Arial"/>
                <a:cs typeface="Arial"/>
              </a:rPr>
              <a:t>:  Rajiv Gandhi University Of Knowledge Technologies</a:t>
            </a:r>
            <a:endParaRPr lang="en-US" altLang="en-US" sz="2000" b="1">
              <a:solidFill>
                <a:schemeClr val="accent1">
                  <a:lumMod val="75000"/>
                </a:schemeClr>
              </a:solidFill>
              <a:latin typeface="Arial"/>
              <a:cs typeface="Arial"/>
            </a:endParaRPr>
          </a:p>
          <a:p>
            <a:r>
              <a:rPr lang="en-US" altLang="en-US" sz="2000" b="1">
                <a:solidFill>
                  <a:schemeClr val="accent1">
                    <a:lumMod val="75000"/>
                  </a:schemeClr>
                </a:solidFill>
                <a:latin typeface="Arial"/>
                <a:cs typeface="Arial"/>
              </a:rPr>
              <a:t>                               - Ongole</a:t>
            </a:r>
            <a:endParaRPr lang="en-US" altLang="en-US" sz="2000" b="1">
              <a:solidFill>
                <a:schemeClr val="accent1">
                  <a:lumMod val="75000"/>
                </a:schemeClr>
              </a:solidFill>
              <a:latin typeface="Arial"/>
              <a:cs typeface="Arial"/>
            </a:endParaRPr>
          </a:p>
          <a:p>
            <a:r>
              <a:rPr lang="en-US" sz="2000" b="1">
                <a:solidFill>
                  <a:schemeClr val="accent1">
                    <a:lumMod val="75000"/>
                  </a:schemeClr>
                </a:solidFill>
                <a:latin typeface="Arial"/>
                <a:cs typeface="Arial"/>
              </a:rPr>
              <a:t>Department          </a:t>
            </a:r>
            <a:r>
              <a:rPr lang="en-US" altLang="en-US" sz="2000" b="1">
                <a:solidFill>
                  <a:schemeClr val="accent1">
                    <a:lumMod val="75000"/>
                  </a:schemeClr>
                </a:solidFill>
                <a:latin typeface="Arial"/>
                <a:cs typeface="Arial"/>
              </a:rPr>
              <a:t>: Coputer Science And Engineering</a:t>
            </a:r>
            <a:endParaRPr lang="en-US" altLang="en-US" sz="2000" b="1">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4000" b="1">
                <a:solidFill>
                  <a:schemeClr val="accent1"/>
                </a:solidFill>
                <a:latin typeface="Arial"/>
                <a:ea typeface="+mj-lt"/>
                <a:cs typeface="Arial"/>
                <a:sym typeface="+mn-ea"/>
              </a:rPr>
              <a:t>Result</a:t>
            </a:r>
            <a:endParaRPr lang="en-US" sz="4000" b="1">
              <a:solidFill>
                <a:schemeClr val="accent1"/>
              </a:solidFill>
              <a:latin typeface="Arial"/>
              <a:ea typeface="+mj-lt"/>
              <a:cs typeface="Arial"/>
              <a:sym typeface="+mn-ea"/>
            </a:endParaRPr>
          </a:p>
        </p:txBody>
      </p:sp>
      <p:sp>
        <p:nvSpPr>
          <p:cNvPr id="3" name="Content Placeholder 2"/>
          <p:cNvSpPr>
            <a:spLocks noGrp="1"/>
          </p:cNvSpPr>
          <p:nvPr>
            <p:ph idx="1"/>
          </p:nvPr>
        </p:nvSpPr>
        <p:spPr/>
        <p:txBody>
          <a:bodyPr/>
          <a:p>
            <a:r>
              <a:rPr lang="" altLang="en-US"/>
              <a:t>    </a:t>
            </a:r>
            <a:endParaRPr lang="" altLang="en-US"/>
          </a:p>
        </p:txBody>
      </p:sp>
      <p:pic>
        <p:nvPicPr>
          <p:cNvPr id="4" name="Picture 3" descr="Screenshot from 2025-07-22 19-07-05"/>
          <p:cNvPicPr>
            <a:picLocks noChangeAspect="1"/>
          </p:cNvPicPr>
          <p:nvPr/>
        </p:nvPicPr>
        <p:blipFill>
          <a:blip r:embed="rId1"/>
          <a:srcRect t="5524" b="8163"/>
          <a:stretch>
            <a:fillRect/>
          </a:stretch>
        </p:blipFill>
        <p:spPr>
          <a:xfrm>
            <a:off x="441960" y="2298700"/>
            <a:ext cx="5644515" cy="2739390"/>
          </a:xfrm>
          <a:prstGeom prst="rect">
            <a:avLst/>
          </a:prstGeom>
        </p:spPr>
      </p:pic>
      <p:pic>
        <p:nvPicPr>
          <p:cNvPr id="5" name="Picture 4" descr="Screenshot from 2025-07-22 19-02-20"/>
          <p:cNvPicPr>
            <a:picLocks noChangeAspect="1"/>
          </p:cNvPicPr>
          <p:nvPr/>
        </p:nvPicPr>
        <p:blipFill>
          <a:blip r:embed="rId2"/>
          <a:srcRect l="814" t="5042" r="404" b="5289"/>
          <a:stretch>
            <a:fillRect/>
          </a:stretch>
        </p:blipFill>
        <p:spPr>
          <a:xfrm>
            <a:off x="6332855" y="2250440"/>
            <a:ext cx="5440680" cy="2776855"/>
          </a:xfrm>
          <a:prstGeom prst="rect">
            <a:avLst/>
          </a:prstGeom>
        </p:spPr>
      </p:pic>
      <p:sp>
        <p:nvSpPr>
          <p:cNvPr id="6" name="Text Box 5"/>
          <p:cNvSpPr txBox="1"/>
          <p:nvPr/>
        </p:nvSpPr>
        <p:spPr>
          <a:xfrm>
            <a:off x="581025" y="1557655"/>
            <a:ext cx="10310495" cy="368300"/>
          </a:xfrm>
          <a:prstGeom prst="rect">
            <a:avLst/>
          </a:prstGeom>
          <a:noFill/>
        </p:spPr>
        <p:txBody>
          <a:bodyPr wrap="none" rtlCol="0">
            <a:spAutoFit/>
          </a:bodyPr>
          <a:p>
            <a:r>
              <a:rPr lang="" altLang="en-US"/>
              <a:t>Different Model Training :                                            Selected Feature Impact on Salary :</a:t>
            </a:r>
            <a:endParaRPr lang=""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4000" b="1">
                <a:solidFill>
                  <a:schemeClr val="accent1"/>
                </a:solidFill>
                <a:latin typeface="Arial"/>
                <a:ea typeface="+mj-lt"/>
                <a:cs typeface="Arial"/>
                <a:sym typeface="+mn-ea"/>
              </a:rPr>
              <a:t>Result</a:t>
            </a:r>
            <a:endParaRPr lang="en-US" sz="4000" b="1">
              <a:solidFill>
                <a:schemeClr val="accent1"/>
              </a:solidFill>
              <a:latin typeface="Arial"/>
              <a:ea typeface="+mj-lt"/>
              <a:cs typeface="Arial"/>
              <a:sym typeface="+mn-ea"/>
            </a:endParaRPr>
          </a:p>
        </p:txBody>
      </p:sp>
      <p:sp>
        <p:nvSpPr>
          <p:cNvPr id="3" name="Content Placeholder 2"/>
          <p:cNvSpPr>
            <a:spLocks noGrp="1"/>
          </p:cNvSpPr>
          <p:nvPr>
            <p:ph idx="1"/>
          </p:nvPr>
        </p:nvSpPr>
        <p:spPr/>
        <p:txBody>
          <a:bodyPr/>
          <a:p>
            <a:endParaRPr lang="en-US"/>
          </a:p>
        </p:txBody>
      </p:sp>
      <p:pic>
        <p:nvPicPr>
          <p:cNvPr id="4" name="Picture 3" descr="Screenshot from 2025-07-22 19-02-54"/>
          <p:cNvPicPr>
            <a:picLocks noChangeAspect="1"/>
          </p:cNvPicPr>
          <p:nvPr/>
        </p:nvPicPr>
        <p:blipFill>
          <a:blip r:embed="rId1"/>
          <a:srcRect t="5277" b="7197"/>
          <a:stretch>
            <a:fillRect/>
          </a:stretch>
        </p:blipFill>
        <p:spPr>
          <a:xfrm>
            <a:off x="6120765" y="2273300"/>
            <a:ext cx="5606415" cy="2759710"/>
          </a:xfrm>
          <a:prstGeom prst="rect">
            <a:avLst/>
          </a:prstGeom>
        </p:spPr>
      </p:pic>
      <p:pic>
        <p:nvPicPr>
          <p:cNvPr id="5" name="Picture 4" descr="Screenshot from 2025-07-22 19-40-20"/>
          <p:cNvPicPr>
            <a:picLocks noChangeAspect="1"/>
          </p:cNvPicPr>
          <p:nvPr/>
        </p:nvPicPr>
        <p:blipFill>
          <a:blip r:embed="rId2"/>
          <a:srcRect t="5524" b="6726"/>
          <a:stretch>
            <a:fillRect/>
          </a:stretch>
        </p:blipFill>
        <p:spPr>
          <a:xfrm>
            <a:off x="313055" y="2273300"/>
            <a:ext cx="5535295" cy="2731135"/>
          </a:xfrm>
          <a:prstGeom prst="rect">
            <a:avLst/>
          </a:prstGeom>
        </p:spPr>
      </p:pic>
      <p:sp>
        <p:nvSpPr>
          <p:cNvPr id="6" name="Text Box 5"/>
          <p:cNvSpPr txBox="1"/>
          <p:nvPr/>
        </p:nvSpPr>
        <p:spPr>
          <a:xfrm>
            <a:off x="581025" y="1669415"/>
            <a:ext cx="7044690" cy="368300"/>
          </a:xfrm>
          <a:prstGeom prst="rect">
            <a:avLst/>
          </a:prstGeom>
          <a:noFill/>
        </p:spPr>
        <p:txBody>
          <a:bodyPr wrap="none" rtlCol="0">
            <a:spAutoFit/>
          </a:bodyPr>
          <a:p>
            <a:r>
              <a:rPr lang="" altLang="en-US"/>
              <a:t>Visualization Code :                                               Bar Chart :</a:t>
            </a:r>
            <a:endParaRPr lang=""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4000" b="1">
                <a:solidFill>
                  <a:schemeClr val="accent1"/>
                </a:solidFill>
                <a:latin typeface="Arial"/>
                <a:ea typeface="+mj-lt"/>
                <a:cs typeface="Arial"/>
                <a:sym typeface="+mn-ea"/>
              </a:rPr>
              <a:t>Result</a:t>
            </a:r>
            <a:endParaRPr lang="en-US" sz="4000" b="1">
              <a:solidFill>
                <a:schemeClr val="accent1"/>
              </a:solidFill>
              <a:latin typeface="Arial"/>
              <a:ea typeface="+mj-lt"/>
              <a:cs typeface="Arial"/>
              <a:sym typeface="+mn-ea"/>
            </a:endParaRPr>
          </a:p>
        </p:txBody>
      </p:sp>
      <p:sp>
        <p:nvSpPr>
          <p:cNvPr id="3" name="Content Placeholder 2"/>
          <p:cNvSpPr>
            <a:spLocks noGrp="1"/>
          </p:cNvSpPr>
          <p:nvPr>
            <p:ph idx="1"/>
          </p:nvPr>
        </p:nvSpPr>
        <p:spPr>
          <a:xfrm>
            <a:off x="535472" y="590191"/>
            <a:ext cx="11029615" cy="4673324"/>
          </a:xfrm>
        </p:spPr>
        <p:txBody>
          <a:bodyPr/>
          <a:p>
            <a:r>
              <a:rPr lang="" altLang="en-US"/>
              <a:t> </a:t>
            </a:r>
            <a:endParaRPr lang="" altLang="en-US"/>
          </a:p>
        </p:txBody>
      </p:sp>
      <p:pic>
        <p:nvPicPr>
          <p:cNvPr id="4" name="Picture 3" descr="Screenshot from 2025-07-22 19-03-07"/>
          <p:cNvPicPr>
            <a:picLocks noChangeAspect="1"/>
          </p:cNvPicPr>
          <p:nvPr/>
        </p:nvPicPr>
        <p:blipFill>
          <a:blip r:embed="rId1"/>
          <a:srcRect t="4076" b="7916"/>
          <a:stretch>
            <a:fillRect/>
          </a:stretch>
        </p:blipFill>
        <p:spPr>
          <a:xfrm>
            <a:off x="744220" y="1537335"/>
            <a:ext cx="5008245" cy="2478405"/>
          </a:xfrm>
          <a:prstGeom prst="rect">
            <a:avLst/>
          </a:prstGeom>
        </p:spPr>
      </p:pic>
      <p:pic>
        <p:nvPicPr>
          <p:cNvPr id="5" name="Picture 4" descr="Screenshot from 2025-07-22 19-04-27"/>
          <p:cNvPicPr>
            <a:picLocks noChangeAspect="1"/>
          </p:cNvPicPr>
          <p:nvPr/>
        </p:nvPicPr>
        <p:blipFill>
          <a:blip r:embed="rId2"/>
          <a:srcRect t="6243" b="5042"/>
          <a:stretch>
            <a:fillRect/>
          </a:stretch>
        </p:blipFill>
        <p:spPr>
          <a:xfrm>
            <a:off x="6239510" y="1647190"/>
            <a:ext cx="5130165" cy="2559050"/>
          </a:xfrm>
          <a:prstGeom prst="rect">
            <a:avLst/>
          </a:prstGeom>
        </p:spPr>
      </p:pic>
      <p:pic>
        <p:nvPicPr>
          <p:cNvPr id="6" name="Picture 5" descr="Screenshot from 2025-07-22 19-05-08"/>
          <p:cNvPicPr>
            <a:picLocks noChangeAspect="1"/>
          </p:cNvPicPr>
          <p:nvPr/>
        </p:nvPicPr>
        <p:blipFill>
          <a:blip r:embed="rId3"/>
          <a:srcRect l="-676" t="5524" r="676" b="6726"/>
          <a:stretch>
            <a:fillRect/>
          </a:stretch>
        </p:blipFill>
        <p:spPr>
          <a:xfrm>
            <a:off x="744220" y="4206240"/>
            <a:ext cx="4925695" cy="2430145"/>
          </a:xfrm>
          <a:prstGeom prst="rect">
            <a:avLst/>
          </a:prstGeom>
        </p:spPr>
      </p:pic>
      <p:sp>
        <p:nvSpPr>
          <p:cNvPr id="8" name="Text Box 7"/>
          <p:cNvSpPr txBox="1"/>
          <p:nvPr/>
        </p:nvSpPr>
        <p:spPr>
          <a:xfrm flipH="1">
            <a:off x="738505" y="702310"/>
            <a:ext cx="4622800" cy="368300"/>
          </a:xfrm>
          <a:prstGeom prst="rect">
            <a:avLst/>
          </a:prstGeom>
          <a:noFill/>
        </p:spPr>
        <p:txBody>
          <a:bodyPr wrap="square" rtlCol="0">
            <a:spAutoFit/>
          </a:bodyPr>
          <a:p>
            <a:r>
              <a:rPr lang="" altLang="en-US"/>
              <a:t>1</a:t>
            </a:r>
            <a:endParaRPr lang="" altLang="en-US"/>
          </a:p>
        </p:txBody>
      </p:sp>
      <p:sp>
        <p:nvSpPr>
          <p:cNvPr id="9" name="Text Box 8"/>
          <p:cNvSpPr txBox="1"/>
          <p:nvPr/>
        </p:nvSpPr>
        <p:spPr>
          <a:xfrm>
            <a:off x="418465" y="1647190"/>
            <a:ext cx="407035" cy="368300"/>
          </a:xfrm>
          <a:prstGeom prst="rect">
            <a:avLst/>
          </a:prstGeom>
          <a:noFill/>
        </p:spPr>
        <p:txBody>
          <a:bodyPr wrap="none" rtlCol="0">
            <a:spAutoFit/>
          </a:bodyPr>
          <a:p>
            <a:r>
              <a:rPr lang="" altLang="en-US"/>
              <a:t>1)</a:t>
            </a:r>
            <a:endParaRPr lang="" altLang="en-US"/>
          </a:p>
        </p:txBody>
      </p:sp>
      <p:sp>
        <p:nvSpPr>
          <p:cNvPr id="10" name="Text Box 9"/>
          <p:cNvSpPr txBox="1"/>
          <p:nvPr/>
        </p:nvSpPr>
        <p:spPr>
          <a:xfrm>
            <a:off x="5889625" y="1737360"/>
            <a:ext cx="407035" cy="368300"/>
          </a:xfrm>
          <a:prstGeom prst="rect">
            <a:avLst/>
          </a:prstGeom>
          <a:noFill/>
        </p:spPr>
        <p:txBody>
          <a:bodyPr wrap="none" rtlCol="0">
            <a:spAutoFit/>
          </a:bodyPr>
          <a:p>
            <a:r>
              <a:rPr lang="" altLang="en-US"/>
              <a:t>2)</a:t>
            </a:r>
            <a:endParaRPr lang="" altLang="en-US"/>
          </a:p>
        </p:txBody>
      </p:sp>
      <p:sp>
        <p:nvSpPr>
          <p:cNvPr id="11" name="Text Box 10"/>
          <p:cNvSpPr txBox="1"/>
          <p:nvPr/>
        </p:nvSpPr>
        <p:spPr>
          <a:xfrm>
            <a:off x="331470" y="4423410"/>
            <a:ext cx="407035" cy="368300"/>
          </a:xfrm>
          <a:prstGeom prst="rect">
            <a:avLst/>
          </a:prstGeom>
          <a:noFill/>
        </p:spPr>
        <p:txBody>
          <a:bodyPr wrap="square" rtlCol="0">
            <a:spAutoFit/>
          </a:bodyPr>
          <a:p>
            <a:r>
              <a:rPr lang="" altLang="en-US"/>
              <a:t>3)</a:t>
            </a:r>
            <a:endParaRPr lang="" altLang="en-US"/>
          </a:p>
        </p:txBody>
      </p:sp>
      <p:sp>
        <p:nvSpPr>
          <p:cNvPr id="12" name="Text Box 11"/>
          <p:cNvSpPr txBox="1"/>
          <p:nvPr/>
        </p:nvSpPr>
        <p:spPr>
          <a:xfrm>
            <a:off x="6678930" y="4738370"/>
            <a:ext cx="3423285" cy="922020"/>
          </a:xfrm>
          <a:prstGeom prst="rect">
            <a:avLst/>
          </a:prstGeom>
          <a:noFill/>
        </p:spPr>
        <p:txBody>
          <a:bodyPr wrap="none" rtlCol="0">
            <a:spAutoFit/>
          </a:bodyPr>
          <a:p>
            <a:r>
              <a:rPr lang="" altLang="en-US"/>
              <a:t>1. Ask the AI Mentor</a:t>
            </a:r>
            <a:endParaRPr lang="" altLang="en-US"/>
          </a:p>
          <a:p>
            <a:r>
              <a:rPr lang="" altLang="en-US"/>
              <a:t>2. Uploading Resume</a:t>
            </a:r>
            <a:endParaRPr lang="" altLang="en-US"/>
          </a:p>
          <a:p>
            <a:r>
              <a:rPr lang="" altLang="en-US"/>
              <a:t>3. Global Salary Comparison</a:t>
            </a:r>
            <a:endParaRPr lang=""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 altLang="en-US" b="1">
                <a:solidFill>
                  <a:schemeClr val="accent1"/>
                </a:solidFill>
                <a:latin typeface="Arial"/>
                <a:ea typeface="+mj-lt"/>
                <a:cs typeface="Arial"/>
                <a:sym typeface="+mn-ea"/>
              </a:rPr>
              <a:t>Github Link </a:t>
            </a:r>
            <a:endParaRPr lang="" altLang="en-US" b="1">
              <a:solidFill>
                <a:schemeClr val="accent1"/>
              </a:solidFill>
              <a:latin typeface="Arial"/>
              <a:ea typeface="+mj-lt"/>
              <a:cs typeface="Arial"/>
              <a:sym typeface="+mn-ea"/>
            </a:endParaRPr>
          </a:p>
        </p:txBody>
      </p:sp>
      <p:sp>
        <p:nvSpPr>
          <p:cNvPr id="3" name="Content Placeholder 2"/>
          <p:cNvSpPr>
            <a:spLocks noGrp="1"/>
          </p:cNvSpPr>
          <p:nvPr>
            <p:ph idx="1"/>
          </p:nvPr>
        </p:nvSpPr>
        <p:spPr/>
        <p:txBody>
          <a:bodyPr/>
          <a:p>
            <a:r>
              <a:rPr lang="" altLang="en-US"/>
              <a:t> </a:t>
            </a:r>
            <a:endParaRPr lang="" altLang="en-US"/>
          </a:p>
        </p:txBody>
      </p:sp>
      <p:sp>
        <p:nvSpPr>
          <p:cNvPr id="4" name="Text Box 3"/>
          <p:cNvSpPr txBox="1"/>
          <p:nvPr/>
        </p:nvSpPr>
        <p:spPr>
          <a:xfrm>
            <a:off x="1369695" y="2009140"/>
            <a:ext cx="7644130" cy="368300"/>
          </a:xfrm>
          <a:prstGeom prst="rect">
            <a:avLst/>
          </a:prstGeom>
          <a:noFill/>
        </p:spPr>
        <p:txBody>
          <a:bodyPr wrap="none" rtlCol="0">
            <a:spAutoFit/>
          </a:bodyPr>
          <a:p>
            <a:pPr algn="l"/>
            <a:r>
              <a:rPr lang="" altLang="en-US">
                <a:hlinkClick r:id="rId1" tooltip="" action="ppaction://hlinkfile"/>
              </a:rPr>
              <a:t>https://github.com/HassainShaik-074/Employee_Salary_Prediction</a:t>
            </a:r>
            <a:endParaRPr lang=""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p:cNvSpPr>
            <a:spLocks noGrp="1"/>
          </p:cNvSpPr>
          <p:nvPr>
            <p:ph idx="1"/>
          </p:nvPr>
        </p:nvSpPr>
        <p:spPr>
          <a:xfrm>
            <a:off x="581025" y="3025775"/>
            <a:ext cx="11043285" cy="2433320"/>
          </a:xfrm>
        </p:spPr>
        <p:txBody>
          <a:bodyPr>
            <a:noAutofit/>
          </a:bodyPr>
          <a:lstStyle/>
          <a:p>
            <a:pPr marL="0" indent="0" algn="just">
              <a:buNone/>
            </a:pPr>
            <a:r>
              <a:rPr lang="en-IN" sz="2000" dirty="0">
                <a:solidFill>
                  <a:srgbClr val="0F0F0F"/>
                </a:solidFill>
                <a:ea typeface="+mn-lt"/>
                <a:cs typeface="+mn-lt"/>
              </a:rPr>
              <a:t>This project demonstrates the successful application of machine learning for salary prediction, combined with life planning support for users. By leveraging classification models and explainable AI (SHAP), it delivers not only accurate predictions but also actionable insights for users’ financial, career, and educational growth. The system is user-friendly, deployable in Colab, and designed with a professional UI for broader accessibility.</a:t>
            </a:r>
            <a:endParaRPr lang="en-IN" sz="2000" b="1" dirty="0">
              <a:solidFill>
                <a:srgbClr val="0F0F0F"/>
              </a:solidFill>
              <a:ea typeface="+mn-lt"/>
              <a:cs typeface="+mn-lt"/>
            </a:endParaRPr>
          </a:p>
          <a:p>
            <a:pPr marL="0" indent="0" algn="just">
              <a:buNone/>
            </a:pPr>
            <a:r>
              <a:rPr lang="en-IN" sz="2000" b="1" dirty="0">
                <a:solidFill>
                  <a:srgbClr val="0F0F0F"/>
                </a:solidFill>
                <a:ea typeface="+mn-lt"/>
                <a:cs typeface="+mn-lt"/>
              </a:rPr>
              <a:t>Findings :</a:t>
            </a:r>
            <a:endParaRPr lang="en-IN" sz="2000" dirty="0">
              <a:solidFill>
                <a:srgbClr val="0F0F0F"/>
              </a:solidFill>
              <a:ea typeface="+mn-lt"/>
              <a:cs typeface="+mn-lt"/>
            </a:endParaRPr>
          </a:p>
          <a:p>
            <a:pPr marL="0" indent="0" algn="just">
              <a:buNone/>
            </a:pPr>
            <a:r>
              <a:rPr lang="en-IN" sz="2000" dirty="0">
                <a:solidFill>
                  <a:srgbClr val="0F0F0F"/>
                </a:solidFill>
                <a:ea typeface="+mn-lt"/>
                <a:cs typeface="+mn-lt"/>
              </a:rPr>
              <a:t>    Achieved reliable predictions using multiple ML models.</a:t>
            </a:r>
            <a:endParaRPr lang="en-IN" sz="2000" dirty="0">
              <a:solidFill>
                <a:srgbClr val="0F0F0F"/>
              </a:solidFill>
              <a:ea typeface="+mn-lt"/>
              <a:cs typeface="+mn-lt"/>
            </a:endParaRPr>
          </a:p>
          <a:p>
            <a:pPr marL="0" indent="0" algn="just">
              <a:buNone/>
            </a:pPr>
            <a:r>
              <a:rPr lang="en-IN" sz="2000" dirty="0">
                <a:solidFill>
                  <a:srgbClr val="0F0F0F"/>
                </a:solidFill>
                <a:ea typeface="+mn-lt"/>
                <a:cs typeface="+mn-lt"/>
              </a:rPr>
              <a:t>    Integrated SHAP for transparent model explanations.</a:t>
            </a:r>
            <a:endParaRPr lang="en-IN" sz="2000" dirty="0">
              <a:solidFill>
                <a:srgbClr val="0F0F0F"/>
              </a:solidFill>
              <a:ea typeface="+mn-lt"/>
              <a:cs typeface="+mn-lt"/>
            </a:endParaRPr>
          </a:p>
          <a:p>
            <a:pPr marL="0" indent="0" algn="just">
              <a:buNone/>
            </a:pPr>
            <a:r>
              <a:rPr lang="en-IN" sz="2000" dirty="0">
                <a:solidFill>
                  <a:srgbClr val="0F0F0F"/>
                </a:solidFill>
                <a:ea typeface="+mn-lt"/>
                <a:cs typeface="+mn-lt"/>
              </a:rPr>
              <a:t>    Delivered personalized financial, career, and educational guidance.</a:t>
            </a:r>
            <a:endParaRPr lang="en-IN" sz="2000" dirty="0">
              <a:solidFill>
                <a:srgbClr val="0F0F0F"/>
              </a:solidFill>
              <a:ea typeface="+mn-lt"/>
              <a:cs typeface="+mn-lt"/>
            </a:endParaRPr>
          </a:p>
          <a:p>
            <a:pPr marL="0" indent="0" algn="just">
              <a:buNone/>
            </a:pPr>
            <a:r>
              <a:rPr lang="en-IN" sz="2000" b="1" dirty="0">
                <a:solidFill>
                  <a:srgbClr val="0F0F0F"/>
                </a:solidFill>
                <a:ea typeface="+mn-lt"/>
                <a:cs typeface="+mn-lt"/>
              </a:rPr>
              <a:t>Challenges :</a:t>
            </a:r>
            <a:endParaRPr lang="en-IN" sz="2000" dirty="0">
              <a:solidFill>
                <a:srgbClr val="0F0F0F"/>
              </a:solidFill>
              <a:ea typeface="+mn-lt"/>
              <a:cs typeface="+mn-lt"/>
            </a:endParaRPr>
          </a:p>
          <a:p>
            <a:pPr marL="0" indent="0" algn="just">
              <a:buNone/>
            </a:pPr>
            <a:r>
              <a:rPr lang="en-IN" sz="2000" dirty="0">
                <a:solidFill>
                  <a:srgbClr val="0F0F0F"/>
                </a:solidFill>
                <a:ea typeface="+mn-lt"/>
                <a:cs typeface="+mn-lt"/>
              </a:rPr>
              <a:t>    Data preprocessing and handling imbalanced classes.</a:t>
            </a:r>
            <a:endParaRPr lang="en-IN" sz="2000" dirty="0">
              <a:solidFill>
                <a:srgbClr val="0F0F0F"/>
              </a:solidFill>
              <a:ea typeface="+mn-lt"/>
              <a:cs typeface="+mn-lt"/>
            </a:endParaRPr>
          </a:p>
          <a:p>
            <a:pPr marL="0" indent="0" algn="just">
              <a:buNone/>
            </a:pPr>
            <a:r>
              <a:rPr lang="en-IN" sz="2000" dirty="0">
                <a:solidFill>
                  <a:srgbClr val="0F0F0F"/>
                </a:solidFill>
                <a:ea typeface="+mn-lt"/>
                <a:cs typeface="+mn-lt"/>
              </a:rPr>
              <a:t>    Managing API keys and deployment issues in Colab. </a:t>
            </a:r>
            <a:endParaRPr lang="en-IN" sz="2000" dirty="0">
              <a:solidFill>
                <a:srgbClr val="0F0F0F"/>
              </a:solidFill>
              <a:ea typeface="+mn-lt"/>
              <a:cs typeface="+mn-lt"/>
            </a:endParaRPr>
          </a:p>
          <a:p>
            <a:pPr marL="305435" indent="-305435" algn="just">
              <a:buNone/>
            </a:pPr>
            <a:endParaRPr lang="en-IN" sz="2000" dirty="0">
              <a:solidFill>
                <a:srgbClr val="0F0F0F"/>
              </a:solidFill>
              <a:ea typeface="+mn-lt"/>
              <a:cs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210" y="1287780"/>
            <a:ext cx="11534140" cy="5079365"/>
          </a:xfrm>
        </p:spPr>
        <p:txBody>
          <a:bodyPr>
            <a:noAutofit/>
          </a:bodyPr>
          <a:lstStyle/>
          <a:p>
            <a:pPr marL="0" indent="0" algn="just">
              <a:lnSpc>
                <a:spcPct val="110000"/>
              </a:lnSpc>
              <a:buNone/>
            </a:pPr>
            <a:endParaRPr lang="en-US" sz="1900" dirty="0"/>
          </a:p>
          <a:p>
            <a:pPr marL="305435" indent="-305435" algn="just">
              <a:lnSpc>
                <a:spcPct val="110000"/>
              </a:lnSpc>
              <a:buNone/>
            </a:pPr>
            <a:r>
              <a:rPr lang="en-US" sz="1900" dirty="0"/>
              <a:t>    The system can be further enhanced to provide deeper personalization, broader functionality, and enterprise-grade scalability. Potential future expansions include:</a:t>
            </a:r>
            <a:endParaRPr lang="en-US" sz="1900" dirty="0"/>
          </a:p>
          <a:p>
            <a:pPr marL="305435" indent="-305435" algn="just">
              <a:lnSpc>
                <a:spcPct val="110000"/>
              </a:lnSpc>
              <a:buNone/>
            </a:pPr>
            <a:endParaRPr lang="en-US" sz="1900" dirty="0"/>
          </a:p>
          <a:p>
            <a:pPr marL="305435" indent="-305435" algn="just">
              <a:lnSpc>
                <a:spcPct val="110000"/>
              </a:lnSpc>
              <a:buNone/>
            </a:pPr>
            <a:r>
              <a:rPr lang="" altLang="en-US" sz="1900" b="1" dirty="0"/>
              <a:t>    W</a:t>
            </a:r>
            <a:r>
              <a:rPr lang="en-US" sz="1900" b="1" dirty="0"/>
              <a:t>hat-if Analysis: </a:t>
            </a:r>
            <a:r>
              <a:rPr lang="en-US" sz="1900" dirty="0"/>
              <a:t>Allow users to simulate changes in input features and see impact on             salary predictions.</a:t>
            </a:r>
            <a:endParaRPr lang="en-US" sz="1900" dirty="0"/>
          </a:p>
          <a:p>
            <a:pPr marL="305435" indent="-305435" algn="just">
              <a:lnSpc>
                <a:spcPct val="110000"/>
              </a:lnSpc>
              <a:buNone/>
            </a:pPr>
            <a:r>
              <a:rPr lang="en-US" sz="1900" b="1" dirty="0"/>
              <a:t>    AI Mentor Chatbot:</a:t>
            </a:r>
            <a:r>
              <a:rPr lang="en-US" sz="1900" dirty="0"/>
              <a:t> Provide real-time career and financial advice using conversational  AI.</a:t>
            </a:r>
            <a:endParaRPr lang="en-US" sz="1900" dirty="0"/>
          </a:p>
          <a:p>
            <a:pPr marL="305435" indent="-305435" algn="just">
              <a:lnSpc>
                <a:spcPct val="110000"/>
              </a:lnSpc>
              <a:buNone/>
            </a:pPr>
            <a:r>
              <a:rPr lang="" altLang="en-US" sz="1900" b="1" dirty="0"/>
              <a:t>    G</a:t>
            </a:r>
            <a:r>
              <a:rPr lang="en-US" sz="1900" b="1" dirty="0"/>
              <a:t>lobal Salary Comparison:</a:t>
            </a:r>
            <a:r>
              <a:rPr lang="en-US" sz="1900" dirty="0"/>
              <a:t> Compare predictions across countries for relocation planning.</a:t>
            </a:r>
            <a:endParaRPr lang="en-US" sz="1900" dirty="0"/>
          </a:p>
          <a:p>
            <a:pPr marL="305435" indent="-305435" algn="just">
              <a:lnSpc>
                <a:spcPct val="110000"/>
              </a:lnSpc>
              <a:buNone/>
            </a:pPr>
            <a:r>
              <a:rPr lang="" altLang="en-US" sz="1900" b="1" dirty="0"/>
              <a:t>    P</a:t>
            </a:r>
            <a:r>
              <a:rPr lang="en-US" sz="1900" b="1" dirty="0"/>
              <a:t>DF Report Generation:</a:t>
            </a:r>
            <a:r>
              <a:rPr lang="en-US" sz="1900" dirty="0"/>
              <a:t> Enable downloadable personalized career and financial plans.</a:t>
            </a:r>
            <a:endParaRPr lang="en-US" sz="1900" dirty="0"/>
          </a:p>
          <a:p>
            <a:pPr marL="305435" indent="-305435" algn="just">
              <a:lnSpc>
                <a:spcPct val="110000"/>
              </a:lnSpc>
              <a:buNone/>
            </a:pPr>
            <a:r>
              <a:rPr lang="en-US" sz="1900" b="1" dirty="0"/>
              <a:t>    Resume &amp; Job Integration:</a:t>
            </a:r>
            <a:r>
              <a:rPr lang="en-US" sz="1900" dirty="0"/>
              <a:t> Upload resumes and suggest job roles from real-time job boards.</a:t>
            </a:r>
            <a:endParaRPr lang="en-US" sz="1900" dirty="0"/>
          </a:p>
          <a:p>
            <a:pPr marL="305435" indent="-305435" algn="just">
              <a:lnSpc>
                <a:spcPct val="110000"/>
              </a:lnSpc>
              <a:buNone/>
            </a:pPr>
            <a:r>
              <a:rPr lang="en-US" sz="1900" b="1" dirty="0"/>
              <a:t>    User Authentication:</a:t>
            </a:r>
            <a:r>
              <a:rPr lang="en-US" sz="1900" dirty="0"/>
              <a:t> Secure login system for saving progress and history.</a:t>
            </a:r>
            <a:endParaRPr lang="en-US" sz="1900" dirty="0"/>
          </a:p>
          <a:p>
            <a:pPr marL="305435" indent="-305435" algn="just">
              <a:lnSpc>
                <a:spcPct val="110000"/>
              </a:lnSpc>
              <a:buNone/>
            </a:pPr>
            <a:r>
              <a:rPr lang="en-US" sz="1900" b="1" dirty="0"/>
              <a:t>    Mobile-Friendly &amp; API Access:</a:t>
            </a:r>
            <a:r>
              <a:rPr lang="en-US" sz="1900" dirty="0"/>
              <a:t> Broaden accessibility via mobile apps and API support for     integration.</a:t>
            </a:r>
            <a:endParaRPr lang="en-US" sz="1900"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endParaRPr lang="en-US" sz="4400" b="1" dirty="0">
              <a:solidFill>
                <a:schemeClr val="accent1"/>
              </a:solidFill>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p:cNvSpPr>
            <a:spLocks noGrp="1"/>
          </p:cNvSpPr>
          <p:nvPr>
            <p:ph idx="1"/>
          </p:nvPr>
        </p:nvSpPr>
        <p:spPr>
          <a:xfrm>
            <a:off x="200660" y="2346960"/>
            <a:ext cx="13418185" cy="3763645"/>
          </a:xfrm>
        </p:spPr>
        <p:txBody>
          <a:bodyPr>
            <a:noAutofit/>
          </a:bodyPr>
          <a:lstStyle/>
          <a:p>
            <a:pPr marL="305435" indent="-305435"/>
            <a:r>
              <a:rPr lang="" altLang="en-IN" sz="1800" b="1" dirty="0"/>
              <a:t>1. </a:t>
            </a:r>
            <a:r>
              <a:rPr lang="en-IN" sz="1800" b="1" dirty="0"/>
              <a:t>UCI Machine Learning Repository – Adult Dataset</a:t>
            </a:r>
            <a:endParaRPr lang="en-IN" sz="1800" dirty="0"/>
          </a:p>
          <a:p>
            <a:pPr marL="305435" indent="-305435"/>
            <a:r>
              <a:rPr lang="en-IN" sz="1800" dirty="0"/>
              <a:t>    </a:t>
            </a:r>
            <a:r>
              <a:rPr lang="en-IN" sz="1800" dirty="0">
                <a:hlinkClick r:id="rId1" tooltip="" action="ppaction://hlinkfile"/>
              </a:rPr>
              <a:t> </a:t>
            </a:r>
            <a:r>
              <a:rPr lang="en-IN" sz="1800" dirty="0">
                <a:solidFill>
                  <a:schemeClr val="accent1"/>
                </a:solidFill>
                <a:hlinkClick r:id="rId1" tooltip="" action="ppaction://hlinkfile"/>
              </a:rPr>
              <a:t> </a:t>
            </a:r>
            <a:r>
              <a:rPr lang="en-IN" sz="1800">
                <a:hlinkClick r:id="rId1" tooltip="" action="ppaction://hlinkfile"/>
              </a:rPr>
              <a:t>https://archive.ics.uci.edu/ml/datasets/adult</a:t>
            </a:r>
            <a:endParaRPr lang="en-IN" sz="1800" dirty="0"/>
          </a:p>
          <a:p>
            <a:pPr marL="305435" indent="-305435"/>
            <a:r>
              <a:rPr lang="" altLang="en-IN" sz="1800" b="1" dirty="0"/>
              <a:t>2. </a:t>
            </a:r>
            <a:r>
              <a:rPr lang="en-IN" sz="1800" b="1" dirty="0"/>
              <a:t>Lundberg, S.M., &amp; Lee, S.-I. (2017).</a:t>
            </a:r>
            <a:endParaRPr lang="en-IN" sz="1800" dirty="0"/>
          </a:p>
          <a:p>
            <a:pPr marL="305435" indent="-305435"/>
            <a:r>
              <a:rPr lang="en-IN" sz="1800" dirty="0"/>
              <a:t>      A Unified Approach to Interpreting Model Predictions (SHAP).</a:t>
            </a:r>
            <a:endParaRPr lang="en-IN" sz="1800" dirty="0"/>
          </a:p>
          <a:p>
            <a:pPr marL="305435" indent="-305435"/>
            <a:r>
              <a:rPr lang="en-IN" sz="1800" dirty="0"/>
              <a:t>      Advances in Neural Information Processing Systems (NeurIPS).</a:t>
            </a:r>
            <a:endParaRPr lang="en-IN" sz="1800" dirty="0"/>
          </a:p>
          <a:p>
            <a:pPr marL="305435" indent="-305435"/>
            <a:r>
              <a:rPr lang="en-IN" sz="1800" dirty="0"/>
              <a:t>      </a:t>
            </a:r>
            <a:r>
              <a:rPr lang="en-IN" sz="1800" dirty="0">
                <a:hlinkClick r:id="rId2" tooltip="" action="ppaction://hlinkfile"/>
              </a:rPr>
              <a:t>https://arxiv.org/abs/1705.07874</a:t>
            </a:r>
            <a:endParaRPr lang="en-IN" sz="1800" dirty="0"/>
          </a:p>
          <a:p>
            <a:pPr marL="305435" indent="-305435"/>
            <a:r>
              <a:rPr lang="" altLang="en-IN" sz="1800" b="1" dirty="0"/>
              <a:t>3. </a:t>
            </a:r>
            <a:r>
              <a:rPr lang="en-IN" sz="1800" b="1" dirty="0"/>
              <a:t>Scikit-learn: Machine Learning in Python</a:t>
            </a:r>
            <a:endParaRPr lang="en-IN" sz="1800" dirty="0"/>
          </a:p>
          <a:p>
            <a:pPr marL="305435" indent="-305435"/>
            <a:r>
              <a:rPr lang="en-IN" sz="1800" dirty="0"/>
              <a:t>      Pedregosa et al., Journal of Machine Learning Research, 2011.</a:t>
            </a:r>
            <a:endParaRPr lang="en-IN" sz="1800" dirty="0"/>
          </a:p>
          <a:p>
            <a:pPr marL="305435" indent="-305435"/>
            <a:r>
              <a:rPr lang="en-IN" sz="1800" dirty="0"/>
              <a:t>      </a:t>
            </a:r>
            <a:r>
              <a:rPr lang="en-IN" sz="1800" dirty="0">
                <a:hlinkClick r:id="rId3" tooltip="" action="ppaction://hlinkfile"/>
              </a:rPr>
              <a:t>https://scikit-learn.org/</a:t>
            </a:r>
            <a:endParaRPr lang="en-IN" sz="1800" dirty="0"/>
          </a:p>
          <a:p>
            <a:pPr marL="305435" indent="-305435"/>
            <a:r>
              <a:rPr lang="" altLang="en-IN" sz="1800" b="1" dirty="0"/>
              <a:t>4. </a:t>
            </a:r>
            <a:r>
              <a:rPr lang="en-IN" sz="1800" b="1" dirty="0"/>
              <a:t>Streamlit Documentation – Building Data Apps</a:t>
            </a:r>
            <a:endParaRPr lang="en-IN" sz="1800" dirty="0"/>
          </a:p>
          <a:p>
            <a:pPr marL="305435" indent="-305435"/>
            <a:r>
              <a:rPr lang="en-IN" sz="1800" dirty="0"/>
              <a:t>      </a:t>
            </a:r>
            <a:r>
              <a:rPr lang="en-IN" sz="1800" dirty="0">
                <a:hlinkClick r:id="rId4" tooltip="" action="ppaction://hlinkfile"/>
              </a:rPr>
              <a:t>https://docs.streamlit.io</a:t>
            </a:r>
            <a:r>
              <a:rPr lang="en-IN" sz="1800" dirty="0"/>
              <a:t>/</a:t>
            </a:r>
            <a:endParaRPr lang="en-IN" sz="1800" dirty="0"/>
          </a:p>
          <a:p>
            <a:pPr marL="305435" indent="-305435"/>
            <a:r>
              <a:rPr lang="" altLang="en-IN" sz="1800" b="1" dirty="0"/>
              <a:t>5. </a:t>
            </a:r>
            <a:r>
              <a:rPr lang="en-IN" sz="1800" b="1" dirty="0"/>
              <a:t>OpenAI API Documentation – GPT-based Solutions</a:t>
            </a:r>
            <a:endParaRPr lang="en-IN" sz="1800" dirty="0"/>
          </a:p>
          <a:p>
            <a:pPr marL="305435" indent="-305435"/>
            <a:r>
              <a:rPr lang="en-IN" sz="1800" dirty="0"/>
              <a:t>      </a:t>
            </a:r>
            <a:r>
              <a:rPr lang="en-IN" sz="1800" dirty="0">
                <a:hlinkClick r:id="rId5" tooltip="" action="ppaction://hlinkfile"/>
              </a:rPr>
              <a:t>https://platform.openai.com/docs</a:t>
            </a:r>
            <a:endParaRPr lang="en-IN" sz="1800" dirty="0"/>
          </a:p>
          <a:p>
            <a:pPr marL="305435" indent="-305435"/>
            <a:endParaRPr lang="en-IN"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80604020202020204" pitchFamily="34" charset="0"/>
                <a:cs typeface="Arial" panose="02080604020202020204" pitchFamily="34" charset="0"/>
              </a:rPr>
              <a:t>THANK YOU</a:t>
            </a:r>
            <a:endParaRPr lang="en-US" b="1">
              <a:solidFill>
                <a:srgbClr val="002060"/>
              </a:solidFill>
              <a:latin typeface="Arial" panose="02080604020202020204" pitchFamily="34" charset="0"/>
              <a:cs typeface="Arial" panose="0208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80604020202020204" pitchFamily="34" charset="0"/>
                <a:cs typeface="Arial" panose="02080604020202020204" pitchFamily="34" charset="0"/>
              </a:rPr>
              <a:t>OUTLINE</a:t>
            </a:r>
            <a:endParaRPr lang="en-US" b="1">
              <a:solidFill>
                <a:srgbClr val="002060"/>
              </a:solidFill>
              <a:latin typeface="Arial" panose="02080604020202020204" pitchFamily="34" charset="0"/>
              <a:cs typeface="Arial" panose="0208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endParaRPr lang="en-US" sz="2000" b="1" dirty="0">
              <a:latin typeface="Arial"/>
              <a:ea typeface="+mn-lt"/>
              <a:cs typeface="Arial"/>
            </a:endParaRP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endParaRPr lang="en-US" sz="2000" b="1" dirty="0">
              <a:latin typeface="Arial"/>
              <a:ea typeface="+mn-lt"/>
              <a:cs typeface="Arial"/>
            </a:endParaRP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
        <p:nvSpPr>
          <p:cNvPr id="4" name="Text Box 3"/>
          <p:cNvSpPr txBox="1"/>
          <p:nvPr/>
        </p:nvSpPr>
        <p:spPr>
          <a:xfrm>
            <a:off x="838200" y="2110740"/>
            <a:ext cx="394970" cy="368300"/>
          </a:xfrm>
          <a:prstGeom prst="rect">
            <a:avLst/>
          </a:prstGeom>
          <a:noFill/>
        </p:spPr>
        <p:txBody>
          <a:bodyPr wrap="none" rtlCol="0" anchor="t">
            <a:spAutoFit/>
          </a:bodyPr>
          <a:p>
            <a:r>
              <a:rPr lang="en-US">
                <a:latin typeface="Inter" panose="02000603000000020004" charset="0"/>
                <a:ea typeface="Inter" panose="02000603000000020004" charset="0"/>
              </a:rPr>
              <a:t>►</a:t>
            </a:r>
            <a:endParaRPr lang="en-US">
              <a:latin typeface="Inter" panose="02000603000000020004" charset="0"/>
              <a:ea typeface="Inter" panose="02000603000000020004" charset="0"/>
            </a:endParaRPr>
          </a:p>
        </p:txBody>
      </p:sp>
      <p:sp>
        <p:nvSpPr>
          <p:cNvPr id="5" name="Text Box 4"/>
          <p:cNvSpPr txBox="1"/>
          <p:nvPr/>
        </p:nvSpPr>
        <p:spPr>
          <a:xfrm>
            <a:off x="838200" y="2654300"/>
            <a:ext cx="394970" cy="368300"/>
          </a:xfrm>
          <a:prstGeom prst="rect">
            <a:avLst/>
          </a:prstGeom>
          <a:noFill/>
        </p:spPr>
        <p:txBody>
          <a:bodyPr wrap="none" rtlCol="0" anchor="t">
            <a:spAutoFit/>
          </a:bodyPr>
          <a:p>
            <a:r>
              <a:rPr lang="en-US">
                <a:latin typeface="Inter" panose="02000603000000020004" charset="0"/>
                <a:ea typeface="Inter" panose="02000603000000020004" charset="0"/>
              </a:rPr>
              <a:t>►</a:t>
            </a:r>
            <a:endParaRPr lang="en-US">
              <a:latin typeface="Inter" panose="02000603000000020004" charset="0"/>
              <a:ea typeface="Inter" panose="02000603000000020004" charset="0"/>
            </a:endParaRPr>
          </a:p>
        </p:txBody>
      </p:sp>
      <p:sp>
        <p:nvSpPr>
          <p:cNvPr id="6" name="Text Box 5"/>
          <p:cNvSpPr txBox="1"/>
          <p:nvPr/>
        </p:nvSpPr>
        <p:spPr>
          <a:xfrm>
            <a:off x="849630" y="3116580"/>
            <a:ext cx="394970" cy="368300"/>
          </a:xfrm>
          <a:prstGeom prst="rect">
            <a:avLst/>
          </a:prstGeom>
          <a:noFill/>
        </p:spPr>
        <p:txBody>
          <a:bodyPr wrap="none" rtlCol="0" anchor="t">
            <a:spAutoFit/>
          </a:bodyPr>
          <a:p>
            <a:r>
              <a:rPr lang="en-US">
                <a:latin typeface="Inter" panose="02000603000000020004" charset="0"/>
                <a:ea typeface="Inter" panose="02000603000000020004" charset="0"/>
              </a:rPr>
              <a:t>►</a:t>
            </a:r>
            <a:endParaRPr lang="en-US">
              <a:latin typeface="Inter" panose="02000603000000020004" charset="0"/>
              <a:ea typeface="Inter" panose="02000603000000020004" charset="0"/>
            </a:endParaRPr>
          </a:p>
        </p:txBody>
      </p:sp>
      <p:sp>
        <p:nvSpPr>
          <p:cNvPr id="7" name="Text Box 6"/>
          <p:cNvSpPr txBox="1"/>
          <p:nvPr/>
        </p:nvSpPr>
        <p:spPr>
          <a:xfrm>
            <a:off x="849630" y="3585210"/>
            <a:ext cx="394970" cy="368300"/>
          </a:xfrm>
          <a:prstGeom prst="rect">
            <a:avLst/>
          </a:prstGeom>
          <a:noFill/>
        </p:spPr>
        <p:txBody>
          <a:bodyPr wrap="none" rtlCol="0" anchor="t">
            <a:spAutoFit/>
          </a:bodyPr>
          <a:p>
            <a:r>
              <a:rPr lang="en-US">
                <a:latin typeface="Inter" panose="02000603000000020004" charset="0"/>
                <a:ea typeface="Inter" panose="02000603000000020004" charset="0"/>
              </a:rPr>
              <a:t>►</a:t>
            </a:r>
            <a:endParaRPr lang="en-US">
              <a:latin typeface="Inter" panose="02000603000000020004" charset="0"/>
              <a:ea typeface="Inter" panose="02000603000000020004" charset="0"/>
            </a:endParaRPr>
          </a:p>
        </p:txBody>
      </p:sp>
      <p:sp>
        <p:nvSpPr>
          <p:cNvPr id="8" name="Text Box 7"/>
          <p:cNvSpPr txBox="1"/>
          <p:nvPr/>
        </p:nvSpPr>
        <p:spPr>
          <a:xfrm>
            <a:off x="838200" y="4054475"/>
            <a:ext cx="394970" cy="368300"/>
          </a:xfrm>
          <a:prstGeom prst="rect">
            <a:avLst/>
          </a:prstGeom>
          <a:noFill/>
        </p:spPr>
        <p:txBody>
          <a:bodyPr wrap="none" rtlCol="0" anchor="t">
            <a:spAutoFit/>
          </a:bodyPr>
          <a:p>
            <a:r>
              <a:rPr lang="en-US">
                <a:latin typeface="Inter" panose="02000603000000020004" charset="0"/>
                <a:ea typeface="Inter" panose="02000603000000020004" charset="0"/>
              </a:rPr>
              <a:t>►</a:t>
            </a:r>
            <a:endParaRPr lang="en-US">
              <a:latin typeface="Inter" panose="02000603000000020004" charset="0"/>
              <a:ea typeface="Inter" panose="02000603000000020004" charset="0"/>
            </a:endParaRPr>
          </a:p>
        </p:txBody>
      </p:sp>
      <p:sp>
        <p:nvSpPr>
          <p:cNvPr id="9" name="Text Box 8"/>
          <p:cNvSpPr txBox="1"/>
          <p:nvPr/>
        </p:nvSpPr>
        <p:spPr>
          <a:xfrm>
            <a:off x="838200" y="4514850"/>
            <a:ext cx="394970" cy="368300"/>
          </a:xfrm>
          <a:prstGeom prst="rect">
            <a:avLst/>
          </a:prstGeom>
          <a:noFill/>
        </p:spPr>
        <p:txBody>
          <a:bodyPr wrap="none" rtlCol="0" anchor="t">
            <a:spAutoFit/>
          </a:bodyPr>
          <a:p>
            <a:r>
              <a:rPr lang="en-US">
                <a:latin typeface="Inter" panose="02000603000000020004" charset="0"/>
                <a:ea typeface="Inter" panose="02000603000000020004" charset="0"/>
              </a:rPr>
              <a:t>►</a:t>
            </a:r>
            <a:endParaRPr lang="en-US">
              <a:latin typeface="Inter" panose="02000603000000020004" charset="0"/>
              <a:ea typeface="Inter" panose="02000603000000020004" charset="0"/>
            </a:endParaRPr>
          </a:p>
        </p:txBody>
      </p:sp>
      <p:sp>
        <p:nvSpPr>
          <p:cNvPr id="10" name="Text Box 9"/>
          <p:cNvSpPr txBox="1"/>
          <p:nvPr/>
        </p:nvSpPr>
        <p:spPr>
          <a:xfrm>
            <a:off x="838200" y="4977130"/>
            <a:ext cx="394970" cy="368300"/>
          </a:xfrm>
          <a:prstGeom prst="rect">
            <a:avLst/>
          </a:prstGeom>
          <a:noFill/>
        </p:spPr>
        <p:txBody>
          <a:bodyPr wrap="none" rtlCol="0" anchor="t">
            <a:spAutoFit/>
          </a:bodyPr>
          <a:p>
            <a:r>
              <a:rPr lang="en-US">
                <a:latin typeface="Inter" panose="02000603000000020004" charset="0"/>
                <a:ea typeface="Inter" panose="02000603000000020004" charset="0"/>
              </a:rPr>
              <a:t>►</a:t>
            </a:r>
            <a:endParaRPr lang="en-US">
              <a:latin typeface="Inter" panose="02000603000000020004" charset="0"/>
              <a:ea typeface="Inter" panose="020006030000000200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827" y="769466"/>
            <a:ext cx="11029616" cy="530296"/>
          </a:xfrm>
        </p:spPr>
        <p:txBody>
          <a:bodyPr>
            <a:normAutofit fontScale="90000"/>
          </a:bodyPr>
          <a:lstStyle/>
          <a:p>
            <a:r>
              <a:rPr lang="en-US" sz="4400" b="1">
                <a:solidFill>
                  <a:schemeClr val="accent1"/>
                </a:solidFill>
                <a:latin typeface="Arial" panose="02080604020202020204" pitchFamily="34" charset="0"/>
                <a:cs typeface="Arial" panose="02080604020202020204" pitchFamily="34" charset="0"/>
              </a:rPr>
              <a:t>Problem Statement</a:t>
            </a:r>
            <a:endParaRPr lang="en-US" sz="4400"/>
          </a:p>
        </p:txBody>
      </p:sp>
      <p:sp>
        <p:nvSpPr>
          <p:cNvPr id="2" name="Content Placeholder 1"/>
          <p:cNvSpPr>
            <a:spLocks noGrp="1"/>
          </p:cNvSpPr>
          <p:nvPr>
            <p:ph idx="1"/>
          </p:nvPr>
        </p:nvSpPr>
        <p:spPr>
          <a:xfrm>
            <a:off x="220345" y="1706245"/>
            <a:ext cx="11751945" cy="4673600"/>
          </a:xfrm>
        </p:spPr>
        <p:txBody>
          <a:bodyPr>
            <a:noAutofit/>
          </a:bodyPr>
          <a:lstStyle/>
          <a:p>
            <a:pPr marL="0" indent="0" algn="just">
              <a:buNone/>
            </a:pPr>
            <a:r>
              <a:rPr lang="en-US" sz="2000" dirty="0"/>
              <a:t>In today’s data-driven world, individuals often find it challenging to understand how various aspects of their personal and professional profiles influence their income potential and overall life trajectory. Without the right tools and insights, making informed decisions about career paths, education, financial planning, and healthcare becomes overwhelming. This project aims to explore the critical gaps in personal income awareness and the absence of integrated, personalized support systems for life planning.</a:t>
            </a:r>
            <a:endParaRPr lang="en-US" sz="2000" dirty="0"/>
          </a:p>
          <a:p>
            <a:pPr marL="0" indent="0" algn="just">
              <a:buNone/>
            </a:pPr>
            <a:endParaRPr lang="en-US" sz="2000" dirty="0"/>
          </a:p>
          <a:p>
            <a:pPr marL="0" indent="0" algn="just">
              <a:buNone/>
            </a:pPr>
            <a:r>
              <a:rPr lang="en-US" sz="2000" dirty="0"/>
              <a:t>    Difficulty in identifying the key factors that impact income levels. </a:t>
            </a:r>
            <a:endParaRPr lang="en-US" sz="2000" dirty="0"/>
          </a:p>
          <a:p>
            <a:pPr marL="0" indent="0" algn="just">
              <a:buNone/>
            </a:pPr>
            <a:r>
              <a:rPr lang="en-US" sz="2000" dirty="0"/>
              <a:t>    Lack of accessible, interpretable tools for personal data-driven insights.</a:t>
            </a:r>
            <a:endParaRPr lang="en-US" sz="2000" dirty="0"/>
          </a:p>
          <a:p>
            <a:pPr marL="0" indent="0" algn="just">
              <a:buNone/>
            </a:pPr>
            <a:r>
              <a:rPr lang="en-US" sz="2000" dirty="0"/>
              <a:t>    Disconnection between career planning and financial, healthcare, or educational </a:t>
            </a:r>
            <a:r>
              <a:rPr lang="" altLang="en-US" sz="2000" dirty="0"/>
              <a:t>goals</a:t>
            </a:r>
            <a:endParaRPr lang="en-US" sz="2000" dirty="0"/>
          </a:p>
          <a:p>
            <a:pPr marL="0" indent="0" algn="just">
              <a:buNone/>
            </a:pPr>
            <a:r>
              <a:rPr lang="en-US" sz="2000" dirty="0"/>
              <a:t>    Limited support for making informed, long-term decisions based on individual profiles.</a:t>
            </a:r>
            <a:endParaRPr lang="en-US" sz="2000" dirty="0"/>
          </a:p>
          <a:p>
            <a:pPr marL="0" indent="0" algn="just">
              <a:buNone/>
            </a:pPr>
            <a:endParaRPr lang="en-US" sz="2000" dirty="0"/>
          </a:p>
        </p:txBody>
      </p:sp>
      <p:sp>
        <p:nvSpPr>
          <p:cNvPr id="3" name="Text Box 2"/>
          <p:cNvSpPr txBox="1"/>
          <p:nvPr/>
        </p:nvSpPr>
        <p:spPr>
          <a:xfrm>
            <a:off x="220345" y="4114165"/>
            <a:ext cx="455295" cy="368300"/>
          </a:xfrm>
          <a:prstGeom prst="rect">
            <a:avLst/>
          </a:prstGeom>
          <a:noFill/>
        </p:spPr>
        <p:txBody>
          <a:bodyPr wrap="none" rtlCol="0">
            <a:spAutoFit/>
          </a:bodyPr>
          <a:p>
            <a:r>
              <a:rPr lang="en-US">
                <a:latin typeface="Inter" panose="02000603000000020004" charset="0"/>
                <a:ea typeface="Inter" panose="02000603000000020004" charset="0"/>
              </a:rPr>
              <a:t>► </a:t>
            </a:r>
            <a:endParaRPr lang="en-US">
              <a:latin typeface="Inter" panose="02000603000000020004" charset="0"/>
              <a:ea typeface="Inter" panose="02000603000000020004" charset="0"/>
            </a:endParaRPr>
          </a:p>
        </p:txBody>
      </p:sp>
      <p:sp>
        <p:nvSpPr>
          <p:cNvPr id="4" name="Text Box 3"/>
          <p:cNvSpPr txBox="1"/>
          <p:nvPr/>
        </p:nvSpPr>
        <p:spPr>
          <a:xfrm>
            <a:off x="220345" y="4622800"/>
            <a:ext cx="394970" cy="368300"/>
          </a:xfrm>
          <a:prstGeom prst="rect">
            <a:avLst/>
          </a:prstGeom>
          <a:noFill/>
        </p:spPr>
        <p:txBody>
          <a:bodyPr wrap="none" rtlCol="0" anchor="t">
            <a:spAutoFit/>
          </a:bodyPr>
          <a:p>
            <a:r>
              <a:rPr lang="en-US">
                <a:latin typeface="Inter" panose="02000603000000020004" charset="0"/>
                <a:ea typeface="Inter" panose="02000603000000020004" charset="0"/>
              </a:rPr>
              <a:t>►</a:t>
            </a:r>
            <a:endParaRPr lang="en-US">
              <a:latin typeface="Inter" panose="02000603000000020004" charset="0"/>
              <a:ea typeface="Inter" panose="02000603000000020004" charset="0"/>
            </a:endParaRPr>
          </a:p>
        </p:txBody>
      </p:sp>
      <p:sp>
        <p:nvSpPr>
          <p:cNvPr id="6" name="Text Box 5"/>
          <p:cNvSpPr txBox="1"/>
          <p:nvPr/>
        </p:nvSpPr>
        <p:spPr>
          <a:xfrm>
            <a:off x="250190" y="5093970"/>
            <a:ext cx="394970" cy="368300"/>
          </a:xfrm>
          <a:prstGeom prst="rect">
            <a:avLst/>
          </a:prstGeom>
          <a:noFill/>
        </p:spPr>
        <p:txBody>
          <a:bodyPr wrap="none" rtlCol="0" anchor="t">
            <a:spAutoFit/>
          </a:bodyPr>
          <a:p>
            <a:r>
              <a:rPr lang="en-US">
                <a:latin typeface="Inter" panose="02000603000000020004" charset="0"/>
                <a:ea typeface="Inter" panose="02000603000000020004" charset="0"/>
              </a:rPr>
              <a:t>►</a:t>
            </a:r>
            <a:endParaRPr lang="en-US">
              <a:latin typeface="Inter" panose="02000603000000020004" charset="0"/>
              <a:ea typeface="Inter" panose="02000603000000020004" charset="0"/>
            </a:endParaRPr>
          </a:p>
        </p:txBody>
      </p:sp>
      <p:sp>
        <p:nvSpPr>
          <p:cNvPr id="7" name="Text Box 6"/>
          <p:cNvSpPr txBox="1"/>
          <p:nvPr/>
        </p:nvSpPr>
        <p:spPr>
          <a:xfrm>
            <a:off x="250190" y="5551805"/>
            <a:ext cx="394970" cy="368300"/>
          </a:xfrm>
          <a:prstGeom prst="rect">
            <a:avLst/>
          </a:prstGeom>
          <a:noFill/>
        </p:spPr>
        <p:txBody>
          <a:bodyPr wrap="none" rtlCol="0" anchor="t">
            <a:spAutoFit/>
          </a:bodyPr>
          <a:p>
            <a:r>
              <a:rPr lang="en-US">
                <a:latin typeface="Inter" panose="02000603000000020004" charset="0"/>
                <a:ea typeface="Inter" panose="02000603000000020004" charset="0"/>
              </a:rPr>
              <a:t>►</a:t>
            </a:r>
            <a:endParaRPr lang="en-US">
              <a:latin typeface="Inter" panose="02000603000000020004" charset="0"/>
              <a:ea typeface="Inter" panose="020006030000000200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p:cNvSpPr>
            <a:spLocks noGrp="1"/>
          </p:cNvSpPr>
          <p:nvPr>
            <p:ph idx="1"/>
          </p:nvPr>
        </p:nvSpPr>
        <p:spPr>
          <a:xfrm>
            <a:off x="581827" y="1756051"/>
            <a:ext cx="11029615" cy="4673324"/>
          </a:xfrm>
        </p:spPr>
        <p:txBody>
          <a:bodyPr>
            <a:noAutofit/>
          </a:bodyPr>
          <a:lstStyle/>
          <a:p>
            <a:pPr marL="0" indent="0">
              <a:buNone/>
            </a:pPr>
            <a:r>
              <a:rPr lang="en-IN" sz="2000" dirty="0">
                <a:solidFill>
                  <a:srgbClr val="0F0F0F"/>
                </a:solidFill>
                <a:latin typeface="+mn-ea"/>
                <a:ea typeface="+mn-lt"/>
                <a:cs typeface="+mn-ea"/>
              </a:rPr>
              <a:t>The "System Approach" This section outlines the overall strategy and methodology used in developing and deploying the AI-powered salary prediction and life planning system.</a:t>
            </a:r>
            <a:endParaRPr lang="en-IN" sz="2000" dirty="0">
              <a:solidFill>
                <a:srgbClr val="0F0F0F"/>
              </a:solidFill>
              <a:latin typeface="+mn-ea"/>
              <a:ea typeface="+mn-lt"/>
              <a:cs typeface="+mn-ea"/>
            </a:endParaRPr>
          </a:p>
          <a:p>
            <a:pPr marL="0" indent="0">
              <a:buNone/>
            </a:pPr>
            <a:endParaRPr lang="en-IN" sz="2000" dirty="0">
              <a:solidFill>
                <a:srgbClr val="0F0F0F"/>
              </a:solidFill>
              <a:latin typeface="+mn-ea"/>
              <a:cs typeface="+mn-ea"/>
            </a:endParaRPr>
          </a:p>
          <a:p>
            <a:pPr marL="0" indent="0">
              <a:buNone/>
            </a:pPr>
            <a:r>
              <a:rPr lang="en-IN" sz="2000" b="1" dirty="0">
                <a:solidFill>
                  <a:srgbClr val="0F0F0F"/>
                </a:solidFill>
                <a:latin typeface="+mn-ea"/>
                <a:cs typeface="+mn-ea"/>
              </a:rPr>
              <a:t>1. System Requirements</a:t>
            </a:r>
            <a:endParaRPr lang="en-IN" sz="2000" dirty="0">
              <a:solidFill>
                <a:srgbClr val="0F0F0F"/>
              </a:solidFill>
              <a:latin typeface="+mn-ea"/>
              <a:cs typeface="+mn-ea"/>
            </a:endParaRPr>
          </a:p>
          <a:p>
            <a:pPr marL="0" indent="0">
              <a:buNone/>
            </a:pPr>
            <a:r>
              <a:rPr lang="en-IN" sz="2000" b="1" dirty="0">
                <a:solidFill>
                  <a:srgbClr val="0F0F0F"/>
                </a:solidFill>
                <a:latin typeface="+mn-ea"/>
                <a:cs typeface="+mn-ea"/>
              </a:rPr>
              <a:t>Platform :</a:t>
            </a:r>
            <a:r>
              <a:rPr lang="en-IN" sz="2000" dirty="0">
                <a:solidFill>
                  <a:srgbClr val="0F0F0F"/>
                </a:solidFill>
                <a:latin typeface="+mn-ea"/>
                <a:cs typeface="+mn-ea"/>
              </a:rPr>
              <a:t> Google Colab (Cloud-based Jupyter Notebook environment)</a:t>
            </a:r>
            <a:endParaRPr lang="en-IN" sz="2000" dirty="0">
              <a:solidFill>
                <a:srgbClr val="0F0F0F"/>
              </a:solidFill>
              <a:latin typeface="+mn-ea"/>
              <a:cs typeface="+mn-ea"/>
            </a:endParaRPr>
          </a:p>
          <a:p>
            <a:pPr marL="0" indent="0">
              <a:buNone/>
            </a:pPr>
            <a:r>
              <a:rPr lang="en-IN" sz="2000" b="1" dirty="0">
                <a:solidFill>
                  <a:srgbClr val="0F0F0F"/>
                </a:solidFill>
                <a:latin typeface="+mn-ea"/>
                <a:cs typeface="+mn-ea"/>
              </a:rPr>
              <a:t>Deployment :</a:t>
            </a:r>
            <a:r>
              <a:rPr lang="en-IN" sz="2000" dirty="0">
                <a:solidFill>
                  <a:srgbClr val="0F0F0F"/>
                </a:solidFill>
                <a:latin typeface="+mn-ea"/>
                <a:cs typeface="+mn-ea"/>
              </a:rPr>
              <a:t> Streamlit with Ngrok for public web access</a:t>
            </a:r>
            <a:endParaRPr lang="en-IN" sz="2000" dirty="0">
              <a:solidFill>
                <a:srgbClr val="0F0F0F"/>
              </a:solidFill>
              <a:latin typeface="+mn-ea"/>
              <a:cs typeface="+mn-ea"/>
            </a:endParaRPr>
          </a:p>
          <a:p>
            <a:pPr marL="0" indent="0">
              <a:buNone/>
            </a:pPr>
            <a:r>
              <a:rPr lang="en-IN" sz="2000" b="1" dirty="0">
                <a:solidFill>
                  <a:srgbClr val="0F0F0F"/>
                </a:solidFill>
                <a:latin typeface="+mn-ea"/>
                <a:cs typeface="+mn-ea"/>
              </a:rPr>
              <a:t>Hardware :</a:t>
            </a:r>
            <a:r>
              <a:rPr lang="en-IN" sz="2000" dirty="0">
                <a:solidFill>
                  <a:srgbClr val="0F0F0F"/>
                </a:solidFill>
                <a:latin typeface="+mn-ea"/>
                <a:cs typeface="+mn-ea"/>
              </a:rPr>
              <a:t> No local GPU/CPU required (cloud-hosted)</a:t>
            </a:r>
            <a:endParaRPr lang="en-IN" sz="2000" dirty="0">
              <a:solidFill>
                <a:srgbClr val="0F0F0F"/>
              </a:solidFill>
              <a:latin typeface="+mn-ea"/>
              <a:cs typeface="+mn-ea"/>
            </a:endParaRPr>
          </a:p>
          <a:p>
            <a:pPr marL="0" indent="0">
              <a:buNone/>
            </a:pPr>
            <a:r>
              <a:rPr lang="en-IN" sz="2000" b="1" dirty="0">
                <a:solidFill>
                  <a:srgbClr val="0F0F0F"/>
                </a:solidFill>
                <a:latin typeface="+mn-ea"/>
                <a:cs typeface="+mn-ea"/>
              </a:rPr>
              <a:t>Operating System :</a:t>
            </a:r>
            <a:r>
              <a:rPr lang="en-IN" sz="2000" dirty="0">
                <a:solidFill>
                  <a:srgbClr val="0F0F0F"/>
                </a:solidFill>
                <a:latin typeface="+mn-ea"/>
                <a:cs typeface="+mn-ea"/>
              </a:rPr>
              <a:t> Linux-based (Colab environment)</a:t>
            </a:r>
            <a:endParaRPr lang="en-IN" sz="2000" dirty="0">
              <a:solidFill>
                <a:srgbClr val="0F0F0F"/>
              </a:solidFill>
              <a:latin typeface="+mn-ea"/>
              <a:cs typeface="+mn-ea"/>
            </a:endParaRPr>
          </a:p>
          <a:p>
            <a:pPr marL="0" indent="0">
              <a:buNone/>
            </a:pPr>
            <a:r>
              <a:rPr lang="en-IN" sz="2000" b="1" dirty="0">
                <a:solidFill>
                  <a:srgbClr val="0F0F0F"/>
                </a:solidFill>
                <a:latin typeface="+mn-ea"/>
                <a:cs typeface="+mn-ea"/>
              </a:rPr>
              <a:t>Storage :</a:t>
            </a:r>
            <a:r>
              <a:rPr lang="en-IN" sz="2000" dirty="0">
                <a:solidFill>
                  <a:srgbClr val="0F0F0F"/>
                </a:solidFill>
                <a:latin typeface="+mn-ea"/>
                <a:cs typeface="+mn-ea"/>
              </a:rPr>
              <a:t> Google Drive integration (optional for file I/O)</a:t>
            </a:r>
            <a:endParaRPr lang="en-IN" sz="2000" dirty="0">
              <a:solidFill>
                <a:srgbClr val="0F0F0F"/>
              </a:solidFill>
              <a:latin typeface="+mn-ea"/>
              <a:cs typeface="+mn-ea"/>
            </a:endParaRPr>
          </a:p>
          <a:p>
            <a:pPr marL="0" indent="0">
              <a:buNone/>
            </a:pPr>
            <a:endParaRPr lang="en-IN" sz="2000" dirty="0">
              <a:solidFill>
                <a:srgbClr val="0F0F0F"/>
              </a:solidFill>
              <a:latin typeface="+mn-ea"/>
              <a:cs typeface="+mn-ea"/>
            </a:endParaRPr>
          </a:p>
          <a:p>
            <a:pPr marL="0" indent="0">
              <a:buNone/>
            </a:pPr>
            <a:endParaRPr lang="en-IN" sz="2000" dirty="0">
              <a:solidFill>
                <a:srgbClr val="0F0F0F"/>
              </a:solidFill>
              <a:latin typeface="+mn-ea"/>
              <a:cs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4400" b="1">
                <a:solidFill>
                  <a:schemeClr val="accent1"/>
                </a:solidFill>
                <a:latin typeface="Arial"/>
                <a:ea typeface="+mj-lt"/>
                <a:cs typeface="Arial"/>
                <a:sym typeface="+mn-ea"/>
              </a:rPr>
              <a:t>System  Approach</a:t>
            </a:r>
            <a:endParaRPr lang="en-US" sz="4400"/>
          </a:p>
        </p:txBody>
      </p:sp>
      <p:sp>
        <p:nvSpPr>
          <p:cNvPr id="3" name="Content Placeholder 2"/>
          <p:cNvSpPr>
            <a:spLocks noGrp="1"/>
          </p:cNvSpPr>
          <p:nvPr>
            <p:ph idx="1"/>
          </p:nvPr>
        </p:nvSpPr>
        <p:spPr>
          <a:xfrm>
            <a:off x="675172" y="1705886"/>
            <a:ext cx="11029615" cy="4673324"/>
          </a:xfrm>
        </p:spPr>
        <p:txBody>
          <a:bodyPr>
            <a:noAutofit/>
          </a:bodyPr>
          <a:p>
            <a:pPr marL="0" indent="0">
              <a:buNone/>
            </a:pPr>
            <a:r>
              <a:rPr lang="en-IN" sz="2000" b="1" dirty="0">
                <a:solidFill>
                  <a:srgbClr val="0F0F0F"/>
                </a:solidFill>
                <a:latin typeface="+mn-ea"/>
                <a:cs typeface="+mn-ea"/>
                <a:sym typeface="+mn-ea"/>
              </a:rPr>
              <a:t>2. Libraries Required to Build the Model</a:t>
            </a:r>
            <a:endParaRPr lang="en-IN" sz="2000" dirty="0">
              <a:solidFill>
                <a:srgbClr val="0F0F0F"/>
              </a:solidFill>
              <a:latin typeface="+mn-ea"/>
              <a:cs typeface="+mn-ea"/>
            </a:endParaRPr>
          </a:p>
          <a:p>
            <a:pPr marL="0" indent="0">
              <a:buNone/>
            </a:pPr>
            <a:r>
              <a:rPr lang="en-IN" sz="2000" b="1" dirty="0">
                <a:solidFill>
                  <a:srgbClr val="0F0F0F"/>
                </a:solidFill>
                <a:latin typeface="+mn-ea"/>
                <a:cs typeface="+mn-ea"/>
                <a:sym typeface="+mn-ea"/>
              </a:rPr>
              <a:t>pandas –</a:t>
            </a:r>
            <a:r>
              <a:rPr lang="en-IN" sz="2000" dirty="0">
                <a:solidFill>
                  <a:srgbClr val="0F0F0F"/>
                </a:solidFill>
                <a:latin typeface="+mn-ea"/>
                <a:cs typeface="+mn-ea"/>
                <a:sym typeface="+mn-ea"/>
              </a:rPr>
              <a:t> for data manipulation</a:t>
            </a:r>
            <a:endParaRPr lang="en-IN" sz="2000" dirty="0">
              <a:solidFill>
                <a:srgbClr val="0F0F0F"/>
              </a:solidFill>
              <a:latin typeface="+mn-ea"/>
              <a:cs typeface="+mn-ea"/>
            </a:endParaRPr>
          </a:p>
          <a:p>
            <a:pPr marL="0" indent="0">
              <a:buNone/>
            </a:pPr>
            <a:r>
              <a:rPr lang="en-IN" sz="2000" b="1" dirty="0">
                <a:solidFill>
                  <a:srgbClr val="0F0F0F"/>
                </a:solidFill>
                <a:latin typeface="+mn-ea"/>
                <a:cs typeface="+mn-ea"/>
                <a:sym typeface="+mn-ea"/>
              </a:rPr>
              <a:t>numpy – </a:t>
            </a:r>
            <a:r>
              <a:rPr lang="en-IN" sz="2000" dirty="0">
                <a:solidFill>
                  <a:srgbClr val="0F0F0F"/>
                </a:solidFill>
                <a:latin typeface="+mn-ea"/>
                <a:cs typeface="+mn-ea"/>
                <a:sym typeface="+mn-ea"/>
              </a:rPr>
              <a:t>for numerical operations</a:t>
            </a:r>
            <a:endParaRPr lang="en-IN" sz="2000" dirty="0">
              <a:solidFill>
                <a:srgbClr val="0F0F0F"/>
              </a:solidFill>
              <a:latin typeface="+mn-ea"/>
              <a:cs typeface="+mn-ea"/>
            </a:endParaRPr>
          </a:p>
          <a:p>
            <a:pPr marL="0" indent="0">
              <a:buNone/>
            </a:pPr>
            <a:r>
              <a:rPr lang="en-IN" sz="2000" b="1" dirty="0">
                <a:solidFill>
                  <a:srgbClr val="0F0F0F"/>
                </a:solidFill>
                <a:latin typeface="+mn-ea"/>
                <a:cs typeface="+mn-ea"/>
                <a:sym typeface="+mn-ea"/>
              </a:rPr>
              <a:t>scikit-learn –</a:t>
            </a:r>
            <a:r>
              <a:rPr lang="en-IN" sz="2000" dirty="0">
                <a:solidFill>
                  <a:srgbClr val="0F0F0F"/>
                </a:solidFill>
                <a:latin typeface="+mn-ea"/>
                <a:cs typeface="+mn-ea"/>
                <a:sym typeface="+mn-ea"/>
              </a:rPr>
              <a:t> for preprocessing, modeling, and evaluation</a:t>
            </a:r>
            <a:endParaRPr lang="en-IN" sz="2000" dirty="0">
              <a:solidFill>
                <a:srgbClr val="0F0F0F"/>
              </a:solidFill>
              <a:latin typeface="+mn-ea"/>
              <a:cs typeface="+mn-ea"/>
            </a:endParaRPr>
          </a:p>
          <a:p>
            <a:pPr marL="0" indent="0">
              <a:buNone/>
            </a:pPr>
            <a:r>
              <a:rPr lang="en-IN" sz="2000" b="1" dirty="0">
                <a:solidFill>
                  <a:srgbClr val="0F0F0F"/>
                </a:solidFill>
                <a:latin typeface="+mn-ea"/>
                <a:cs typeface="+mn-ea"/>
                <a:sym typeface="+mn-ea"/>
              </a:rPr>
              <a:t>joblib –</a:t>
            </a:r>
            <a:r>
              <a:rPr lang="en-IN" sz="2000" dirty="0">
                <a:solidFill>
                  <a:srgbClr val="0F0F0F"/>
                </a:solidFill>
                <a:latin typeface="+mn-ea"/>
                <a:cs typeface="+mn-ea"/>
                <a:sym typeface="+mn-ea"/>
              </a:rPr>
              <a:t> for saving and loading trained models</a:t>
            </a:r>
            <a:endParaRPr lang="en-IN" sz="2000" dirty="0">
              <a:solidFill>
                <a:srgbClr val="0F0F0F"/>
              </a:solidFill>
              <a:latin typeface="+mn-ea"/>
              <a:cs typeface="+mn-ea"/>
            </a:endParaRPr>
          </a:p>
          <a:p>
            <a:pPr marL="0" indent="0">
              <a:buNone/>
            </a:pPr>
            <a:r>
              <a:rPr lang="en-IN" sz="2000" b="1" dirty="0">
                <a:solidFill>
                  <a:srgbClr val="0F0F0F"/>
                </a:solidFill>
                <a:latin typeface="+mn-ea"/>
                <a:cs typeface="+mn-ea"/>
                <a:sym typeface="+mn-ea"/>
              </a:rPr>
              <a:t>matplotlib, seaborn –</a:t>
            </a:r>
            <a:r>
              <a:rPr lang="en-IN" sz="2000" dirty="0">
                <a:solidFill>
                  <a:srgbClr val="0F0F0F"/>
                </a:solidFill>
                <a:latin typeface="+mn-ea"/>
                <a:cs typeface="+mn-ea"/>
                <a:sym typeface="+mn-ea"/>
              </a:rPr>
              <a:t> for data visualization</a:t>
            </a:r>
            <a:endParaRPr lang="en-IN" sz="2000" dirty="0">
              <a:solidFill>
                <a:srgbClr val="0F0F0F"/>
              </a:solidFill>
              <a:latin typeface="+mn-ea"/>
              <a:cs typeface="+mn-ea"/>
            </a:endParaRPr>
          </a:p>
          <a:p>
            <a:pPr marL="0" indent="0">
              <a:buNone/>
            </a:pPr>
            <a:r>
              <a:rPr lang="en-IN" sz="2000" b="1" dirty="0">
                <a:solidFill>
                  <a:srgbClr val="0F0F0F"/>
                </a:solidFill>
                <a:latin typeface="+mn-ea"/>
                <a:cs typeface="+mn-ea"/>
                <a:sym typeface="+mn-ea"/>
              </a:rPr>
              <a:t>shap –</a:t>
            </a:r>
            <a:r>
              <a:rPr lang="en-IN" sz="2000" dirty="0">
                <a:solidFill>
                  <a:srgbClr val="0F0F0F"/>
                </a:solidFill>
                <a:latin typeface="+mn-ea"/>
                <a:cs typeface="+mn-ea"/>
                <a:sym typeface="+mn-ea"/>
              </a:rPr>
              <a:t> for SHAP value-based model explanation</a:t>
            </a:r>
            <a:endParaRPr lang="en-IN" sz="2000" dirty="0">
              <a:solidFill>
                <a:srgbClr val="0F0F0F"/>
              </a:solidFill>
              <a:latin typeface="+mn-ea"/>
              <a:cs typeface="+mn-ea"/>
            </a:endParaRPr>
          </a:p>
          <a:p>
            <a:pPr marL="0" indent="0">
              <a:buNone/>
            </a:pPr>
            <a:r>
              <a:rPr lang="en-IN" sz="2000" b="1" dirty="0">
                <a:solidFill>
                  <a:srgbClr val="0F0F0F"/>
                </a:solidFill>
                <a:latin typeface="+mn-ea"/>
                <a:cs typeface="+mn-ea"/>
                <a:sym typeface="+mn-ea"/>
              </a:rPr>
              <a:t>streamlit –</a:t>
            </a:r>
            <a:r>
              <a:rPr lang="en-IN" sz="2000" dirty="0">
                <a:solidFill>
                  <a:srgbClr val="0F0F0F"/>
                </a:solidFill>
                <a:latin typeface="+mn-ea"/>
                <a:cs typeface="+mn-ea"/>
                <a:sym typeface="+mn-ea"/>
              </a:rPr>
              <a:t> for building the interactive user interface</a:t>
            </a:r>
            <a:endParaRPr lang="en-IN" sz="2000" dirty="0">
              <a:solidFill>
                <a:srgbClr val="0F0F0F"/>
              </a:solidFill>
              <a:latin typeface="+mn-ea"/>
              <a:cs typeface="+mn-ea"/>
            </a:endParaRPr>
          </a:p>
          <a:p>
            <a:pPr marL="0" indent="0">
              <a:buNone/>
            </a:pPr>
            <a:r>
              <a:rPr lang="en-IN" sz="2000" b="1" dirty="0">
                <a:solidFill>
                  <a:srgbClr val="0F0F0F"/>
                </a:solidFill>
                <a:latin typeface="+mn-ea"/>
                <a:cs typeface="+mn-ea"/>
                <a:sym typeface="+mn-ea"/>
              </a:rPr>
              <a:t>openai –</a:t>
            </a:r>
            <a:r>
              <a:rPr lang="en-IN" sz="2000" dirty="0">
                <a:solidFill>
                  <a:srgbClr val="0F0F0F"/>
                </a:solidFill>
                <a:latin typeface="+mn-ea"/>
                <a:cs typeface="+mn-ea"/>
                <a:sym typeface="+mn-ea"/>
              </a:rPr>
              <a:t> for integrating AI Mentor (optional)</a:t>
            </a:r>
            <a:endParaRPr lang="en-IN" sz="2000" dirty="0">
              <a:solidFill>
                <a:srgbClr val="0F0F0F"/>
              </a:solidFill>
              <a:latin typeface="+mn-ea"/>
              <a:cs typeface="+mn-ea"/>
            </a:endParaRPr>
          </a:p>
          <a:p>
            <a:pPr marL="0" indent="0">
              <a:buNone/>
            </a:pPr>
            <a:r>
              <a:rPr lang="en-IN" sz="2000" b="1" dirty="0">
                <a:solidFill>
                  <a:srgbClr val="0F0F0F"/>
                </a:solidFill>
                <a:latin typeface="+mn-ea"/>
                <a:cs typeface="+mn-ea"/>
                <a:sym typeface="+mn-ea"/>
              </a:rPr>
              <a:t>pyngrok –</a:t>
            </a:r>
            <a:r>
              <a:rPr lang="en-IN" sz="2000" dirty="0">
                <a:solidFill>
                  <a:srgbClr val="0F0F0F"/>
                </a:solidFill>
                <a:latin typeface="+mn-ea"/>
                <a:cs typeface="+mn-ea"/>
                <a:sym typeface="+mn-ea"/>
              </a:rPr>
              <a:t> for exposing the local app to the internet via ngrok</a:t>
            </a:r>
            <a:endParaRPr lang="en-IN" sz="2000" dirty="0">
              <a:solidFill>
                <a:srgbClr val="0F0F0F"/>
              </a:solidFill>
              <a:latin typeface="+mn-ea"/>
              <a:cs typeface="+mn-ea"/>
            </a:endParaRPr>
          </a:p>
          <a:p>
            <a:endParaRPr lang="en-IN" sz="2000" dirty="0">
              <a:solidFill>
                <a:srgbClr val="0F0F0F"/>
              </a:solidFill>
              <a:latin typeface="+mn-ea"/>
              <a:cs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3" name="Text Box 2"/>
          <p:cNvSpPr txBox="1"/>
          <p:nvPr/>
        </p:nvSpPr>
        <p:spPr>
          <a:xfrm>
            <a:off x="763905" y="1602740"/>
            <a:ext cx="10846435" cy="4092575"/>
          </a:xfrm>
          <a:prstGeom prst="rect">
            <a:avLst/>
          </a:prstGeom>
          <a:noFill/>
        </p:spPr>
        <p:txBody>
          <a:bodyPr wrap="square" rtlCol="0">
            <a:spAutoFit/>
          </a:bodyPr>
          <a:p>
            <a:pPr marL="305435" indent="-305435" algn="just"/>
            <a:r>
              <a:rPr lang="en-US" sz="2000" dirty="0"/>
              <a:t>This section describes the step-by-step procedure followed to build, train, explain,</a:t>
            </a:r>
            <a:endParaRPr lang="en-US" sz="2000" dirty="0"/>
          </a:p>
          <a:p>
            <a:pPr marL="305435" indent="-305435" algn="just"/>
            <a:r>
              <a:rPr lang="en-US" sz="2000" dirty="0"/>
              <a:t>and deploy the salary prediction and life planning system.</a:t>
            </a:r>
            <a:endParaRPr lang="en-US" sz="2000" dirty="0"/>
          </a:p>
          <a:p>
            <a:pPr marL="305435" indent="-305435" algn="just"/>
            <a:endParaRPr lang="en-US" sz="2000" dirty="0"/>
          </a:p>
          <a:p>
            <a:pPr marL="305435" indent="-305435" algn="just"/>
            <a:r>
              <a:rPr lang="" altLang="en-US" sz="2000" dirty="0"/>
              <a:t>Step-by-Step Procedure</a:t>
            </a:r>
            <a:endParaRPr lang="" altLang="en-US" sz="2000" dirty="0"/>
          </a:p>
          <a:p>
            <a:pPr marL="305435" indent="-305435" algn="just"/>
            <a:endParaRPr lang="en-US" sz="2000" b="1" dirty="0"/>
          </a:p>
          <a:p>
            <a:pPr marL="305435" indent="-305435" algn="just"/>
            <a:r>
              <a:rPr lang="" altLang="en-US" sz="2000" b="1" dirty="0"/>
              <a:t>1. </a:t>
            </a:r>
            <a:r>
              <a:rPr lang="en-US" sz="2000" b="1" dirty="0"/>
              <a:t>Data Acquisition </a:t>
            </a:r>
            <a:r>
              <a:rPr lang="" altLang="en-US" sz="2000" b="1" dirty="0"/>
              <a:t>:</a:t>
            </a:r>
            <a:endParaRPr lang="en-US" sz="2000" dirty="0"/>
          </a:p>
          <a:p>
            <a:pPr marL="305435" indent="-305435" algn="just"/>
            <a:r>
              <a:rPr lang="en-US" sz="2000" dirty="0"/>
              <a:t>      Load dataset (adult.csv) from public or uploaded source.</a:t>
            </a:r>
            <a:endParaRPr lang="en-US" sz="2000" dirty="0"/>
          </a:p>
          <a:p>
            <a:pPr marL="305435" indent="-305435" algn="just"/>
            <a:r>
              <a:rPr lang="en-US" sz="2000" dirty="0"/>
              <a:t>      Handle missing values and outliers.</a:t>
            </a:r>
            <a:endParaRPr lang="en-US" sz="2000" dirty="0"/>
          </a:p>
          <a:p>
            <a:pPr marL="305435" indent="-305435" algn="just"/>
            <a:r>
              <a:rPr lang="" altLang="en-US" sz="2000" b="1" dirty="0"/>
              <a:t>2. </a:t>
            </a:r>
            <a:r>
              <a:rPr lang="en-US" sz="2000" b="1" dirty="0"/>
              <a:t>Data Preprocessing </a:t>
            </a:r>
            <a:r>
              <a:rPr lang="" altLang="en-US" sz="2000" b="1" dirty="0"/>
              <a:t>:</a:t>
            </a:r>
            <a:endParaRPr lang="en-US" sz="2000" dirty="0"/>
          </a:p>
          <a:p>
            <a:pPr marL="305435" indent="-305435" algn="just"/>
            <a:r>
              <a:rPr lang="en-US" sz="2000" dirty="0"/>
              <a:t>      Encode categorical features using LabelEncoder.</a:t>
            </a:r>
            <a:endParaRPr lang="en-US" sz="2000" dirty="0"/>
          </a:p>
          <a:p>
            <a:pPr marL="305435" indent="-305435" algn="just"/>
            <a:r>
              <a:rPr lang="en-US" sz="2000" dirty="0"/>
              <a:t>      Normalize/scale if needed.</a:t>
            </a:r>
            <a:endParaRPr lang="en-US" sz="2000" dirty="0"/>
          </a:p>
          <a:p>
            <a:pPr marL="305435" indent="-305435" algn="just"/>
            <a:r>
              <a:rPr lang="en-US" sz="2000" dirty="0"/>
              <a:t>      Split data into training and testing sets.</a:t>
            </a:r>
            <a:endParaRPr lang="en-US" sz="2000" dirty="0"/>
          </a:p>
          <a:p>
            <a:pPr marL="305435" indent="-305435" algn="just"/>
            <a:endParaRPr lang="en-US" sz="2000" dirty="0"/>
          </a:p>
        </p:txBody>
      </p:sp>
      <p:sp>
        <p:nvSpPr>
          <p:cNvPr id="11" name="Content Placeholder 10"/>
          <p:cNvSpPr/>
          <p:nvPr>
            <p:ph idx="1"/>
          </p:nvPr>
        </p:nvSpPr>
        <p:spPr/>
        <p:txBody>
          <a:bodyPr/>
          <a:p>
            <a:r>
              <a:rPr lang="" altLang="en-US"/>
              <a:t>  </a:t>
            </a:r>
            <a:endParaRPr lang=""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1827" y="1301596"/>
            <a:ext cx="11029616" cy="530296"/>
          </a:xfrm>
        </p:spPr>
        <p:txBody>
          <a:bodyPr>
            <a:normAutofit fontScale="90000"/>
          </a:bodyPr>
          <a:p>
            <a:r>
              <a:rPr lang="en-US" sz="4400" b="1">
                <a:solidFill>
                  <a:schemeClr val="accent1"/>
                </a:solidFill>
                <a:latin typeface="Arial"/>
                <a:ea typeface="+mj-lt"/>
                <a:cs typeface="Arial"/>
                <a:sym typeface="+mn-ea"/>
              </a:rPr>
              <a:t>Algorithm &amp; Deployment</a:t>
            </a:r>
            <a:br>
              <a:rPr lang="en-US" sz="4400"/>
            </a:br>
            <a:endParaRPr lang="en-US" sz="4400"/>
          </a:p>
        </p:txBody>
      </p:sp>
      <p:sp>
        <p:nvSpPr>
          <p:cNvPr id="3" name="Content Placeholder 2"/>
          <p:cNvSpPr>
            <a:spLocks noGrp="1"/>
          </p:cNvSpPr>
          <p:nvPr>
            <p:ph idx="1"/>
          </p:nvPr>
        </p:nvSpPr>
        <p:spPr>
          <a:xfrm>
            <a:off x="581192" y="1600476"/>
            <a:ext cx="11029615" cy="4673324"/>
          </a:xfrm>
        </p:spPr>
        <p:txBody>
          <a:bodyPr>
            <a:noAutofit/>
          </a:bodyPr>
          <a:p>
            <a:r>
              <a:rPr lang="" altLang="en-US" sz="2000" b="1"/>
              <a:t>3. </a:t>
            </a:r>
            <a:r>
              <a:rPr lang="en-US" sz="2000" b="1"/>
              <a:t>Model Training </a:t>
            </a:r>
            <a:r>
              <a:rPr lang="" altLang="en-US" sz="2000" b="1"/>
              <a:t>:</a:t>
            </a:r>
            <a:endParaRPr lang="en-US" sz="2000"/>
          </a:p>
          <a:p>
            <a:r>
              <a:rPr lang="en-US" sz="2000"/>
              <a:t>    </a:t>
            </a:r>
            <a:r>
              <a:rPr lang="" altLang="en-US" sz="2000"/>
              <a:t>I.</a:t>
            </a:r>
            <a:r>
              <a:rPr lang="en-US" sz="2000"/>
              <a:t>Train multiple models:</a:t>
            </a:r>
            <a:endParaRPr lang="en-US" sz="2000"/>
          </a:p>
          <a:p>
            <a:r>
              <a:rPr lang="en-US" sz="2000"/>
              <a:t>         Logistic Regression</a:t>
            </a:r>
            <a:endParaRPr lang="en-US" sz="2000"/>
          </a:p>
          <a:p>
            <a:r>
              <a:rPr lang="en-US" sz="2000"/>
              <a:t>         Random Forest</a:t>
            </a:r>
            <a:endParaRPr lang="en-US" sz="2000"/>
          </a:p>
          <a:p>
            <a:r>
              <a:rPr lang="en-US" sz="2000"/>
              <a:t>         K-Nearest Neighbors</a:t>
            </a:r>
            <a:endParaRPr lang="en-US" sz="2000"/>
          </a:p>
          <a:p>
            <a:r>
              <a:rPr lang="en-US" sz="2000"/>
              <a:t>         Support Vector Machine</a:t>
            </a:r>
            <a:endParaRPr lang="en-US" sz="2000"/>
          </a:p>
          <a:p>
            <a:r>
              <a:rPr lang="en-US" sz="2000"/>
              <a:t>         Gradient Boosting</a:t>
            </a:r>
            <a:endParaRPr lang="en-US" sz="2000"/>
          </a:p>
          <a:p>
            <a:r>
              <a:rPr lang="en-US" sz="2000"/>
              <a:t>   </a:t>
            </a:r>
            <a:r>
              <a:rPr lang="" altLang="en-US" sz="2000"/>
              <a:t>II. </a:t>
            </a:r>
            <a:r>
              <a:rPr lang="en-US" sz="2000"/>
              <a:t>Evaluate performance using Accuracy, F1 Score.</a:t>
            </a:r>
            <a:endParaRPr lang="en-US" sz="2000"/>
          </a:p>
          <a:p>
            <a:r>
              <a:rPr lang="" altLang="en-US" sz="2000" b="1"/>
              <a:t>4. </a:t>
            </a:r>
            <a:r>
              <a:rPr lang="en-US" sz="2000" b="1"/>
              <a:t>Model Selection &amp; Saving </a:t>
            </a:r>
            <a:r>
              <a:rPr lang="" altLang="en-US" sz="2000" b="1"/>
              <a:t>:</a:t>
            </a:r>
            <a:endParaRPr lang="en-US" sz="2000"/>
          </a:p>
          <a:p>
            <a:r>
              <a:rPr lang="en-US" sz="2000"/>
              <a:t>      Select best-performing model based on metrics.</a:t>
            </a:r>
            <a:endParaRPr lang="en-US" sz="2000"/>
          </a:p>
          <a:p>
            <a:r>
              <a:rPr lang="en-US" sz="2000"/>
              <a:t>      Save the model using joblib for future use.</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4000" b="1">
                <a:solidFill>
                  <a:schemeClr val="accent1"/>
                </a:solidFill>
                <a:latin typeface="Arial"/>
                <a:ea typeface="+mj-lt"/>
                <a:cs typeface="Arial"/>
                <a:sym typeface="+mn-ea"/>
              </a:rPr>
              <a:t>Algorithm &amp; Deployment</a:t>
            </a:r>
            <a:endParaRPr lang="en-US" sz="4000" b="1">
              <a:solidFill>
                <a:schemeClr val="accent1"/>
              </a:solidFill>
              <a:latin typeface="Arial"/>
              <a:ea typeface="+mj-lt"/>
              <a:cs typeface="Arial"/>
              <a:sym typeface="+mn-ea"/>
            </a:endParaRPr>
          </a:p>
        </p:txBody>
      </p:sp>
      <p:sp>
        <p:nvSpPr>
          <p:cNvPr id="3" name="Content Placeholder 2"/>
          <p:cNvSpPr>
            <a:spLocks noGrp="1"/>
          </p:cNvSpPr>
          <p:nvPr>
            <p:ph idx="1"/>
          </p:nvPr>
        </p:nvSpPr>
        <p:spPr/>
        <p:txBody>
          <a:bodyPr>
            <a:normAutofit/>
          </a:bodyPr>
          <a:p>
            <a:r>
              <a:rPr lang="" altLang="en-US" sz="2000" b="1"/>
              <a:t>5. </a:t>
            </a:r>
            <a:r>
              <a:rPr lang="en-US" sz="2000" b="1"/>
              <a:t>Explainable AI</a:t>
            </a:r>
            <a:r>
              <a:rPr lang="" altLang="en-US" sz="2000" b="1"/>
              <a:t>:</a:t>
            </a:r>
            <a:endParaRPr lang="en-US" sz="2000"/>
          </a:p>
          <a:p>
            <a:r>
              <a:rPr lang="en-US" sz="2000"/>
              <a:t>       Use SHAP to explain individual predictions.</a:t>
            </a:r>
            <a:endParaRPr lang="en-US" sz="2000"/>
          </a:p>
          <a:p>
            <a:r>
              <a:rPr lang="en-US" sz="2000"/>
              <a:t>       Highlight top features influencing salary class.</a:t>
            </a:r>
            <a:endParaRPr lang="en-US" sz="2000"/>
          </a:p>
          <a:p>
            <a:r>
              <a:rPr lang="" altLang="en-US" sz="2000" b="1"/>
              <a:t>6. </a:t>
            </a:r>
            <a:r>
              <a:rPr lang="en-US" sz="2000" b="1"/>
              <a:t>Streamlit UI Development </a:t>
            </a:r>
            <a:r>
              <a:rPr lang="" altLang="en-US" sz="2000" b="1"/>
              <a:t>:</a:t>
            </a:r>
            <a:endParaRPr lang="en-US" sz="2000" b="1"/>
          </a:p>
          <a:p>
            <a:r>
              <a:rPr lang="en-US" sz="2000"/>
              <a:t>       Build a clean, interactive interface using streamlit.</a:t>
            </a:r>
            <a:endParaRPr lang="en-US" sz="2000"/>
          </a:p>
          <a:p>
            <a:r>
              <a:rPr lang="en-US" sz="2000"/>
              <a:t>       Include filters, prediction output, graphs, and AI Mentor insights.</a:t>
            </a:r>
            <a:endParaRPr lang="en-US" sz="2000"/>
          </a:p>
          <a:p>
            <a:r>
              <a:rPr lang="" altLang="en-US" sz="2000" b="1"/>
              <a:t>7. </a:t>
            </a:r>
            <a:r>
              <a:rPr lang="en-US" sz="2000" b="1"/>
              <a:t>Deployment </a:t>
            </a:r>
            <a:r>
              <a:rPr lang="" altLang="en-US" sz="2000" b="1"/>
              <a:t>:</a:t>
            </a:r>
            <a:endParaRPr lang="en-US" sz="2000"/>
          </a:p>
          <a:p>
            <a:r>
              <a:rPr lang="en-US" sz="2000"/>
              <a:t>       Deploy app via ngrok to generate public link from Colab.</a:t>
            </a:r>
            <a:endParaRPr lang="en-US" sz="2000"/>
          </a:p>
          <a:p>
            <a:r>
              <a:rPr lang="en-US" sz="2000"/>
              <a:t>       Secure API key using Streamlit secrets</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p:cNvSpPr>
            <a:spLocks noGrp="1"/>
          </p:cNvSpPr>
          <p:nvPr>
            <p:ph idx="1"/>
          </p:nvPr>
        </p:nvSpPr>
        <p:spPr>
          <a:xfrm>
            <a:off x="826770" y="1301750"/>
            <a:ext cx="8041005" cy="3452495"/>
          </a:xfrm>
        </p:spPr>
        <p:txBody>
          <a:bodyPr>
            <a:normAutofit/>
          </a:bodyPr>
          <a:lstStyle/>
          <a:p>
            <a:pPr marL="305435" indent="-305435"/>
            <a:r>
              <a:rPr lang="" altLang="en-US" sz="2800" b="1" dirty="0"/>
              <a:t>   </a:t>
            </a:r>
            <a:endParaRPr lang="" altLang="en-US" sz="2800" b="1" dirty="0"/>
          </a:p>
        </p:txBody>
      </p:sp>
      <p:pic>
        <p:nvPicPr>
          <p:cNvPr id="3" name="Picture 2" descr="Screenshot from 2025-07-22 19-02-07"/>
          <p:cNvPicPr>
            <a:picLocks noChangeAspect="1"/>
          </p:cNvPicPr>
          <p:nvPr/>
        </p:nvPicPr>
        <p:blipFill>
          <a:blip r:embed="rId1"/>
          <a:srcRect l="-372" t="5098" b="5277"/>
          <a:stretch>
            <a:fillRect/>
          </a:stretch>
        </p:blipFill>
        <p:spPr>
          <a:xfrm>
            <a:off x="6203315" y="2083435"/>
            <a:ext cx="5542280" cy="3239770"/>
          </a:xfrm>
          <a:prstGeom prst="rect">
            <a:avLst/>
          </a:prstGeom>
        </p:spPr>
      </p:pic>
      <p:pic>
        <p:nvPicPr>
          <p:cNvPr id="4" name="Picture 3" descr="Screenshot from 2025-07-22 19-06-45"/>
          <p:cNvPicPr>
            <a:picLocks noChangeAspect="1"/>
          </p:cNvPicPr>
          <p:nvPr/>
        </p:nvPicPr>
        <p:blipFill>
          <a:blip r:embed="rId2"/>
          <a:srcRect l="-95" t="4963" b="6007"/>
          <a:stretch>
            <a:fillRect/>
          </a:stretch>
        </p:blipFill>
        <p:spPr>
          <a:xfrm>
            <a:off x="405765" y="2125980"/>
            <a:ext cx="5469255" cy="3154680"/>
          </a:xfrm>
          <a:prstGeom prst="rect">
            <a:avLst/>
          </a:prstGeom>
        </p:spPr>
      </p:pic>
      <p:sp>
        <p:nvSpPr>
          <p:cNvPr id="6" name="Text Box 5"/>
          <p:cNvSpPr txBox="1"/>
          <p:nvPr/>
        </p:nvSpPr>
        <p:spPr>
          <a:xfrm>
            <a:off x="744220" y="1506855"/>
            <a:ext cx="7325995" cy="368300"/>
          </a:xfrm>
          <a:prstGeom prst="rect">
            <a:avLst/>
          </a:prstGeom>
          <a:noFill/>
        </p:spPr>
        <p:txBody>
          <a:bodyPr wrap="none" rtlCol="0">
            <a:spAutoFit/>
          </a:bodyPr>
          <a:p>
            <a:r>
              <a:rPr lang="" altLang="en-US"/>
              <a:t>Code Running In Google Colab :                             Home Page :</a:t>
            </a:r>
            <a:endParaRPr lang="" altLang="en-US"/>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6294</Words>
  <Application>WPS Presentation</Application>
  <PresentationFormat>Widescreen</PresentationFormat>
  <Paragraphs>206</Paragraphs>
  <Slides>17</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17</vt:i4>
      </vt:variant>
    </vt:vector>
  </HeadingPairs>
  <TitlesOfParts>
    <vt:vector size="41" baseType="lpstr">
      <vt:lpstr>Arial</vt:lpstr>
      <vt:lpstr>SimSun</vt:lpstr>
      <vt:lpstr>Wingdings</vt:lpstr>
      <vt:lpstr>Wingdings 2</vt:lpstr>
      <vt:lpstr>Arial</vt:lpstr>
      <vt:lpstr>Calibri</vt:lpstr>
      <vt:lpstr>Calibri Light</vt:lpstr>
      <vt:lpstr>DejaVu Sans</vt:lpstr>
      <vt:lpstr>微软雅黑</vt:lpstr>
      <vt:lpstr>Droid Sans Fallback</vt:lpstr>
      <vt:lpstr>Arial Unicode MS</vt:lpstr>
      <vt:lpstr>Franklin Gothic Demi</vt:lpstr>
      <vt:lpstr>Gubbi</vt:lpstr>
      <vt:lpstr>Standard Symbols PS</vt:lpstr>
      <vt:lpstr>Franklin Gothic Book</vt:lpstr>
      <vt:lpstr>FreeSerif</vt:lpstr>
      <vt:lpstr>Inter</vt:lpstr>
      <vt:lpstr>aakar</vt:lpstr>
      <vt:lpstr>Ani</vt:lpstr>
      <vt:lpstr>C059</vt:lpstr>
      <vt:lpstr>Ubuntu</vt:lpstr>
      <vt:lpstr>Tibetan Machine Uni</vt:lpstr>
      <vt:lpstr>SimSun</vt:lpstr>
      <vt:lpstr>DividendVTI</vt:lpstr>
      <vt:lpstr>Employee Salary prediction</vt:lpstr>
      <vt:lpstr>OUTLINE</vt:lpstr>
      <vt:lpstr>Problem Statement</vt:lpstr>
      <vt:lpstr>System  Approach</vt:lpstr>
      <vt:lpstr>PowerPoint 演示文稿</vt:lpstr>
      <vt:lpstr>Algorithm &amp; Deployment</vt:lpstr>
      <vt:lpstr>PowerPoint 演示文稿</vt:lpstr>
      <vt:lpstr>PowerPoint 演示文稿</vt:lpstr>
      <vt:lpstr>Result</vt:lpstr>
      <vt:lpstr>PowerPoint 演示文稿</vt:lpstr>
      <vt:lpstr>PowerPoint 演示文稿</vt:lpstr>
      <vt:lpstr>PowerPoint 演示文稿</vt:lpstr>
      <vt:lpstr>PowerPoint 演示文稿</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hassain</cp:lastModifiedBy>
  <cp:revision>45</cp:revision>
  <dcterms:created xsi:type="dcterms:W3CDTF">2025-07-22T19:04:53Z</dcterms:created>
  <dcterms:modified xsi:type="dcterms:W3CDTF">2025-07-22T19:04:53Z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KSOProductBuildVer">
    <vt:lpwstr>1033-10.1.0.6757</vt:lpwstr>
  </property>
</Properties>
</file>