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5" r:id="rId10"/>
    <p:sldId id="266" r:id="rId11"/>
    <p:sldId id="267" r:id="rId12"/>
    <p:sldId id="262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5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0" y="78"/>
      </p:cViewPr>
      <p:guideLst>
        <p:guide orient="horz" pos="748"/>
        <p:guide pos="323"/>
        <p:guide orient="horz" pos="10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/>
          <p:cNvPicPr>
            <a:picLocks noChangeAspect="1"/>
          </p:cNvPicPr>
          <p:nvPr/>
        </p:nvPicPr>
        <p:blipFill rotWithShape="1">
          <a:blip r:embed="rId6">
            <a:alphaModFix amt="16000"/>
          </a:blip>
          <a:srcRect t="24724" r="1619" b="63695"/>
          <a:stretch>
            <a:fillRect/>
          </a:stretch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5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hyperlink" Target="https://www.freepik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667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592836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482421" y="2192655"/>
            <a:ext cx="6870861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80604020202020204" pitchFamily="34" charset="0"/>
                <a:cs typeface="Arial" panose="02080604020202020204" pitchFamily="34" charset="0"/>
              </a:rPr>
              <a:t>Smart Garbage Classification Using MobileNetV2</a:t>
            </a:r>
            <a:endParaRPr lang="en-US" sz="3600" b="1" dirty="0">
              <a:solidFill>
                <a:schemeClr val="bg1"/>
              </a:solidFill>
              <a:latin typeface="Arial" panose="02080604020202020204" pitchFamily="34" charset="0"/>
              <a:cs typeface="Arial" panose="02080604020202020204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904493" y="74082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3" name="Text Box 2"/>
          <p:cNvSpPr txBox="1"/>
          <p:nvPr/>
        </p:nvSpPr>
        <p:spPr>
          <a:xfrm>
            <a:off x="4599940" y="4224020"/>
            <a:ext cx="6753225" cy="15271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>
                <a:solidFill>
                  <a:schemeClr val="bg1"/>
                </a:solidFill>
              </a:rPr>
              <a:t>Presented By   : Shaik Hassain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Student Name : Shaik Hassain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College Name  : Rajiv Gandhi University Of Knowledge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                          Technologies - Ongole, AP.</a:t>
            </a:r>
            <a:endParaRPr lang="en-US">
              <a:solidFill>
                <a:schemeClr val="bg1"/>
              </a:solidFill>
            </a:endParaRPr>
          </a:p>
          <a:p>
            <a:pPr algn="l"/>
            <a:r>
              <a:rPr lang="en-US">
                <a:solidFill>
                  <a:schemeClr val="bg1"/>
                </a:solidFill>
              </a:rPr>
              <a:t>Department     :  Computer Science and Engineering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227799" y="87788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5" name="Picture 4" descr="Screenshot from 2025-07-05 16-14-15"/>
          <p:cNvPicPr>
            <a:picLocks noChangeAspect="1"/>
          </p:cNvPicPr>
          <p:nvPr/>
        </p:nvPicPr>
        <p:blipFill>
          <a:blip r:embed="rId1"/>
          <a:srcRect l="11585" t="27049" r="9312" b="7927"/>
          <a:stretch>
            <a:fillRect/>
          </a:stretch>
        </p:blipFill>
        <p:spPr>
          <a:xfrm>
            <a:off x="18415" y="1788795"/>
            <a:ext cx="6556375" cy="4813935"/>
          </a:xfrm>
          <a:prstGeom prst="rect">
            <a:avLst/>
          </a:prstGeom>
        </p:spPr>
      </p:pic>
      <p:pic>
        <p:nvPicPr>
          <p:cNvPr id="6" name="Picture 5" descr="Screenshot from 2025-07-05 16-14-23"/>
          <p:cNvPicPr>
            <a:picLocks noChangeAspect="1"/>
          </p:cNvPicPr>
          <p:nvPr/>
        </p:nvPicPr>
        <p:blipFill>
          <a:blip r:embed="rId2"/>
          <a:srcRect l="14615" t="26409" r="39388" b="9129"/>
          <a:stretch>
            <a:fillRect/>
          </a:stretch>
        </p:blipFill>
        <p:spPr>
          <a:xfrm>
            <a:off x="6683375" y="1788795"/>
            <a:ext cx="5277485" cy="489140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385445" y="1410335"/>
            <a:ext cx="3683635" cy="3784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Final Evalution on Test Data :</a:t>
            </a:r>
            <a:endParaRPr lang="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79145" y="1681480"/>
            <a:ext cx="10853420" cy="4112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/>
              <a:t>Successfully developed a </a:t>
            </a:r>
            <a:r>
              <a:rPr lang="en-US" sz="1700" b="1"/>
              <a:t>garbage classification model</a:t>
            </a:r>
            <a:r>
              <a:rPr lang="en-US"/>
              <a:t> using </a:t>
            </a:r>
            <a:r>
              <a:rPr lang="en-US" sz="1700" b="1"/>
              <a:t>MobileNetV2</a:t>
            </a:r>
            <a:r>
              <a:rPr lang="en-US"/>
              <a:t> with transfer learning.</a:t>
            </a:r>
            <a:endParaRPr lang="en-US"/>
          </a:p>
          <a:p>
            <a:pPr algn="just"/>
            <a:endParaRPr lang="en-US"/>
          </a:p>
          <a:p>
            <a:pPr algn="just"/>
            <a:r>
              <a:rPr lang="en-US"/>
              <a:t>Achieved a notable </a:t>
            </a:r>
            <a:r>
              <a:rPr lang="en-US" sz="1700" b="1"/>
              <a:t>accuracy of 86%</a:t>
            </a:r>
            <a:r>
              <a:rPr lang="en-US"/>
              <a:t>, demonstrating strong performance in multi-class waste identification.</a:t>
            </a:r>
            <a:endParaRPr lang="en-US"/>
          </a:p>
          <a:p>
            <a:pPr algn="just"/>
            <a:endParaRPr lang="en-US"/>
          </a:p>
          <a:p>
            <a:pPr algn="just"/>
            <a:r>
              <a:rPr lang="en-US"/>
              <a:t>Applied techniques such as</a:t>
            </a:r>
            <a:r>
              <a:rPr lang="en-US" sz="1700" b="1"/>
              <a:t> data augmentation, label smoothing</a:t>
            </a:r>
            <a:r>
              <a:rPr lang="en-US"/>
              <a:t>, and </a:t>
            </a:r>
            <a:r>
              <a:rPr lang="en-US" b="1"/>
              <a:t>fine-tuning</a:t>
            </a:r>
            <a:r>
              <a:rPr lang="en-US"/>
              <a:t> to enhance model robustness.</a:t>
            </a:r>
            <a:endParaRPr lang="en-US"/>
          </a:p>
          <a:p>
            <a:pPr algn="just"/>
            <a:endParaRPr lang="en-US"/>
          </a:p>
          <a:p>
            <a:pPr algn="just"/>
            <a:r>
              <a:rPr lang="en-US"/>
              <a:t>Validated model performance using </a:t>
            </a:r>
            <a:r>
              <a:rPr lang="en-US" sz="1700" b="1"/>
              <a:t>visual predictions</a:t>
            </a:r>
            <a:r>
              <a:rPr lang="en-US"/>
              <a:t>, </a:t>
            </a:r>
            <a:r>
              <a:rPr lang="en-US" sz="1700" b="1"/>
              <a:t>confusion matrix</a:t>
            </a:r>
            <a:r>
              <a:rPr lang="en-US"/>
              <a:t>, and </a:t>
            </a:r>
            <a:r>
              <a:rPr lang="en-US" sz="1700" b="1"/>
              <a:t>classification reports</a:t>
            </a:r>
            <a:r>
              <a:rPr lang="en-US"/>
              <a:t>.</a:t>
            </a:r>
            <a:endParaRPr lang="en-US"/>
          </a:p>
          <a:p>
            <a:pPr algn="just"/>
            <a:endParaRPr lang="en-US"/>
          </a:p>
          <a:p>
            <a:pPr algn="just"/>
            <a:r>
              <a:rPr lang="en-US"/>
              <a:t>The project showcases the potential of deep learning in </a:t>
            </a:r>
            <a:r>
              <a:rPr lang="en-US" sz="1700" b="1"/>
              <a:t>automating waste segregation</a:t>
            </a:r>
            <a:r>
              <a:rPr lang="en-US"/>
              <a:t>, contributing to </a:t>
            </a:r>
            <a:r>
              <a:rPr lang="en-US" sz="1700" b="1"/>
              <a:t>efficient recycling</a:t>
            </a:r>
            <a:r>
              <a:rPr lang="en-US"/>
              <a:t> and </a:t>
            </a:r>
            <a:r>
              <a:rPr lang="en-US" sz="1700" b="1"/>
              <a:t>environmental sustainability</a:t>
            </a:r>
            <a:r>
              <a:rPr lang="" altLang="en-US" sz="1700" b="1"/>
              <a:t>.</a:t>
            </a:r>
            <a:endParaRPr lang="" altLang="en-US" sz="1700" b="1"/>
          </a:p>
        </p:txBody>
      </p:sp>
      <p:sp>
        <p:nvSpPr>
          <p:cNvPr id="4" name="Text Box 3"/>
          <p:cNvSpPr txBox="1"/>
          <p:nvPr/>
        </p:nvSpPr>
        <p:spPr>
          <a:xfrm>
            <a:off x="358140" y="1858645"/>
            <a:ext cx="309880" cy="3784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225" y="1771015"/>
            <a:ext cx="542925" cy="2190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225" y="2630805"/>
            <a:ext cx="542925" cy="219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225" y="3459480"/>
            <a:ext cx="542925" cy="219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225" y="4356100"/>
            <a:ext cx="542925" cy="2190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225" y="5157470"/>
            <a:ext cx="542925" cy="2190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  <a:endParaRPr lang="en-IN" sz="1200" b="1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1"/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/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>
            <a:fillRect/>
          </a:stretch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743950" y="3236595"/>
            <a:ext cx="1706880" cy="629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  <a:endParaRPr lang="en-IN" sz="35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03250" y="1896745"/>
            <a:ext cx="11158855" cy="35382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b="1"/>
              <a:t>Understand the need for automated garbage classification</a:t>
            </a:r>
            <a:r>
              <a:rPr lang="en-US"/>
              <a:t> in waste management.</a:t>
            </a:r>
            <a:endParaRPr lang="en-US"/>
          </a:p>
          <a:p>
            <a:pPr algn="just"/>
            <a:endParaRPr lang="en-US"/>
          </a:p>
          <a:p>
            <a:pPr algn="just"/>
            <a:r>
              <a:rPr lang="en-US" b="1"/>
              <a:t>Learn how to use MobileNetV2</a:t>
            </a:r>
            <a:r>
              <a:rPr lang="en-US"/>
              <a:t> for image-based classification tasks.</a:t>
            </a:r>
            <a:endParaRPr lang="en-US"/>
          </a:p>
          <a:p>
            <a:pPr algn="just"/>
            <a:endParaRPr lang="en-US"/>
          </a:p>
          <a:p>
            <a:pPr algn="just"/>
            <a:r>
              <a:rPr lang="en-US" b="1"/>
              <a:t>Apply transfer learning techniques</a:t>
            </a:r>
            <a:r>
              <a:rPr lang="en-US"/>
              <a:t> to train models efficiently.</a:t>
            </a:r>
            <a:endParaRPr lang="en-US"/>
          </a:p>
          <a:p>
            <a:pPr algn="just"/>
            <a:endParaRPr lang="en-US"/>
          </a:p>
          <a:p>
            <a:pPr algn="just"/>
            <a:r>
              <a:rPr lang="en-US" b="1"/>
              <a:t>Organize and preprocess image datasets</a:t>
            </a:r>
            <a:r>
              <a:rPr lang="en-US"/>
              <a:t> for deep learning.</a:t>
            </a:r>
            <a:endParaRPr lang="en-US"/>
          </a:p>
          <a:p>
            <a:pPr algn="just"/>
            <a:endParaRPr lang="en-US"/>
          </a:p>
          <a:p>
            <a:pPr algn="just"/>
            <a:r>
              <a:rPr lang="en-US" b="1"/>
              <a:t>Use data augmentation</a:t>
            </a:r>
            <a:r>
              <a:rPr lang="en-US"/>
              <a:t> to enhance model generalization.</a:t>
            </a:r>
            <a:endParaRPr lang="en-US"/>
          </a:p>
          <a:p>
            <a:pPr algn="just"/>
            <a:endParaRPr lang="en-US"/>
          </a:p>
          <a:p>
            <a:pPr algn="just"/>
            <a:r>
              <a:rPr lang="en-US" b="1"/>
              <a:t>Evaluate model performance</a:t>
            </a:r>
            <a:r>
              <a:rPr lang="en-US"/>
              <a:t> using accuracy, loss curves, and confusion matrix.</a:t>
            </a:r>
            <a:endParaRPr lang="en-US"/>
          </a:p>
          <a:p>
            <a:pPr algn="just"/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200025" y="1896745"/>
            <a:ext cx="403225" cy="3784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Inter" panose="02000603000000020004" charset="0"/>
                <a:ea typeface="Inter" panose="02000603000000020004" charset="0"/>
              </a:rPr>
              <a:t>►</a:t>
            </a:r>
            <a:endParaRPr lang="en-US">
              <a:latin typeface="Inter" panose="02000603000000020004" charset="0"/>
              <a:ea typeface="Inter" panose="020006030000000200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200025" y="2437765"/>
            <a:ext cx="403225" cy="3784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Inter" panose="02000603000000020004" charset="0"/>
                <a:ea typeface="Inter" panose="02000603000000020004" charset="0"/>
              </a:rPr>
              <a:t>►</a:t>
            </a:r>
            <a:endParaRPr lang="en-US">
              <a:latin typeface="Inter" panose="02000603000000020004" charset="0"/>
              <a:ea typeface="Inter" panose="02000603000000020004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200025" y="4718685"/>
            <a:ext cx="403225" cy="3784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Inter" panose="02000603000000020004" charset="0"/>
                <a:ea typeface="Inter" panose="02000603000000020004" charset="0"/>
              </a:rPr>
              <a:t>►</a:t>
            </a:r>
            <a:endParaRPr lang="en-US">
              <a:latin typeface="Inter" panose="02000603000000020004" charset="0"/>
              <a:ea typeface="Inter" panose="0200060300000002000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200025" y="2995295"/>
            <a:ext cx="403225" cy="3784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Inter" panose="02000603000000020004" charset="0"/>
                <a:ea typeface="Inter" panose="02000603000000020004" charset="0"/>
                <a:sym typeface="+mn-ea"/>
              </a:rPr>
              <a:t>►</a:t>
            </a:r>
            <a:endParaRPr lang="en-US"/>
          </a:p>
        </p:txBody>
      </p:sp>
      <p:sp>
        <p:nvSpPr>
          <p:cNvPr id="16" name="Text Box 15"/>
          <p:cNvSpPr txBox="1"/>
          <p:nvPr/>
        </p:nvSpPr>
        <p:spPr>
          <a:xfrm>
            <a:off x="200025" y="3569970"/>
            <a:ext cx="403225" cy="3784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Inter" panose="02000603000000020004" charset="0"/>
                <a:ea typeface="Inter" panose="02000603000000020004" charset="0"/>
                <a:sym typeface="+mn-ea"/>
              </a:rPr>
              <a:t>►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200025" y="4177030"/>
            <a:ext cx="403225" cy="3784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>
                <a:latin typeface="Inter" panose="02000603000000020004" charset="0"/>
                <a:ea typeface="Inter" panose="02000603000000020004" charset="0"/>
                <a:sym typeface="+mn-ea"/>
              </a:rPr>
              <a:t>►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53110" y="1656080"/>
            <a:ext cx="10130155" cy="43999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/>
            <a:r>
              <a:rPr lang="en-US" b="1"/>
              <a:t>Python</a:t>
            </a:r>
            <a:r>
              <a:rPr lang="en-US"/>
              <a:t> – Programming language used for implementation</a:t>
            </a:r>
            <a:endParaRPr lang="en-US"/>
          </a:p>
          <a:p>
            <a:pPr algn="just"/>
            <a:endParaRPr lang="en-US"/>
          </a:p>
          <a:p>
            <a:pPr algn="just"/>
            <a:r>
              <a:rPr lang="en-US" b="1"/>
              <a:t>TensorFlow / Keras</a:t>
            </a:r>
            <a:r>
              <a:rPr lang="en-US"/>
              <a:t> – Deep learning frameworks for model development</a:t>
            </a:r>
            <a:endParaRPr lang="en-US"/>
          </a:p>
          <a:p>
            <a:pPr algn="just"/>
            <a:endParaRPr lang="en-US"/>
          </a:p>
          <a:p>
            <a:pPr algn="just"/>
            <a:r>
              <a:rPr lang="en-US" b="1"/>
              <a:t>MobileNetV2</a:t>
            </a:r>
            <a:r>
              <a:rPr lang="en-US"/>
              <a:t> – Pre-trained CNN model used for transfer learning</a:t>
            </a:r>
            <a:endParaRPr lang="en-US"/>
          </a:p>
          <a:p>
            <a:pPr algn="just"/>
            <a:endParaRPr lang="en-US"/>
          </a:p>
          <a:p>
            <a:pPr algn="just"/>
            <a:r>
              <a:rPr lang="en-US" b="1"/>
              <a:t>Matplotlib &amp; Seaborn</a:t>
            </a:r>
            <a:r>
              <a:rPr lang="en-US"/>
              <a:t> – Libraries for data visualization</a:t>
            </a:r>
            <a:endParaRPr lang="en-US"/>
          </a:p>
          <a:p>
            <a:pPr algn="just"/>
            <a:endParaRPr lang="en-US"/>
          </a:p>
          <a:p>
            <a:pPr algn="just"/>
            <a:r>
              <a:rPr lang="en-US" b="1"/>
              <a:t>scikit-learn</a:t>
            </a:r>
            <a:r>
              <a:rPr lang="en-US"/>
              <a:t> – For evaluation metrics like classification report and confusion matrix</a:t>
            </a:r>
            <a:endParaRPr lang="en-US"/>
          </a:p>
          <a:p>
            <a:pPr algn="just"/>
            <a:endParaRPr lang="en-US"/>
          </a:p>
          <a:p>
            <a:pPr algn="just"/>
            <a:r>
              <a:rPr lang="en-US" b="1">
                <a:effectLst/>
              </a:rPr>
              <a:t>Jupyter Notebook</a:t>
            </a:r>
            <a:r>
              <a:rPr lang="en-US"/>
              <a:t> – Interactive environment for developing and running code</a:t>
            </a:r>
            <a:endParaRPr lang="en-US"/>
          </a:p>
          <a:p>
            <a:pPr algn="just"/>
            <a:endParaRPr lang="en-US"/>
          </a:p>
          <a:p>
            <a:pPr algn="just"/>
            <a:r>
              <a:rPr lang="en-US" b="1"/>
              <a:t>NumPy</a:t>
            </a:r>
            <a:r>
              <a:rPr lang="en-US"/>
              <a:t> – For numerical and array operations</a:t>
            </a:r>
            <a:endParaRPr lang="en-US"/>
          </a:p>
          <a:p>
            <a:pPr algn="just"/>
            <a:endParaRPr lang="en-US" b="1"/>
          </a:p>
          <a:p>
            <a:pPr algn="just"/>
            <a:r>
              <a:rPr lang="en-US" b="1"/>
              <a:t>ImageDataGenerator</a:t>
            </a:r>
            <a:r>
              <a:rPr lang="en-US"/>
              <a:t> – For preprocessing and augmenting image datasets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63220" y="1656080"/>
            <a:ext cx="389890" cy="439991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东文宋体" charset="0"/>
              </a:rPr>
              <a:t>●</a:t>
            </a:r>
            <a:endParaRPr lang="en-US">
              <a:latin typeface="东文宋体" charset="0"/>
            </a:endParaRPr>
          </a:p>
          <a:p>
            <a:endParaRPr lang="en-US">
              <a:latin typeface="东文宋体" charset="0"/>
            </a:endParaRPr>
          </a:p>
          <a:p>
            <a:r>
              <a:rPr lang="en-US">
                <a:latin typeface="东文宋体" charset="0"/>
              </a:rPr>
              <a:t>●</a:t>
            </a:r>
            <a:endParaRPr lang="en-US">
              <a:latin typeface="东文宋体" charset="0"/>
            </a:endParaRPr>
          </a:p>
          <a:p>
            <a:endParaRPr lang="en-US">
              <a:latin typeface="东文宋体" charset="0"/>
            </a:endParaRPr>
          </a:p>
          <a:p>
            <a:r>
              <a:rPr lang="en-US">
                <a:latin typeface="东文宋体" charset="0"/>
              </a:rPr>
              <a:t>●</a:t>
            </a:r>
            <a:endParaRPr lang="en-US">
              <a:latin typeface="东文宋体" charset="0"/>
            </a:endParaRPr>
          </a:p>
          <a:p>
            <a:endParaRPr lang="en-US">
              <a:latin typeface="东文宋体" charset="0"/>
            </a:endParaRPr>
          </a:p>
          <a:p>
            <a:r>
              <a:rPr lang="en-US">
                <a:latin typeface="东文宋体" charset="0"/>
              </a:rPr>
              <a:t>●</a:t>
            </a:r>
            <a:endParaRPr lang="en-US">
              <a:latin typeface="东文宋体" charset="0"/>
            </a:endParaRPr>
          </a:p>
          <a:p>
            <a:endParaRPr lang="en-US">
              <a:latin typeface="东文宋体" charset="0"/>
            </a:endParaRPr>
          </a:p>
          <a:p>
            <a:r>
              <a:rPr lang="en-US">
                <a:latin typeface="东文宋体" charset="0"/>
              </a:rPr>
              <a:t>●</a:t>
            </a:r>
            <a:endParaRPr lang="en-US">
              <a:latin typeface="东文宋体" charset="0"/>
            </a:endParaRPr>
          </a:p>
          <a:p>
            <a:endParaRPr lang="en-US">
              <a:latin typeface="东文宋体" charset="0"/>
            </a:endParaRPr>
          </a:p>
          <a:p>
            <a:r>
              <a:rPr lang="en-US">
                <a:latin typeface="东文宋体" charset="0"/>
              </a:rPr>
              <a:t>●</a:t>
            </a:r>
            <a:endParaRPr lang="en-US">
              <a:latin typeface="东文宋体" charset="0"/>
            </a:endParaRPr>
          </a:p>
          <a:p>
            <a:endParaRPr lang="en-US">
              <a:latin typeface="东文宋体" charset="0"/>
            </a:endParaRPr>
          </a:p>
          <a:p>
            <a:r>
              <a:rPr lang="en-US">
                <a:latin typeface="东文宋体" charset="0"/>
              </a:rPr>
              <a:t>●</a:t>
            </a:r>
            <a:endParaRPr lang="en-US">
              <a:latin typeface="东文宋体" charset="0"/>
            </a:endParaRPr>
          </a:p>
          <a:p>
            <a:endParaRPr lang="en-US">
              <a:latin typeface="东文宋体" charset="0"/>
            </a:endParaRPr>
          </a:p>
          <a:p>
            <a:r>
              <a:rPr lang="en-US">
                <a:latin typeface="东文宋体" charset="0"/>
              </a:rPr>
              <a:t>●</a:t>
            </a:r>
            <a:endParaRPr lang="en-US">
              <a:latin typeface="东文宋体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36930" y="1564005"/>
            <a:ext cx="10734040" cy="4974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just"/>
            <a:r>
              <a:rPr lang="en-US" b="1"/>
              <a:t>Dataset Preparation</a:t>
            </a:r>
            <a:endParaRPr lang="en-US"/>
          </a:p>
          <a:p>
            <a:pPr algn="just"/>
            <a:r>
              <a:rPr lang="en-US"/>
              <a:t>      Organized  images into train/val/test folders; ensured clean class structure.</a:t>
            </a:r>
            <a:endParaRPr lang="en-US"/>
          </a:p>
          <a:p>
            <a:pPr algn="just"/>
            <a:endParaRPr lang="en-US"/>
          </a:p>
          <a:p>
            <a:pPr algn="just"/>
            <a:r>
              <a:rPr lang="en-US" b="1"/>
              <a:t>Data Preprocessing</a:t>
            </a:r>
            <a:endParaRPr lang="en-US"/>
          </a:p>
          <a:p>
            <a:pPr algn="just"/>
            <a:r>
              <a:rPr lang="en-US"/>
              <a:t>      Applied normalization and augmentation (rotation, flip, zoom) for robustness.</a:t>
            </a:r>
            <a:endParaRPr lang="en-US"/>
          </a:p>
          <a:p>
            <a:pPr algn="just"/>
            <a:endParaRPr lang="en-US"/>
          </a:p>
          <a:p>
            <a:pPr algn="just"/>
            <a:r>
              <a:rPr lang="en-US" b="1"/>
              <a:t>Transfer Learning</a:t>
            </a:r>
            <a:endParaRPr lang="en-US"/>
          </a:p>
          <a:p>
            <a:pPr algn="just"/>
            <a:r>
              <a:rPr lang="en-US"/>
              <a:t>      Used MobileNetV2 as the base model with added custom classification layers.</a:t>
            </a:r>
            <a:endParaRPr lang="en-US"/>
          </a:p>
          <a:p>
            <a:pPr algn="just"/>
            <a:endParaRPr lang="en-US"/>
          </a:p>
          <a:p>
            <a:pPr algn="just"/>
            <a:r>
              <a:rPr lang="en-US" b="1"/>
              <a:t>Model Training</a:t>
            </a:r>
            <a:endParaRPr lang="en-US"/>
          </a:p>
          <a:p>
            <a:pPr algn="just"/>
            <a:r>
              <a:rPr lang="en-US"/>
              <a:t>     Trained with Adam optimizer and label smoothing; used callbacks for optimization.</a:t>
            </a:r>
            <a:endParaRPr lang="en-US"/>
          </a:p>
          <a:p>
            <a:pPr algn="just"/>
            <a:endParaRPr lang="en-US"/>
          </a:p>
          <a:p>
            <a:pPr algn="just"/>
            <a:r>
              <a:rPr lang="" altLang="en-US" b="1"/>
              <a:t>F</a:t>
            </a:r>
            <a:r>
              <a:rPr lang="en-US" b="1"/>
              <a:t>ine-Tuning</a:t>
            </a:r>
            <a:endParaRPr lang="en-US"/>
          </a:p>
          <a:p>
            <a:pPr algn="just"/>
            <a:r>
              <a:rPr lang="en-US"/>
              <a:t>     Unfroze top layers of MobileNetV2 to improve accuracy via low learning rate training.</a:t>
            </a:r>
            <a:endParaRPr lang="en-US"/>
          </a:p>
          <a:p>
            <a:pPr algn="just"/>
            <a:endParaRPr lang="en-US"/>
          </a:p>
          <a:p>
            <a:pPr algn="just"/>
            <a:r>
              <a:rPr lang="" altLang="en-US" b="1"/>
              <a:t>E</a:t>
            </a:r>
            <a:r>
              <a:rPr lang="en-US" b="1"/>
              <a:t>valuation &amp; Saving</a:t>
            </a:r>
            <a:endParaRPr lang="en-US"/>
          </a:p>
          <a:p>
            <a:pPr algn="just"/>
            <a:r>
              <a:rPr lang="en-US"/>
              <a:t>     Evaluated with accuracy, loss curves, confusion matrix; saved final model.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05130" y="1564005"/>
            <a:ext cx="309880" cy="46875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Inter" panose="02000603000000020004" charset="0"/>
                <a:ea typeface="Inter" panose="02000603000000020004" charset="0"/>
              </a:rPr>
              <a:t>►</a:t>
            </a:r>
            <a:endParaRPr lang="en-US">
              <a:latin typeface="Inter" panose="02000603000000020004" charset="0"/>
              <a:ea typeface="Inter" panose="02000603000000020004" charset="0"/>
            </a:endParaRPr>
          </a:p>
          <a:p>
            <a:endParaRPr lang="en-US">
              <a:latin typeface="Inter" panose="02000603000000020004" charset="0"/>
              <a:ea typeface="Inter" panose="02000603000000020004" charset="0"/>
            </a:endParaRPr>
          </a:p>
          <a:p>
            <a:endParaRPr lang="en-US">
              <a:latin typeface="Inter" panose="02000603000000020004" charset="0"/>
              <a:ea typeface="Inter" panose="02000603000000020004" charset="0"/>
            </a:endParaRPr>
          </a:p>
          <a:p>
            <a:r>
              <a:rPr lang="en-US">
                <a:latin typeface="Inter" panose="02000603000000020004" charset="0"/>
                <a:ea typeface="Inter" panose="02000603000000020004" charset="0"/>
              </a:rPr>
              <a:t>►</a:t>
            </a:r>
            <a:endParaRPr lang="en-US">
              <a:latin typeface="Inter" panose="02000603000000020004" charset="0"/>
              <a:ea typeface="Inter" panose="02000603000000020004" charset="0"/>
            </a:endParaRPr>
          </a:p>
          <a:p>
            <a:endParaRPr lang="en-US">
              <a:latin typeface="Inter" panose="02000603000000020004" charset="0"/>
              <a:ea typeface="Inter" panose="02000603000000020004" charset="0"/>
            </a:endParaRPr>
          </a:p>
          <a:p>
            <a:endParaRPr lang="en-US">
              <a:latin typeface="Inter" panose="02000603000000020004" charset="0"/>
              <a:ea typeface="Inter" panose="02000603000000020004" charset="0"/>
            </a:endParaRPr>
          </a:p>
          <a:p>
            <a:r>
              <a:rPr lang="en-US">
                <a:latin typeface="Inter" panose="02000603000000020004" charset="0"/>
                <a:ea typeface="Inter" panose="02000603000000020004" charset="0"/>
              </a:rPr>
              <a:t>►</a:t>
            </a:r>
            <a:endParaRPr lang="en-US">
              <a:latin typeface="Inter" panose="02000603000000020004" charset="0"/>
              <a:ea typeface="Inter" panose="02000603000000020004" charset="0"/>
            </a:endParaRPr>
          </a:p>
          <a:p>
            <a:endParaRPr lang="en-US">
              <a:latin typeface="Inter" panose="02000603000000020004" charset="0"/>
              <a:ea typeface="Inter" panose="02000603000000020004" charset="0"/>
            </a:endParaRPr>
          </a:p>
          <a:p>
            <a:endParaRPr lang="en-US">
              <a:latin typeface="Inter" panose="02000603000000020004" charset="0"/>
              <a:ea typeface="Inter" panose="02000603000000020004" charset="0"/>
            </a:endParaRPr>
          </a:p>
          <a:p>
            <a:r>
              <a:rPr lang="en-US">
                <a:latin typeface="Inter" panose="02000603000000020004" charset="0"/>
                <a:ea typeface="Inter" panose="02000603000000020004" charset="0"/>
              </a:rPr>
              <a:t>►</a:t>
            </a:r>
            <a:endParaRPr lang="en-US">
              <a:latin typeface="Inter" panose="02000603000000020004" charset="0"/>
              <a:ea typeface="Inter" panose="02000603000000020004" charset="0"/>
            </a:endParaRPr>
          </a:p>
          <a:p>
            <a:endParaRPr lang="en-US">
              <a:latin typeface="Inter" panose="02000603000000020004" charset="0"/>
              <a:ea typeface="Inter" panose="02000603000000020004" charset="0"/>
            </a:endParaRPr>
          </a:p>
          <a:p>
            <a:endParaRPr lang="en-US">
              <a:latin typeface="Inter" panose="02000603000000020004" charset="0"/>
              <a:ea typeface="Inter" panose="02000603000000020004" charset="0"/>
            </a:endParaRPr>
          </a:p>
          <a:p>
            <a:r>
              <a:rPr lang="en-US">
                <a:latin typeface="Inter" panose="02000603000000020004" charset="0"/>
                <a:ea typeface="Inter" panose="02000603000000020004" charset="0"/>
              </a:rPr>
              <a:t>►</a:t>
            </a:r>
            <a:endParaRPr lang="en-US">
              <a:latin typeface="Inter" panose="02000603000000020004" charset="0"/>
              <a:ea typeface="Inter" panose="02000603000000020004" charset="0"/>
            </a:endParaRPr>
          </a:p>
          <a:p>
            <a:endParaRPr lang="en-US">
              <a:latin typeface="Inter" panose="02000603000000020004" charset="0"/>
              <a:ea typeface="Inter" panose="02000603000000020004" charset="0"/>
            </a:endParaRPr>
          </a:p>
          <a:p>
            <a:endParaRPr lang="en-US">
              <a:latin typeface="Inter" panose="02000603000000020004" charset="0"/>
              <a:ea typeface="Inter" panose="02000603000000020004" charset="0"/>
            </a:endParaRPr>
          </a:p>
          <a:p>
            <a:r>
              <a:rPr lang="en-US">
                <a:latin typeface="Inter" panose="02000603000000020004" charset="0"/>
                <a:ea typeface="Inter" panose="02000603000000020004" charset="0"/>
              </a:rPr>
              <a:t>►</a:t>
            </a:r>
            <a:endParaRPr lang="en-US">
              <a:latin typeface="Inter" panose="02000603000000020004" charset="0"/>
              <a:ea typeface="Inter" panose="020006030000000200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12750" y="1805940"/>
            <a:ext cx="997648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/>
              <a:t>Manual waste segregation is time-consuming, inefficient, and prone to human error. With increasing urban waste, there is a critical need for an </a:t>
            </a:r>
            <a:r>
              <a:rPr lang="en-US" b="1"/>
              <a:t>automated garbage classification system</a:t>
            </a:r>
            <a:r>
              <a:rPr lang="en-US"/>
              <a:t> that can accurately identify different types of waste materials.</a:t>
            </a:r>
            <a:endParaRPr lang="en-US"/>
          </a:p>
          <a:p>
            <a:pPr algn="just"/>
            <a:endParaRPr lang="en-US"/>
          </a:p>
          <a:p>
            <a:pPr algn="just"/>
            <a:r>
              <a:rPr lang="en-US"/>
              <a:t>This project addresses the challenge by leveraging</a:t>
            </a:r>
            <a:r>
              <a:rPr lang="en-US" b="1"/>
              <a:t> deep learning and transfer learning techniques</a:t>
            </a:r>
            <a:r>
              <a:rPr lang="en-US"/>
              <a:t> to build a model capable of classifying garbage into distinct categories such as cardboard, glass, metal, paper, plastic, and trash — ultimately promoting </a:t>
            </a:r>
            <a:r>
              <a:rPr lang="en-US" b="1"/>
              <a:t>efficient recycling and environmental sustainability.</a:t>
            </a:r>
            <a:endParaRPr lang="en-US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54355" y="1357630"/>
            <a:ext cx="10909935" cy="5759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/>
              <a:t>We developed an</a:t>
            </a:r>
            <a:r>
              <a:rPr lang="en-US" b="1"/>
              <a:t> AI-powered garbage classification system using MobileNetV2</a:t>
            </a:r>
            <a:r>
              <a:rPr lang="en-US"/>
              <a:t>, a lightweight and efficient convolutional neural network.</a:t>
            </a:r>
            <a:endParaRPr lang="en-US"/>
          </a:p>
          <a:p>
            <a:pPr algn="just"/>
            <a:endParaRPr lang="en-US"/>
          </a:p>
          <a:p>
            <a:pPr algn="just"/>
            <a:r>
              <a:rPr lang="" altLang="en-US" sz="1700" b="1"/>
              <a:t>K</a:t>
            </a:r>
            <a:r>
              <a:rPr lang="en-US" sz="1700" b="1"/>
              <a:t>ey Features of the Solution:</a:t>
            </a:r>
            <a:endParaRPr lang="en-US"/>
          </a:p>
          <a:p>
            <a:pPr algn="just"/>
            <a:endParaRPr lang="en-US"/>
          </a:p>
          <a:p>
            <a:pPr algn="just"/>
            <a:r>
              <a:rPr lang="en-US"/>
              <a:t>Utilized </a:t>
            </a:r>
            <a:r>
              <a:rPr lang="en-US" sz="1700" b="1"/>
              <a:t>transfer learning</a:t>
            </a:r>
            <a:r>
              <a:rPr lang="en-US"/>
              <a:t> to reduce training time and improve accuracy.</a:t>
            </a:r>
            <a:endParaRPr lang="en-US"/>
          </a:p>
          <a:p>
            <a:pPr algn="just"/>
            <a:endParaRPr lang="en-US"/>
          </a:p>
          <a:p>
            <a:pPr algn="just"/>
            <a:r>
              <a:rPr lang="en-US"/>
              <a:t>Trained the model on a labeled dataset with 6 waste categories: cardboard, glass, metal, paper, plastic, and trash.</a:t>
            </a:r>
            <a:endParaRPr lang="en-US"/>
          </a:p>
          <a:p>
            <a:pPr algn="just"/>
            <a:endParaRPr lang="en-US"/>
          </a:p>
          <a:p>
            <a:pPr algn="just"/>
            <a:r>
              <a:rPr lang="en-US"/>
              <a:t>Implemented </a:t>
            </a:r>
            <a:r>
              <a:rPr lang="en-US" sz="1700" b="1"/>
              <a:t>data augmentation</a:t>
            </a:r>
            <a:r>
              <a:rPr lang="en-US"/>
              <a:t> to enhance model generalization.</a:t>
            </a:r>
            <a:endParaRPr lang="en-US"/>
          </a:p>
          <a:p>
            <a:pPr algn="just"/>
            <a:endParaRPr lang="en-US"/>
          </a:p>
          <a:p>
            <a:pPr algn="just"/>
            <a:r>
              <a:rPr lang="en-US"/>
              <a:t>Fine-tuned the model using a smaller learning rate for better performance.</a:t>
            </a:r>
            <a:endParaRPr lang="en-US"/>
          </a:p>
          <a:p>
            <a:pPr algn="just"/>
            <a:endParaRPr lang="en-US"/>
          </a:p>
          <a:p>
            <a:pPr algn="just"/>
            <a:r>
              <a:rPr lang="en-US"/>
              <a:t>Achieved up to </a:t>
            </a:r>
            <a:r>
              <a:rPr lang="en-US" sz="1700" b="1"/>
              <a:t>86% classification accuracy</a:t>
            </a:r>
            <a:r>
              <a:rPr lang="en-US"/>
              <a:t>, making the system suitable for real-world waste segregation tasks.</a:t>
            </a:r>
            <a:endParaRPr lang="en-US"/>
          </a:p>
          <a:p>
            <a:pPr algn="just"/>
            <a:endParaRPr lang="en-US"/>
          </a:p>
          <a:p>
            <a:pPr algn="just"/>
            <a:r>
              <a:rPr lang="en-US"/>
              <a:t>This solution helps automate the sorting of waste, enabling </a:t>
            </a:r>
            <a:r>
              <a:rPr lang="en-US" sz="1700" b="1"/>
              <a:t>faster and more accurate recycling processes.</a:t>
            </a:r>
            <a:endParaRPr lang="en-US" sz="1700" b="1"/>
          </a:p>
          <a:p>
            <a:pPr algn="just"/>
            <a:endParaRPr lang="en-US" sz="1700" b="1"/>
          </a:p>
        </p:txBody>
      </p:sp>
      <p:sp>
        <p:nvSpPr>
          <p:cNvPr id="5" name="Text Box 4"/>
          <p:cNvSpPr txBox="1"/>
          <p:nvPr/>
        </p:nvSpPr>
        <p:spPr>
          <a:xfrm>
            <a:off x="255270" y="2729230"/>
            <a:ext cx="403225" cy="38258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latin typeface="Inter" panose="02000603000000020004" charset="0"/>
                <a:ea typeface="Inter" panose="02000603000000020004" charset="0"/>
              </a:rPr>
              <a:t>►</a:t>
            </a:r>
            <a:endParaRPr lang="en-US">
              <a:latin typeface="Inter" panose="02000603000000020004" charset="0"/>
              <a:ea typeface="Inter" panose="02000603000000020004" charset="0"/>
            </a:endParaRPr>
          </a:p>
          <a:p>
            <a:endParaRPr lang="en-US">
              <a:latin typeface="Inter" panose="02000603000000020004" charset="0"/>
              <a:ea typeface="Inter" panose="02000603000000020004" charset="0"/>
            </a:endParaRPr>
          </a:p>
          <a:p>
            <a:r>
              <a:rPr lang="en-US">
                <a:latin typeface="Inter" panose="02000603000000020004" charset="0"/>
                <a:ea typeface="Inter" panose="02000603000000020004" charset="0"/>
              </a:rPr>
              <a:t>►</a:t>
            </a:r>
            <a:endParaRPr lang="en-US">
              <a:latin typeface="Inter" panose="02000603000000020004" charset="0"/>
              <a:ea typeface="Inter" panose="02000603000000020004" charset="0"/>
            </a:endParaRPr>
          </a:p>
          <a:p>
            <a:endParaRPr lang="en-US">
              <a:latin typeface="Inter" panose="02000603000000020004" charset="0"/>
              <a:ea typeface="Inter" panose="02000603000000020004" charset="0"/>
            </a:endParaRPr>
          </a:p>
          <a:p>
            <a:endParaRPr lang="en-US">
              <a:latin typeface="Inter" panose="02000603000000020004" charset="0"/>
              <a:ea typeface="Inter" panose="02000603000000020004" charset="0"/>
            </a:endParaRPr>
          </a:p>
          <a:p>
            <a:r>
              <a:rPr lang="en-US">
                <a:latin typeface="Inter" panose="02000603000000020004" charset="0"/>
                <a:ea typeface="Inter" panose="02000603000000020004" charset="0"/>
              </a:rPr>
              <a:t>►</a:t>
            </a:r>
            <a:endParaRPr lang="en-US">
              <a:latin typeface="Inter" panose="02000603000000020004" charset="0"/>
              <a:ea typeface="Inter" panose="02000603000000020004" charset="0"/>
            </a:endParaRPr>
          </a:p>
          <a:p>
            <a:endParaRPr lang="en-US">
              <a:latin typeface="Inter" panose="02000603000000020004" charset="0"/>
              <a:ea typeface="Inter" panose="02000603000000020004" charset="0"/>
            </a:endParaRPr>
          </a:p>
          <a:p>
            <a:r>
              <a:rPr lang="en-US">
                <a:latin typeface="Inter" panose="02000603000000020004" charset="0"/>
                <a:ea typeface="Inter" panose="02000603000000020004" charset="0"/>
              </a:rPr>
              <a:t>►</a:t>
            </a:r>
            <a:endParaRPr lang="en-US">
              <a:latin typeface="Inter" panose="02000603000000020004" charset="0"/>
              <a:ea typeface="Inter" panose="02000603000000020004" charset="0"/>
            </a:endParaRPr>
          </a:p>
          <a:p>
            <a:endParaRPr lang="en-US">
              <a:latin typeface="Inter" panose="02000603000000020004" charset="0"/>
              <a:ea typeface="Inter" panose="02000603000000020004" charset="0"/>
            </a:endParaRPr>
          </a:p>
          <a:p>
            <a:r>
              <a:rPr lang="en-US">
                <a:latin typeface="Inter" panose="02000603000000020004" charset="0"/>
                <a:ea typeface="Inter" panose="02000603000000020004" charset="0"/>
              </a:rPr>
              <a:t>►</a:t>
            </a:r>
            <a:endParaRPr lang="en-US">
              <a:latin typeface="Inter" panose="02000603000000020004" charset="0"/>
              <a:ea typeface="Inter" panose="02000603000000020004" charset="0"/>
            </a:endParaRPr>
          </a:p>
          <a:p>
            <a:endParaRPr lang="en-US">
              <a:latin typeface="Inter" panose="02000603000000020004" charset="0"/>
              <a:ea typeface="Inter" panose="02000603000000020004" charset="0"/>
            </a:endParaRPr>
          </a:p>
          <a:p>
            <a:endParaRPr lang="en-US">
              <a:latin typeface="Inter" panose="02000603000000020004" charset="0"/>
              <a:ea typeface="Inter" panose="02000603000000020004" charset="0"/>
            </a:endParaRPr>
          </a:p>
          <a:p>
            <a:r>
              <a:rPr lang="en-US">
                <a:latin typeface="Inter" panose="02000603000000020004" charset="0"/>
                <a:ea typeface="Inter" panose="02000603000000020004" charset="0"/>
              </a:rPr>
              <a:t>►</a:t>
            </a:r>
            <a:endParaRPr lang="en-US">
              <a:latin typeface="Inter" panose="02000603000000020004" charset="0"/>
              <a:ea typeface="Inter" panose="020006030000000200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19" name="Picture 18" descr="Screenshot from 2025-07-05 16-12-24"/>
          <p:cNvPicPr>
            <a:picLocks noChangeAspect="1"/>
          </p:cNvPicPr>
          <p:nvPr/>
        </p:nvPicPr>
        <p:blipFill>
          <a:blip r:embed="rId1"/>
          <a:srcRect l="19426" t="17449" r="18453" b="6288"/>
          <a:stretch>
            <a:fillRect/>
          </a:stretch>
        </p:blipFill>
        <p:spPr>
          <a:xfrm>
            <a:off x="255270" y="1964055"/>
            <a:ext cx="5819775" cy="4720590"/>
          </a:xfrm>
          <a:prstGeom prst="rect">
            <a:avLst/>
          </a:prstGeom>
        </p:spPr>
      </p:pic>
      <p:sp>
        <p:nvSpPr>
          <p:cNvPr id="20" name="Text Box 19"/>
          <p:cNvSpPr txBox="1"/>
          <p:nvPr/>
        </p:nvSpPr>
        <p:spPr>
          <a:xfrm>
            <a:off x="384810" y="1585595"/>
            <a:ext cx="8114030" cy="3784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Sample Traning Images :                                      Model Summary :</a:t>
            </a:r>
            <a:endParaRPr lang="" altLang="en-US"/>
          </a:p>
        </p:txBody>
      </p:sp>
      <p:pic>
        <p:nvPicPr>
          <p:cNvPr id="21" name="Picture 20" descr="Screenshot from 2025-07-05 16-13-12"/>
          <p:cNvPicPr>
            <a:picLocks noChangeAspect="1"/>
          </p:cNvPicPr>
          <p:nvPr/>
        </p:nvPicPr>
        <p:blipFill>
          <a:blip r:embed="rId2"/>
          <a:srcRect l="11446" t="19605" r="10379" b="11285"/>
          <a:stretch>
            <a:fillRect/>
          </a:stretch>
        </p:blipFill>
        <p:spPr>
          <a:xfrm>
            <a:off x="6251575" y="1964690"/>
            <a:ext cx="5757545" cy="47199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227799" y="87788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2" name="Picture 1" descr="Screenshot from 2025-07-05 16-13-32"/>
          <p:cNvPicPr>
            <a:picLocks noChangeAspect="1"/>
          </p:cNvPicPr>
          <p:nvPr/>
        </p:nvPicPr>
        <p:blipFill>
          <a:blip r:embed="rId1"/>
          <a:srcRect l="13066" t="32821" r="9836" b="6007"/>
          <a:stretch>
            <a:fillRect/>
          </a:stretch>
        </p:blipFill>
        <p:spPr>
          <a:xfrm>
            <a:off x="169545" y="2025650"/>
            <a:ext cx="5767070" cy="442341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95300" y="1601470"/>
            <a:ext cx="8811260" cy="3784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Model Training :                                                   Fine-Tuning The Model :</a:t>
            </a:r>
            <a:endParaRPr lang="" altLang="en-US"/>
          </a:p>
        </p:txBody>
      </p:sp>
      <p:pic>
        <p:nvPicPr>
          <p:cNvPr id="5" name="Picture 4" descr="Screenshot from 2025-07-05 16-13-40"/>
          <p:cNvPicPr>
            <a:picLocks noChangeAspect="1"/>
          </p:cNvPicPr>
          <p:nvPr/>
        </p:nvPicPr>
        <p:blipFill>
          <a:blip r:embed="rId2"/>
          <a:srcRect l="12803" t="26813" r="9975" b="4806"/>
          <a:stretch>
            <a:fillRect/>
          </a:stretch>
        </p:blipFill>
        <p:spPr>
          <a:xfrm>
            <a:off x="6047740" y="2025650"/>
            <a:ext cx="5994400" cy="446913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Box 2"/>
          <p:cNvSpPr txBox="1"/>
          <p:nvPr/>
        </p:nvSpPr>
        <p:spPr>
          <a:xfrm>
            <a:off x="227799" y="87788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2" name="Picture 1" descr="Screenshot from 2025-07-05 16-13-51"/>
          <p:cNvPicPr>
            <a:picLocks noChangeAspect="1"/>
          </p:cNvPicPr>
          <p:nvPr/>
        </p:nvPicPr>
        <p:blipFill>
          <a:blip r:embed="rId1"/>
          <a:srcRect l="12828" t="25938" r="9855" b="17045"/>
          <a:stretch>
            <a:fillRect/>
          </a:stretch>
        </p:blipFill>
        <p:spPr>
          <a:xfrm>
            <a:off x="227965" y="1871345"/>
            <a:ext cx="10696575" cy="443547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656590" y="1492885"/>
            <a:ext cx="4431665" cy="3784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" altLang="en-US"/>
              <a:t>Training &amp; Validation Performance :</a:t>
            </a:r>
            <a:endParaRPr lang="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0</TotalTime>
  <Words>4052</Words>
  <Application>WPS Presentation</Application>
  <PresentationFormat>Widescreen</PresentationFormat>
  <Paragraphs>179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SimSun</vt:lpstr>
      <vt:lpstr>Wingdings</vt:lpstr>
      <vt:lpstr>Arial</vt:lpstr>
      <vt:lpstr>Calibri</vt:lpstr>
      <vt:lpstr>Times New Roman</vt:lpstr>
      <vt:lpstr>DejaVu Sans</vt:lpstr>
      <vt:lpstr>微软雅黑</vt:lpstr>
      <vt:lpstr>Droid Sans Fallback</vt:lpstr>
      <vt:lpstr>Arial Unicode MS</vt:lpstr>
      <vt:lpstr>东文宋体</vt:lpstr>
      <vt:lpstr>Inter</vt:lpstr>
      <vt:lpstr>Standard Symbols PS</vt:lpstr>
      <vt:lpstr>Tibetan Machine Uni</vt:lpstr>
      <vt:lpstr>Session 01 Design Thinking &amp; Critical Thinking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hassain</cp:lastModifiedBy>
  <cp:revision>4</cp:revision>
  <dcterms:created xsi:type="dcterms:W3CDTF">2025-07-06T05:47:52Z</dcterms:created>
  <dcterms:modified xsi:type="dcterms:W3CDTF">2025-07-06T05:47:52Z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