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91529af6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91529af6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31c4ea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931c4e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48e75a95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48e75a95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1529af65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1529af6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1529af6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1529af6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91529af6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91529af6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1529af6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91529af6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1529af6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1529af6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272f71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272f71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1529af65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1529af65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2300" y="314525"/>
            <a:ext cx="8579400" cy="745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ound1Rect">
            <a:avLst>
              <a:gd fmla="val 16667" name="adj"/>
            </a:avLst>
          </a:prstGeom>
          <a:solidFill>
            <a:srgbClr val="FF447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447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22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Impact"/>
              <a:buNone/>
              <a:defRPr sz="4800"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SemiBold"/>
              <a:buNone/>
              <a:defRPr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2627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3382675" y="4006825"/>
            <a:ext cx="3220500" cy="532800"/>
          </a:xfrm>
          <a:prstGeom prst="roundRect">
            <a:avLst>
              <a:gd fmla="val 16667" name="adj"/>
            </a:avLst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4473"/>
              </a:solidFill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390525" y="2203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Header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3298225" y="2228700"/>
            <a:ext cx="1984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SANS 401</a:t>
            </a:r>
            <a:endParaRPr sz="3000"/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298225" y="3949975"/>
            <a:ext cx="3629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@HassanAlAchek</a:t>
            </a:r>
            <a:endParaRPr sz="3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00" y="3878588"/>
            <a:ext cx="789275" cy="7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307975" y="154000"/>
            <a:ext cx="883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Source and Destination Address</a:t>
            </a:r>
            <a:r>
              <a:rPr lang="en" sz="4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32 bits </a:t>
            </a:r>
            <a:endParaRPr sz="4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137700"/>
            <a:ext cx="8839201" cy="337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2"/>
          <p:cNvGrpSpPr/>
          <p:nvPr/>
        </p:nvGrpSpPr>
        <p:grpSpPr>
          <a:xfrm>
            <a:off x="2690275" y="1458450"/>
            <a:ext cx="3054324" cy="3054324"/>
            <a:chOff x="2690275" y="1458450"/>
            <a:chExt cx="3054324" cy="3054324"/>
          </a:xfrm>
        </p:grpSpPr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90275" y="1458450"/>
              <a:ext cx="3054324" cy="3054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74725" y="2703894"/>
              <a:ext cx="1101225" cy="1101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2000" y="1602694"/>
              <a:ext cx="1101225" cy="1101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2525450" y="1463550"/>
            <a:ext cx="386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4473"/>
                </a:solidFill>
                <a:latin typeface="Impact"/>
                <a:ea typeface="Impact"/>
                <a:cs typeface="Impact"/>
                <a:sym typeface="Impact"/>
              </a:rPr>
              <a:t>Thank You !</a:t>
            </a:r>
            <a:endParaRPr sz="6000">
              <a:solidFill>
                <a:srgbClr val="FF447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675" y="2571750"/>
            <a:ext cx="1596850" cy="15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93875" y="254850"/>
            <a:ext cx="73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PLAN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12775" y="1227950"/>
            <a:ext cx="83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Network Protocols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575" y="1920450"/>
            <a:ext cx="1500050" cy="15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12775" y="1677800"/>
            <a:ext cx="705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Layer 3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 Protocol (IP)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 Control Message Protocol (ICMP)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2775" y="3042100"/>
            <a:ext cx="733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Layer 4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Transmission Control Protocol (TCP)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 Datagram Protocol (UDP)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Tcpdump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3875" y="254850"/>
            <a:ext cx="73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PLAN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2775" y="1227950"/>
            <a:ext cx="835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Network Protocols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575" y="1920450"/>
            <a:ext cx="1500050" cy="15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312775" y="1677800"/>
            <a:ext cx="70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Layer 3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Internet Protocol (IP)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12775" y="3042100"/>
            <a:ext cx="7332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Layer 4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Transmission Control Protocol (TCP)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User Datagram Protocol (UDP)</a:t>
            </a:r>
            <a:endParaRPr sz="24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Tcpdump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12775" y="2488000"/>
            <a:ext cx="739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Open Sans"/>
              <a:buChar char="○"/>
            </a:pPr>
            <a:r>
              <a:rPr lang="en" sz="24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Internet Control Message Protocol (ICMP)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19750"/>
            <a:ext cx="8839201" cy="31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IPV4 Header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IP Version, 4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825" y="2670350"/>
            <a:ext cx="990350" cy="99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07975" y="3162550"/>
            <a:ext cx="133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IPV4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23200" y="3162550"/>
            <a:ext cx="226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 = 0100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07975" y="3221775"/>
            <a:ext cx="133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IPV6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778850" y="3221775"/>
            <a:ext cx="215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= 0110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Protocol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8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225" y="978813"/>
            <a:ext cx="61055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4844575" y="2491575"/>
            <a:ext cx="227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 = TCP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 = UDP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= ICMP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Time To Live ( TTL ),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8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2059375"/>
            <a:ext cx="78200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748000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31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07675" y="1508238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30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96688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29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685700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28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2084650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3" name="Google Shape;133;p20"/>
          <p:cNvSpPr/>
          <p:nvPr/>
        </p:nvSpPr>
        <p:spPr>
          <a:xfrm>
            <a:off x="3457025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4" name="Google Shape;134;p20"/>
          <p:cNvSpPr/>
          <p:nvPr/>
        </p:nvSpPr>
        <p:spPr>
          <a:xfrm>
            <a:off x="4829400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5" name="Google Shape;135;p20"/>
          <p:cNvSpPr/>
          <p:nvPr/>
        </p:nvSpPr>
        <p:spPr>
          <a:xfrm>
            <a:off x="5964900" y="1420856"/>
            <a:ext cx="876500" cy="1256025"/>
          </a:xfrm>
          <a:custGeom>
            <a:rect b="b" l="l" r="r" t="t"/>
            <a:pathLst>
              <a:path extrusionOk="0" h="50241" w="35060">
                <a:moveTo>
                  <a:pt x="0" y="49293"/>
                </a:moveTo>
                <a:cubicBezTo>
                  <a:pt x="2922" y="41081"/>
                  <a:pt x="11687" y="-138"/>
                  <a:pt x="17530" y="20"/>
                </a:cubicBezTo>
                <a:cubicBezTo>
                  <a:pt x="23373" y="178"/>
                  <a:pt x="32138" y="41871"/>
                  <a:pt x="35060" y="50241"/>
                </a:cubicBezTo>
              </a:path>
            </a:pathLst>
          </a:custGeom>
          <a:noFill/>
          <a:ln cap="flat" cmpd="sng" w="28575">
            <a:solidFill>
              <a:srgbClr val="FF447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0"/>
          <p:cNvSpPr txBox="1"/>
          <p:nvPr/>
        </p:nvSpPr>
        <p:spPr>
          <a:xfrm>
            <a:off x="2226775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670225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71500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035950" y="983100"/>
            <a:ext cx="7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Hop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983050" y="1508250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TTL = 32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307975" y="154000"/>
            <a:ext cx="68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Fragmentation</a:t>
            </a:r>
            <a:r>
              <a:rPr lang="en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16 bits 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800"/>
            <a:ext cx="8839201" cy="33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2969925" y="2687975"/>
            <a:ext cx="1249800" cy="508800"/>
          </a:xfrm>
          <a:prstGeom prst="rect">
            <a:avLst/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Packet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572000" y="2687963"/>
            <a:ext cx="1249800" cy="508800"/>
          </a:xfrm>
          <a:prstGeom prst="rect">
            <a:avLst/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Packet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3102875" y="1826050"/>
            <a:ext cx="2499600" cy="508800"/>
          </a:xfrm>
          <a:prstGeom prst="rect">
            <a:avLst/>
          </a:prstGeom>
          <a:solidFill>
            <a:srgbClr val="FF4473"/>
          </a:solidFill>
          <a:ln cap="flat" cmpd="sng" w="9525">
            <a:solidFill>
              <a:srgbClr val="FF4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Packet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60925" y="3626100"/>
            <a:ext cx="24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Fragmentation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