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Open Sans SemiBold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SemiBold-regular.fntdata"/><Relationship Id="rId22" Type="http://schemas.openxmlformats.org/officeDocument/2006/relationships/font" Target="fonts/OpenSansSemiBold-italic.fntdata"/><Relationship Id="rId21" Type="http://schemas.openxmlformats.org/officeDocument/2006/relationships/font" Target="fonts/OpenSansSemiBold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OpenSans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91529af65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91529af65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48e75a957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48e75a957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91529af65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91529af65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91529af65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91529af65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91529af65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91529af65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91529af65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91529af65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91529af65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91529af65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9272f717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9272f717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91529af65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91529af65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82300" y="314525"/>
            <a:ext cx="8579400" cy="7452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925"/>
            <a:ext cx="897600" cy="897600"/>
          </a:xfrm>
          <a:prstGeom prst="round1Rect">
            <a:avLst>
              <a:gd fmla="val 16667" name="adj"/>
            </a:avLst>
          </a:prstGeom>
          <a:solidFill>
            <a:srgbClr val="FF447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447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390525" y="2203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Impact"/>
              <a:buNone/>
              <a:defRPr sz="4800"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None/>
              <a:defRPr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26273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/>
          <p:nvPr/>
        </p:nvSpPr>
        <p:spPr>
          <a:xfrm>
            <a:off x="3382675" y="4006825"/>
            <a:ext cx="3220500" cy="532800"/>
          </a:xfrm>
          <a:prstGeom prst="roundRect">
            <a:avLst>
              <a:gd fmla="val 16667" name="adj"/>
            </a:avLst>
          </a:prstGeom>
          <a:solidFill>
            <a:srgbClr val="FF4473"/>
          </a:solidFill>
          <a:ln cap="flat" cmpd="sng" w="9525">
            <a:solidFill>
              <a:srgbClr val="FF44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4473"/>
              </a:solidFill>
            </a:endParaRPr>
          </a:p>
        </p:txBody>
      </p:sp>
      <p:sp>
        <p:nvSpPr>
          <p:cNvPr id="69" name="Google Shape;69;p13"/>
          <p:cNvSpPr txBox="1"/>
          <p:nvPr>
            <p:ph type="ctrTitle"/>
          </p:nvPr>
        </p:nvSpPr>
        <p:spPr>
          <a:xfrm>
            <a:off x="390525" y="2203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IPV4 Header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3298225" y="2228700"/>
            <a:ext cx="19842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SANS 401</a:t>
            </a:r>
            <a:endParaRPr sz="3000"/>
          </a:p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3298225" y="3949975"/>
            <a:ext cx="3629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@HassanAlAchek</a:t>
            </a:r>
            <a:endParaRPr sz="3000"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400" y="3878588"/>
            <a:ext cx="789275" cy="78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/>
        </p:nvSpPr>
        <p:spPr>
          <a:xfrm>
            <a:off x="307975" y="154000"/>
            <a:ext cx="8835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Source and Destination Address</a:t>
            </a:r>
            <a:r>
              <a:rPr lang="en" sz="42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, 32 bits </a:t>
            </a:r>
            <a:endParaRPr sz="42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25" y="1137700"/>
            <a:ext cx="8839201" cy="3375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Google Shape;157;p22"/>
          <p:cNvGrpSpPr/>
          <p:nvPr/>
        </p:nvGrpSpPr>
        <p:grpSpPr>
          <a:xfrm>
            <a:off x="2690275" y="1458450"/>
            <a:ext cx="3054324" cy="3054324"/>
            <a:chOff x="2690275" y="1458450"/>
            <a:chExt cx="3054324" cy="3054324"/>
          </a:xfrm>
        </p:grpSpPr>
        <p:pic>
          <p:nvPicPr>
            <p:cNvPr id="158" name="Google Shape;158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90275" y="1458450"/>
              <a:ext cx="3054324" cy="3054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74725" y="2703894"/>
              <a:ext cx="1101225" cy="1101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72000" y="1602694"/>
              <a:ext cx="1101225" cy="11012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/>
        </p:nvSpPr>
        <p:spPr>
          <a:xfrm>
            <a:off x="393875" y="254850"/>
            <a:ext cx="7390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PLAN</a:t>
            </a:r>
            <a:endParaRPr sz="4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312775" y="1227950"/>
            <a:ext cx="835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Network Protocols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8575" y="1920450"/>
            <a:ext cx="1500050" cy="15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312775" y="1677800"/>
            <a:ext cx="7055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Layer 3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○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Internet Protocol (IP)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○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Internet Control Message Protocol (ICMP)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312775" y="3042100"/>
            <a:ext cx="7332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Layer 4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○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Transmission Control Protocol (TCP)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○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User Datagram Protocol (UDP)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Tcpdump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393875" y="254850"/>
            <a:ext cx="7390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PLAN</a:t>
            </a:r>
            <a:endParaRPr sz="4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12775" y="1227950"/>
            <a:ext cx="835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Network Protocols</a:t>
            </a:r>
            <a:endParaRPr sz="24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8575" y="1920450"/>
            <a:ext cx="1500050" cy="15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312775" y="1677800"/>
            <a:ext cx="7055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Layer 3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○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Internet Protocol (IP)</a:t>
            </a:r>
            <a:endParaRPr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312775" y="3042100"/>
            <a:ext cx="7332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Layer 4</a:t>
            </a:r>
            <a:endParaRPr sz="24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pen Sans"/>
              <a:buChar char="○"/>
            </a:pPr>
            <a:r>
              <a:rPr lang="en" sz="24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Transmission Control Protocol (TCP)</a:t>
            </a:r>
            <a:endParaRPr sz="24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pen Sans"/>
              <a:buChar char="○"/>
            </a:pPr>
            <a:r>
              <a:rPr lang="en" sz="24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User Datagram Protocol (UDP)</a:t>
            </a:r>
            <a:endParaRPr sz="24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Tcpdump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312775" y="2488000"/>
            <a:ext cx="739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pen Sans"/>
              <a:buChar char="○"/>
            </a:pPr>
            <a:r>
              <a:rPr lang="en" sz="24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Internet Control Message Protocol (ICMP)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19750"/>
            <a:ext cx="8839201" cy="31522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07975" y="154000"/>
            <a:ext cx="6858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IPV4 Header</a:t>
            </a:r>
            <a:endParaRPr sz="4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/>
        </p:nvSpPr>
        <p:spPr>
          <a:xfrm>
            <a:off x="307975" y="154000"/>
            <a:ext cx="6858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IP Version, 4 bits </a:t>
            </a:r>
            <a:endParaRPr sz="4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9800"/>
            <a:ext cx="8839201" cy="33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6825" y="2670350"/>
            <a:ext cx="990350" cy="99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307975" y="3162550"/>
            <a:ext cx="1330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IPV4</a:t>
            </a:r>
            <a:endParaRPr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1723200" y="3162550"/>
            <a:ext cx="226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 = 0100</a:t>
            </a:r>
            <a:endParaRPr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307975" y="3221775"/>
            <a:ext cx="1330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IPV6</a:t>
            </a:r>
            <a:endParaRPr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1778850" y="3221775"/>
            <a:ext cx="2157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 = 0110</a:t>
            </a:r>
            <a:endParaRPr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307975" y="154000"/>
            <a:ext cx="6858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Protocol</a:t>
            </a:r>
            <a:r>
              <a:rPr lang="en" sz="4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, 8 bits </a:t>
            </a:r>
            <a:endParaRPr sz="4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9800"/>
            <a:ext cx="8839201" cy="33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9225" y="978813"/>
            <a:ext cx="6105525" cy="40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4844575" y="2491575"/>
            <a:ext cx="2270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 = TCP</a:t>
            </a:r>
            <a:endParaRPr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17 = UDP</a:t>
            </a:r>
            <a:endParaRPr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 = ICMP</a:t>
            </a:r>
            <a:endParaRPr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307975" y="154000"/>
            <a:ext cx="6858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Time To Live ( TTL ),</a:t>
            </a:r>
            <a:r>
              <a:rPr lang="en" sz="4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8 bits </a:t>
            </a:r>
            <a:endParaRPr sz="4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9800"/>
            <a:ext cx="8839201" cy="33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988" y="2059375"/>
            <a:ext cx="7820025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2748000" y="1508250"/>
            <a:ext cx="11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TTL = 31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107675" y="1508238"/>
            <a:ext cx="11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TTL = 30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5396688" y="1508250"/>
            <a:ext cx="11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TTL = 29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6685700" y="1508250"/>
            <a:ext cx="11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TTL = 28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2084650" y="1420856"/>
            <a:ext cx="876500" cy="1256025"/>
          </a:xfrm>
          <a:custGeom>
            <a:rect b="b" l="l" r="r" t="t"/>
            <a:pathLst>
              <a:path extrusionOk="0" h="50241" w="35060">
                <a:moveTo>
                  <a:pt x="0" y="49293"/>
                </a:moveTo>
                <a:cubicBezTo>
                  <a:pt x="2922" y="41081"/>
                  <a:pt x="11687" y="-138"/>
                  <a:pt x="17530" y="20"/>
                </a:cubicBezTo>
                <a:cubicBezTo>
                  <a:pt x="23373" y="178"/>
                  <a:pt x="32138" y="41871"/>
                  <a:pt x="35060" y="50241"/>
                </a:cubicBezTo>
              </a:path>
            </a:pathLst>
          </a:custGeom>
          <a:noFill/>
          <a:ln cap="flat" cmpd="sng" w="28575">
            <a:solidFill>
              <a:srgbClr val="FF4473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3" name="Google Shape;133;p20"/>
          <p:cNvSpPr/>
          <p:nvPr/>
        </p:nvSpPr>
        <p:spPr>
          <a:xfrm>
            <a:off x="3457025" y="1420856"/>
            <a:ext cx="876500" cy="1256025"/>
          </a:xfrm>
          <a:custGeom>
            <a:rect b="b" l="l" r="r" t="t"/>
            <a:pathLst>
              <a:path extrusionOk="0" h="50241" w="35060">
                <a:moveTo>
                  <a:pt x="0" y="49293"/>
                </a:moveTo>
                <a:cubicBezTo>
                  <a:pt x="2922" y="41081"/>
                  <a:pt x="11687" y="-138"/>
                  <a:pt x="17530" y="20"/>
                </a:cubicBezTo>
                <a:cubicBezTo>
                  <a:pt x="23373" y="178"/>
                  <a:pt x="32138" y="41871"/>
                  <a:pt x="35060" y="50241"/>
                </a:cubicBezTo>
              </a:path>
            </a:pathLst>
          </a:custGeom>
          <a:noFill/>
          <a:ln cap="flat" cmpd="sng" w="28575">
            <a:solidFill>
              <a:srgbClr val="FF4473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4" name="Google Shape;134;p20"/>
          <p:cNvSpPr/>
          <p:nvPr/>
        </p:nvSpPr>
        <p:spPr>
          <a:xfrm>
            <a:off x="4829400" y="1420856"/>
            <a:ext cx="876500" cy="1256025"/>
          </a:xfrm>
          <a:custGeom>
            <a:rect b="b" l="l" r="r" t="t"/>
            <a:pathLst>
              <a:path extrusionOk="0" h="50241" w="35060">
                <a:moveTo>
                  <a:pt x="0" y="49293"/>
                </a:moveTo>
                <a:cubicBezTo>
                  <a:pt x="2922" y="41081"/>
                  <a:pt x="11687" y="-138"/>
                  <a:pt x="17530" y="20"/>
                </a:cubicBezTo>
                <a:cubicBezTo>
                  <a:pt x="23373" y="178"/>
                  <a:pt x="32138" y="41871"/>
                  <a:pt x="35060" y="50241"/>
                </a:cubicBezTo>
              </a:path>
            </a:pathLst>
          </a:custGeom>
          <a:noFill/>
          <a:ln cap="flat" cmpd="sng" w="28575">
            <a:solidFill>
              <a:srgbClr val="FF4473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5" name="Google Shape;135;p20"/>
          <p:cNvSpPr/>
          <p:nvPr/>
        </p:nvSpPr>
        <p:spPr>
          <a:xfrm>
            <a:off x="5964900" y="1420856"/>
            <a:ext cx="876500" cy="1256025"/>
          </a:xfrm>
          <a:custGeom>
            <a:rect b="b" l="l" r="r" t="t"/>
            <a:pathLst>
              <a:path extrusionOk="0" h="50241" w="35060">
                <a:moveTo>
                  <a:pt x="0" y="49293"/>
                </a:moveTo>
                <a:cubicBezTo>
                  <a:pt x="2922" y="41081"/>
                  <a:pt x="11687" y="-138"/>
                  <a:pt x="17530" y="20"/>
                </a:cubicBezTo>
                <a:cubicBezTo>
                  <a:pt x="23373" y="178"/>
                  <a:pt x="32138" y="41871"/>
                  <a:pt x="35060" y="50241"/>
                </a:cubicBezTo>
              </a:path>
            </a:pathLst>
          </a:custGeom>
          <a:noFill/>
          <a:ln cap="flat" cmpd="sng" w="28575">
            <a:solidFill>
              <a:srgbClr val="FF4473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6" name="Google Shape;136;p20"/>
          <p:cNvSpPr txBox="1"/>
          <p:nvPr/>
        </p:nvSpPr>
        <p:spPr>
          <a:xfrm>
            <a:off x="2226775" y="983100"/>
            <a:ext cx="73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Hop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3670225" y="983100"/>
            <a:ext cx="73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Hop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4971500" y="983100"/>
            <a:ext cx="73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Hop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6035950" y="983100"/>
            <a:ext cx="73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Hop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983050" y="1508250"/>
            <a:ext cx="11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TTL = 32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/>
        </p:nvSpPr>
        <p:spPr>
          <a:xfrm>
            <a:off x="307975" y="154000"/>
            <a:ext cx="6858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Fragmentation</a:t>
            </a:r>
            <a:r>
              <a:rPr lang="en" sz="4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, 16 bits </a:t>
            </a:r>
            <a:endParaRPr sz="4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9800"/>
            <a:ext cx="8839201" cy="330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/>
          <p:nvPr/>
        </p:nvSpPr>
        <p:spPr>
          <a:xfrm>
            <a:off x="2969925" y="2687975"/>
            <a:ext cx="1249800" cy="508800"/>
          </a:xfrm>
          <a:prstGeom prst="rect">
            <a:avLst/>
          </a:prstGeom>
          <a:solidFill>
            <a:srgbClr val="FF4473"/>
          </a:solidFill>
          <a:ln cap="flat" cmpd="sng" w="9525">
            <a:solidFill>
              <a:srgbClr val="FF44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Packet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4572000" y="2687963"/>
            <a:ext cx="1249800" cy="508800"/>
          </a:xfrm>
          <a:prstGeom prst="rect">
            <a:avLst/>
          </a:prstGeom>
          <a:solidFill>
            <a:srgbClr val="FF4473"/>
          </a:solidFill>
          <a:ln cap="flat" cmpd="sng" w="9525">
            <a:solidFill>
              <a:srgbClr val="FF44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Packet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3102875" y="1826050"/>
            <a:ext cx="2499600" cy="508800"/>
          </a:xfrm>
          <a:prstGeom prst="rect">
            <a:avLst/>
          </a:prstGeom>
          <a:solidFill>
            <a:srgbClr val="FF4473"/>
          </a:solidFill>
          <a:ln cap="flat" cmpd="sng" w="9525">
            <a:solidFill>
              <a:srgbClr val="FF44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Packet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3160925" y="3626100"/>
            <a:ext cx="24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Fragmentation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