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English has nine basic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600200"/>
          </a:xfrm>
        </p:spPr>
        <p:txBody>
          <a:bodyPr/>
          <a:lstStyle/>
          <a:p>
            <a:r>
              <a:rPr lang="en-US" dirty="0" smtClean="0"/>
              <a:t>Sentence patterns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5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153400" cy="12493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Pattern 9: N1 </a:t>
            </a:r>
            <a:r>
              <a:rPr lang="en-US" sz="3200" dirty="0" err="1" smtClean="0"/>
              <a:t>Tr.V</a:t>
            </a:r>
            <a:r>
              <a:rPr lang="en-US" sz="3200" dirty="0" smtClean="0"/>
              <a:t> N2+(N2,Aj,Pron,av,verb(-</a:t>
            </a:r>
            <a:r>
              <a:rPr lang="en-US" sz="3200" dirty="0" err="1" smtClean="0"/>
              <a:t>ing</a:t>
            </a:r>
            <a:r>
              <a:rPr lang="en-US" sz="3200" dirty="0" smtClean="0"/>
              <a:t>,-</a:t>
            </a:r>
            <a:r>
              <a:rPr lang="en-US" sz="3200" dirty="0" err="1" smtClean="0"/>
              <a:t>ed</a:t>
            </a:r>
            <a:r>
              <a:rPr lang="en-US" sz="3200" dirty="0" smtClean="0"/>
              <a:t>),prep phrase, infinitive to be phrase)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686800" cy="4724400"/>
          </a:xfrm>
        </p:spPr>
        <p:txBody>
          <a:bodyPr/>
          <a:lstStyle/>
          <a:p>
            <a:r>
              <a:rPr lang="en-US" dirty="0" smtClean="0"/>
              <a:t>We chose </a:t>
            </a:r>
            <a:r>
              <a:rPr lang="en-US" u="sng" dirty="0" smtClean="0"/>
              <a:t>him</a:t>
            </a:r>
            <a:r>
              <a:rPr lang="en-US" dirty="0" smtClean="0"/>
              <a:t> </a:t>
            </a:r>
            <a:r>
              <a:rPr lang="en-US" u="sng" dirty="0" smtClean="0"/>
              <a:t>captain</a:t>
            </a:r>
            <a:r>
              <a:rPr lang="en-US" dirty="0" smtClean="0"/>
              <a:t>.(</a:t>
            </a:r>
            <a:r>
              <a:rPr lang="en-US" sz="1800" dirty="0" smtClean="0"/>
              <a:t>1</a:t>
            </a:r>
            <a:r>
              <a:rPr lang="en-US" dirty="0" smtClean="0"/>
              <a:t>-</a:t>
            </a:r>
            <a:r>
              <a:rPr lang="en-US" sz="1800" dirty="0" smtClean="0"/>
              <a:t>DO</a:t>
            </a:r>
            <a:r>
              <a:rPr lang="en-US" sz="1800" dirty="0"/>
              <a:t>, 2-Ind</a:t>
            </a:r>
            <a:r>
              <a:rPr lang="en-US" sz="1800" dirty="0" smtClean="0"/>
              <a:t>. O(object comp</a:t>
            </a:r>
            <a:r>
              <a:rPr lang="en-US" sz="1800" dirty="0" smtClean="0"/>
              <a:t>, same </a:t>
            </a:r>
            <a:r>
              <a:rPr lang="en-US" sz="1800" dirty="0" smtClean="0"/>
              <a:t>referent)</a:t>
            </a:r>
          </a:p>
          <a:p>
            <a:r>
              <a:rPr lang="en-US" sz="2800" dirty="0" smtClean="0"/>
              <a:t>He was chosen captain. (passive voice)</a:t>
            </a:r>
          </a:p>
          <a:p>
            <a:r>
              <a:rPr lang="en-US" sz="2800" dirty="0" smtClean="0"/>
              <a:t>He considered her clever.</a:t>
            </a:r>
          </a:p>
          <a:p>
            <a:r>
              <a:rPr lang="en-US" sz="2800" dirty="0" smtClean="0"/>
              <a:t>I thought the caller you.</a:t>
            </a:r>
          </a:p>
          <a:p>
            <a:r>
              <a:rPr lang="en-US" sz="2800" dirty="0" smtClean="0"/>
              <a:t>We thought him upstairs.</a:t>
            </a:r>
          </a:p>
          <a:p>
            <a:r>
              <a:rPr lang="en-US" sz="2800" dirty="0" smtClean="0"/>
              <a:t>I Imagined her eating.</a:t>
            </a:r>
          </a:p>
          <a:p>
            <a:r>
              <a:rPr lang="en-US" sz="2800" dirty="0" smtClean="0"/>
              <a:t>I believed him seated</a:t>
            </a:r>
          </a:p>
          <a:p>
            <a:r>
              <a:rPr lang="en-US" sz="2800" dirty="0" smtClean="0"/>
              <a:t>We considered her in the way.</a:t>
            </a:r>
          </a:p>
          <a:p>
            <a:r>
              <a:rPr lang="en-US" sz="2800" dirty="0" smtClean="0"/>
              <a:t>I thought Ahmed to be a good player.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21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Homework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sentence of your own which exemplifies each pattern you have studied..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73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Pattern 1:N be </a:t>
            </a:r>
            <a:r>
              <a:rPr lang="en-US" dirty="0" err="1" smtClean="0"/>
              <a:t>Aj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Food is good.</a:t>
            </a:r>
          </a:p>
          <a:p>
            <a:r>
              <a:rPr lang="en-US" dirty="0" smtClean="0"/>
              <a:t>The delicious food in the cafeteria which we have every day is good.</a:t>
            </a:r>
          </a:p>
          <a:p>
            <a:r>
              <a:rPr lang="en-US" dirty="0" smtClean="0"/>
              <a:t>Eating food is good.</a:t>
            </a:r>
          </a:p>
          <a:p>
            <a:r>
              <a:rPr lang="en-US" dirty="0" smtClean="0"/>
              <a:t>Food is not good.</a:t>
            </a:r>
          </a:p>
          <a:p>
            <a:r>
              <a:rPr lang="en-US" dirty="0"/>
              <a:t>Is </a:t>
            </a:r>
            <a:r>
              <a:rPr lang="en-US" dirty="0" smtClean="0"/>
              <a:t>food good?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68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2: N  be  Av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girl is here.</a:t>
            </a:r>
          </a:p>
          <a:p>
            <a:r>
              <a:rPr lang="en-US" dirty="0" smtClean="0"/>
              <a:t>The ping pong table is downstairs.(there)</a:t>
            </a:r>
          </a:p>
          <a:p>
            <a:r>
              <a:rPr lang="en-US" dirty="0" smtClean="0"/>
              <a:t>The game was yesterday.(then)</a:t>
            </a:r>
          </a:p>
          <a:p>
            <a:r>
              <a:rPr lang="en-US" dirty="0" smtClean="0"/>
              <a:t>The wolf is </a:t>
            </a:r>
            <a:r>
              <a:rPr lang="en-US" u="sng" dirty="0" smtClean="0"/>
              <a:t>at the door</a:t>
            </a:r>
            <a:r>
              <a:rPr lang="en-US" dirty="0" smtClean="0"/>
              <a:t>.(prepositional phrase)</a:t>
            </a:r>
          </a:p>
          <a:p>
            <a:r>
              <a:rPr lang="en-US" dirty="0" smtClean="0"/>
              <a:t>The game will be at three o’clock.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07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3: N</a:t>
            </a:r>
            <a:r>
              <a:rPr lang="en-US" sz="2000" dirty="0" smtClean="0"/>
              <a:t>1</a:t>
            </a:r>
            <a:r>
              <a:rPr lang="en-US" dirty="0" smtClean="0"/>
              <a:t> be N</a:t>
            </a:r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My brother is </a:t>
            </a:r>
            <a:r>
              <a:rPr lang="en-US" u="sng" dirty="0" smtClean="0"/>
              <a:t>a doctor</a:t>
            </a:r>
            <a:r>
              <a:rPr lang="en-US" dirty="0" smtClean="0"/>
              <a:t>.(subjective complement)</a:t>
            </a:r>
          </a:p>
          <a:p>
            <a:r>
              <a:rPr lang="en-US" dirty="0" smtClean="0"/>
              <a:t>This is she.</a:t>
            </a:r>
          </a:p>
          <a:p>
            <a:r>
              <a:rPr lang="en-US" dirty="0" smtClean="0"/>
              <a:t>Those </a:t>
            </a:r>
            <a:r>
              <a:rPr lang="en-US" u="sng" dirty="0" smtClean="0"/>
              <a:t>coeds</a:t>
            </a:r>
            <a:r>
              <a:rPr lang="en-US" dirty="0" smtClean="0"/>
              <a:t> must be </a:t>
            </a:r>
            <a:r>
              <a:rPr lang="en-US" u="sng" dirty="0" smtClean="0"/>
              <a:t>roommates</a:t>
            </a:r>
            <a:r>
              <a:rPr lang="en-US" dirty="0" smtClean="0"/>
              <a:t>. (same referent)</a:t>
            </a:r>
          </a:p>
          <a:p>
            <a:r>
              <a:rPr lang="en-US" dirty="0" smtClean="0"/>
              <a:t>He had never been an honor student.</a:t>
            </a:r>
          </a:p>
          <a:p>
            <a:r>
              <a:rPr lang="en-US" dirty="0" smtClean="0"/>
              <a:t>*these shoes are the wrong size.(this is not pattern 3,”the wrong size” is a phrase modifying </a:t>
            </a:r>
            <a:r>
              <a:rPr lang="en-US" i="1" dirty="0" smtClean="0"/>
              <a:t>shoes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1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4 : N   LV  </a:t>
            </a:r>
            <a:r>
              <a:rPr lang="en-US" dirty="0" err="1" smtClean="0"/>
              <a:t>Aj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acrobat seems young</a:t>
            </a:r>
          </a:p>
          <a:p>
            <a:r>
              <a:rPr lang="en-US" dirty="0" smtClean="0"/>
              <a:t>The physicist grew sleepy</a:t>
            </a:r>
          </a:p>
          <a:p>
            <a:r>
              <a:rPr lang="en-US" dirty="0" smtClean="0"/>
              <a:t>The party must have seemed friendly.</a:t>
            </a:r>
          </a:p>
          <a:p>
            <a:r>
              <a:rPr lang="en-US" dirty="0" smtClean="0"/>
              <a:t>The defendant </a:t>
            </a:r>
            <a:r>
              <a:rPr lang="en-US" u="sng" dirty="0" smtClean="0"/>
              <a:t>stood</a:t>
            </a:r>
            <a:r>
              <a:rPr lang="en-US" dirty="0" smtClean="0"/>
              <a:t> firm(not </a:t>
            </a:r>
            <a:r>
              <a:rPr lang="en-US" b="1" i="1" dirty="0" smtClean="0"/>
              <a:t>LV</a:t>
            </a:r>
            <a:r>
              <a:rPr lang="en-US" dirty="0" smtClean="0"/>
              <a:t> but followed by adj. and can be replaced by </a:t>
            </a:r>
            <a:r>
              <a:rPr lang="en-US" b="1" i="1" dirty="0" smtClean="0"/>
              <a:t>LV</a:t>
            </a:r>
            <a:r>
              <a:rPr lang="en-US" dirty="0" smtClean="0"/>
              <a:t> or </a:t>
            </a:r>
            <a:r>
              <a:rPr lang="en-US" b="1" i="1" dirty="0" smtClean="0"/>
              <a:t>Be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*the physicist grew sleepy </a:t>
            </a:r>
            <a:r>
              <a:rPr lang="en-US" i="1" u="sng" dirty="0" smtClean="0"/>
              <a:t>on the scene</a:t>
            </a:r>
            <a:r>
              <a:rPr lang="en-US" dirty="0" smtClean="0"/>
              <a:t>.(not P4 because followed by adverb or adverbial)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2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5: N</a:t>
            </a:r>
            <a:r>
              <a:rPr lang="en-US" sz="2000" dirty="0" smtClean="0"/>
              <a:t>1</a:t>
            </a:r>
            <a:r>
              <a:rPr lang="en-US" dirty="0" smtClean="0"/>
              <a:t>  LV  N</a:t>
            </a:r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u="sng" dirty="0" smtClean="0"/>
              <a:t>sister</a:t>
            </a:r>
            <a:r>
              <a:rPr lang="en-US" dirty="0" smtClean="0"/>
              <a:t> remained an outstanding </a:t>
            </a:r>
            <a:r>
              <a:rPr lang="en-US" u="sng" dirty="0" smtClean="0"/>
              <a:t>student</a:t>
            </a:r>
            <a:r>
              <a:rPr lang="en-US" dirty="0" smtClean="0"/>
              <a:t>.(same person or referent).</a:t>
            </a:r>
          </a:p>
          <a:p>
            <a:pPr marL="0" indent="0">
              <a:buNone/>
            </a:pPr>
            <a:r>
              <a:rPr lang="en-US" dirty="0" smtClean="0"/>
              <a:t>.My brother became a </a:t>
            </a:r>
            <a:r>
              <a:rPr lang="en-US" u="sng" dirty="0" smtClean="0"/>
              <a:t>doctor</a:t>
            </a:r>
            <a:r>
              <a:rPr lang="en-US" dirty="0" smtClean="0"/>
              <a:t>(subjective comp.)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*Donald met my</a:t>
            </a:r>
            <a:r>
              <a:rPr lang="en-US" u="sng" dirty="0" smtClean="0"/>
              <a:t> friend </a:t>
            </a:r>
            <a:r>
              <a:rPr lang="en-US" dirty="0" smtClean="0"/>
              <a:t>.(not P5, different referent)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9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6 : N </a:t>
            </a:r>
            <a:r>
              <a:rPr lang="en-US" dirty="0" err="1" smtClean="0"/>
              <a:t>Int</a:t>
            </a:r>
            <a:r>
              <a:rPr lang="en-US" dirty="0" err="1"/>
              <a:t>.</a:t>
            </a:r>
            <a:r>
              <a:rPr lang="en-US" dirty="0" err="1" smtClean="0"/>
              <a:t>V</a:t>
            </a:r>
            <a:r>
              <a:rPr lang="en-US" dirty="0" smtClean="0"/>
              <a:t> (intransitive 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sportsman fish early.(no object).</a:t>
            </a:r>
          </a:p>
          <a:p>
            <a:r>
              <a:rPr lang="en-US" dirty="0" smtClean="0"/>
              <a:t>The sportsmen were fishing </a:t>
            </a:r>
            <a:r>
              <a:rPr lang="en-US" u="sng" dirty="0" smtClean="0"/>
              <a:t>in the stream</a:t>
            </a:r>
            <a:r>
              <a:rPr lang="en-US" dirty="0" smtClean="0"/>
              <a:t>.(adverbial)</a:t>
            </a:r>
          </a:p>
          <a:p>
            <a:endParaRPr lang="en-US" dirty="0"/>
          </a:p>
          <a:p>
            <a:r>
              <a:rPr lang="en-US" dirty="0" smtClean="0"/>
              <a:t>*they </a:t>
            </a:r>
            <a:r>
              <a:rPr lang="en-US" u="sng" dirty="0" smtClean="0"/>
              <a:t>finished</a:t>
            </a:r>
            <a:r>
              <a:rPr lang="en-US" dirty="0" smtClean="0"/>
              <a:t> the game.(not P6 because verb in transitive)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8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7 : N</a:t>
            </a:r>
            <a:r>
              <a:rPr lang="en-US" sz="2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Tr.V</a:t>
            </a:r>
            <a:r>
              <a:rPr lang="en-US" dirty="0"/>
              <a:t> </a:t>
            </a:r>
            <a:r>
              <a:rPr lang="en-US" dirty="0" smtClean="0"/>
              <a:t>(transitive) N</a:t>
            </a:r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u="sng" dirty="0" smtClean="0"/>
              <a:t>girl</a:t>
            </a:r>
            <a:r>
              <a:rPr lang="en-US" dirty="0" smtClean="0"/>
              <a:t> bought a </a:t>
            </a:r>
            <a:r>
              <a:rPr lang="en-US" u="sng" dirty="0" smtClean="0"/>
              <a:t>dress</a:t>
            </a:r>
            <a:r>
              <a:rPr lang="en-US" dirty="0" smtClean="0"/>
              <a:t>. ( different referent)</a:t>
            </a:r>
          </a:p>
          <a:p>
            <a:r>
              <a:rPr lang="en-US" dirty="0" smtClean="0"/>
              <a:t>The waitress covered the</a:t>
            </a:r>
            <a:r>
              <a:rPr lang="en-US" u="sng" dirty="0" smtClean="0"/>
              <a:t> table</a:t>
            </a:r>
            <a:r>
              <a:rPr lang="en-US" dirty="0" smtClean="0"/>
              <a:t>.(direct object)</a:t>
            </a:r>
          </a:p>
          <a:p>
            <a:r>
              <a:rPr lang="en-US" dirty="0" smtClean="0"/>
              <a:t>She saw</a:t>
            </a:r>
            <a:r>
              <a:rPr lang="en-US" u="sng" dirty="0" smtClean="0"/>
              <a:t> herself</a:t>
            </a:r>
            <a:r>
              <a:rPr lang="en-US" dirty="0" smtClean="0"/>
              <a:t>.(reflexive </a:t>
            </a:r>
            <a:r>
              <a:rPr lang="en-US" dirty="0" err="1" smtClean="0"/>
              <a:t>pron</a:t>
            </a:r>
            <a:r>
              <a:rPr lang="en-US" dirty="0" smtClean="0"/>
              <a:t>, same referent)</a:t>
            </a:r>
          </a:p>
          <a:p>
            <a:r>
              <a:rPr lang="en-US" dirty="0" smtClean="0"/>
              <a:t>They found each other(reciprocal Pron.)</a:t>
            </a:r>
          </a:p>
          <a:p>
            <a:r>
              <a:rPr lang="en-US" dirty="0" smtClean="0"/>
              <a:t>The sheriff </a:t>
            </a:r>
            <a:r>
              <a:rPr lang="en-US" u="sng" dirty="0" smtClean="0"/>
              <a:t>was leading</a:t>
            </a:r>
            <a:r>
              <a:rPr lang="en-US" dirty="0" smtClean="0"/>
              <a:t> the posse.( </a:t>
            </a:r>
            <a:r>
              <a:rPr lang="en-US" dirty="0" err="1" smtClean="0"/>
              <a:t>Tr.V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window was opened by the servant(passive voice)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6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8: N</a:t>
            </a:r>
            <a:r>
              <a:rPr lang="en-US" sz="2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TrV</a:t>
            </a:r>
            <a:r>
              <a:rPr lang="en-US" dirty="0" smtClean="0"/>
              <a:t> N</a:t>
            </a:r>
            <a:r>
              <a:rPr lang="en-US" sz="2000" dirty="0" smtClean="0"/>
              <a:t>2</a:t>
            </a:r>
            <a:r>
              <a:rPr lang="en-US" dirty="0" smtClean="0"/>
              <a:t> N</a:t>
            </a:r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u="sng" dirty="0" smtClean="0"/>
              <a:t>mother</a:t>
            </a:r>
            <a:r>
              <a:rPr lang="en-US" dirty="0" smtClean="0"/>
              <a:t> bought the </a:t>
            </a:r>
            <a:r>
              <a:rPr lang="en-US" u="sng" dirty="0" smtClean="0"/>
              <a:t>girl</a:t>
            </a:r>
            <a:r>
              <a:rPr lang="en-US" dirty="0" smtClean="0"/>
              <a:t> a </a:t>
            </a:r>
            <a:r>
              <a:rPr lang="en-US" u="sng" dirty="0" smtClean="0"/>
              <a:t>dress</a:t>
            </a:r>
            <a:r>
              <a:rPr lang="en-US" dirty="0" smtClean="0"/>
              <a:t>.(different referent, girl(ind.obj.), dress (direct Ob.).</a:t>
            </a:r>
          </a:p>
          <a:p>
            <a:r>
              <a:rPr lang="en-US" dirty="0" smtClean="0"/>
              <a:t>A dress was bought the </a:t>
            </a:r>
            <a:r>
              <a:rPr lang="en-US" b="1" i="1" dirty="0" smtClean="0"/>
              <a:t>girl</a:t>
            </a:r>
            <a:r>
              <a:rPr lang="en-US" dirty="0" smtClean="0"/>
              <a:t> by her mother.(retained obj.)</a:t>
            </a:r>
          </a:p>
          <a:p>
            <a:r>
              <a:rPr lang="en-US" dirty="0" smtClean="0"/>
              <a:t>The girl was bought a dress by her mother.</a:t>
            </a:r>
          </a:p>
          <a:p>
            <a:r>
              <a:rPr lang="en-US" dirty="0" smtClean="0"/>
              <a:t>The mother bought it for her.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2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504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English has nine basic </vt:lpstr>
      <vt:lpstr>Pattern 1:N be Aj </vt:lpstr>
      <vt:lpstr>Pattern 2: N  be  Av</vt:lpstr>
      <vt:lpstr>Pattern 3: N1 be N1</vt:lpstr>
      <vt:lpstr>Pattern 4 : N   LV  Aj </vt:lpstr>
      <vt:lpstr>Pattern 5: N1  LV  N1</vt:lpstr>
      <vt:lpstr>Pattern 6 : N Int.V (intransitive V)</vt:lpstr>
      <vt:lpstr>P 7 : N1 Tr.V (transitive) N2</vt:lpstr>
      <vt:lpstr>Pattern 8: N1 TrV N2 N3</vt:lpstr>
      <vt:lpstr>Pattern 9: N1 Tr.V N2+(N2,Aj,Pron,av,verb(-ing,-ed),prep phrase, infinitive to be phrase)</vt:lpstr>
      <vt:lpstr>Homework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has nine basic </dc:title>
  <dc:creator>yaggi</dc:creator>
  <cp:lastModifiedBy>User</cp:lastModifiedBy>
  <cp:revision>19</cp:revision>
  <dcterms:created xsi:type="dcterms:W3CDTF">2006-08-16T00:00:00Z</dcterms:created>
  <dcterms:modified xsi:type="dcterms:W3CDTF">2020-12-08T10:37:18Z</dcterms:modified>
</cp:coreProperties>
</file>