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Mn+Phrd/3E0JLsBbhUnHLUuB7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012d16f81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4012d16f81_1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012d16f81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4012d16f81_1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012d16f81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4012d16f81_1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012d16f81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4012d16f81_5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012d16f8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4012d16f81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012d16f81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4012d16f81_1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g14012d16f81_1_14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 name="Google Shape;88;g14012d16f81_1_14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9" name="Google Shape;89;g14012d16f81_1_1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14012d16f81_1_1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14012d16f81_1_1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g14012d16f81_1_1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g14012d16f81_1_1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 name="Google Shape;95;g14012d16f81_1_1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g14012d16f81_1_1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14012d16f81_1_1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g14012d16f81_1_15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g14012d16f81_1_15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g14012d16f81_1_1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g14012d16f81_1_1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g14012d16f81_1_1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g14012d16f81_1_1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g14012d16f81_1_161"/>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7" name="Google Shape;107;g14012d16f81_1_161"/>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8" name="Google Shape;108;g14012d16f81_1_16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g14012d16f81_1_16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g14012d16f81_1_1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g14012d16f81_1_16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g14012d16f81_1_16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4" name="Google Shape;114;g14012d16f81_1_16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5" name="Google Shape;115;g14012d16f81_1_16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6" name="Google Shape;116;g14012d16f81_1_16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7" name="Google Shape;117;g14012d16f81_1_16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g14012d16f81_1_16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g14012d16f81_1_1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g14012d16f81_1_1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g14012d16f81_1_17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g14012d16f81_1_17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g14012d16f81_1_17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14012d16f81_1_18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14012d16f81_1_18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14012d16f81_1_1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g14012d16f81_1_1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g14012d16f81_1_18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32" name="Google Shape;132;g14012d16f81_1_18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33" name="Google Shape;133;g14012d16f81_1_1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14012d16f81_1_1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14012d16f81_1_1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g14012d16f81_1_19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g14012d16f81_1_193"/>
          <p:cNvSpPr/>
          <p:nvPr>
            <p:ph idx="2" type="pic"/>
          </p:nvPr>
        </p:nvSpPr>
        <p:spPr>
          <a:xfrm>
            <a:off x="5183188" y="987425"/>
            <a:ext cx="6172200" cy="4873500"/>
          </a:xfrm>
          <a:prstGeom prst="rect">
            <a:avLst/>
          </a:prstGeom>
          <a:noFill/>
          <a:ln>
            <a:noFill/>
          </a:ln>
        </p:spPr>
      </p:sp>
      <p:sp>
        <p:nvSpPr>
          <p:cNvPr id="139" name="Google Shape;139;g14012d16f81_1_19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0" name="Google Shape;140;g14012d16f81_1_1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g14012d16f81_1_1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g14012d16f81_1_1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g14012d16f81_1_2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g14012d16f81_1_20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6" name="Google Shape;146;g14012d16f81_1_2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g14012d16f81_1_2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g14012d16f81_1_2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g14012d16f81_1_20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g14012d16f81_1_20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2" name="Google Shape;152;g14012d16f81_1_2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g14012d16f81_1_2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g14012d16f81_1_2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g14012d16f81_1_1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g14012d16f81_1_1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g14012d16f81_1_1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g14012d16f81_1_1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g14012d16f81_1_1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158" name="Shape 158"/>
        <p:cNvGrpSpPr/>
        <p:nvPr/>
      </p:nvGrpSpPr>
      <p:grpSpPr>
        <a:xfrm>
          <a:off x="0" y="0"/>
          <a:ext cx="0" cy="0"/>
          <a:chOff x="0" y="0"/>
          <a:chExt cx="0" cy="0"/>
        </a:xfrm>
      </p:grpSpPr>
      <p:sp>
        <p:nvSpPr>
          <p:cNvPr id="159" name="Google Shape;15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t>Personalized recommendations based on user’s tweets</a:t>
            </a:r>
            <a:endParaRPr/>
          </a:p>
        </p:txBody>
      </p:sp>
      <p:sp>
        <p:nvSpPr>
          <p:cNvPr id="160" name="Google Shape;16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39BE5"/>
              </a:buClr>
              <a:buSzPts val="2400"/>
              <a:buNone/>
            </a:pPr>
            <a:r>
              <a:rPr lang="en-US">
                <a:solidFill>
                  <a:srgbClr val="039BE5"/>
                </a:solidFill>
                <a:latin typeface="Proxima Nova"/>
                <a:ea typeface="Proxima Nova"/>
                <a:cs typeface="Proxima Nova"/>
                <a:sym typeface="Proxima Nova"/>
              </a:rPr>
              <a:t>DTI5125[EG] Data Science Applications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230" name="Shape 230"/>
        <p:cNvGrpSpPr/>
        <p:nvPr/>
      </p:nvGrpSpPr>
      <p:grpSpPr>
        <a:xfrm>
          <a:off x="0" y="0"/>
          <a:ext cx="0" cy="0"/>
          <a:chOff x="0" y="0"/>
          <a:chExt cx="0" cy="0"/>
        </a:xfrm>
      </p:grpSpPr>
      <p:sp>
        <p:nvSpPr>
          <p:cNvPr id="231" name="Google Shape;231;g14012d16f81_1_116"/>
          <p:cNvSpPr txBox="1"/>
          <p:nvPr>
            <p:ph type="title"/>
          </p:nvPr>
        </p:nvSpPr>
        <p:spPr>
          <a:xfrm>
            <a:off x="838200" y="365125"/>
            <a:ext cx="8769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Error Analysis (Docs Avg length)</a:t>
            </a:r>
            <a:endParaRPr/>
          </a:p>
        </p:txBody>
      </p:sp>
      <p:sp>
        <p:nvSpPr>
          <p:cNvPr id="232" name="Google Shape;232;g14012d16f81_1_116"/>
          <p:cNvSpPr txBox="1"/>
          <p:nvPr>
            <p:ph idx="1" type="body"/>
          </p:nvPr>
        </p:nvSpPr>
        <p:spPr>
          <a:xfrm>
            <a:off x="339500" y="1510800"/>
            <a:ext cx="5568000" cy="3072000"/>
          </a:xfrm>
          <a:prstGeom prst="rect">
            <a:avLst/>
          </a:prstGeom>
          <a:noFill/>
          <a:ln>
            <a:noFill/>
          </a:ln>
        </p:spPr>
        <p:txBody>
          <a:bodyPr anchorCtr="0" anchor="t" bIns="45700" lIns="91425" spcFirstLastPara="1" rIns="91425" wrap="square" tIns="45700">
            <a:normAutofit lnSpcReduction="10000"/>
          </a:bodyPr>
          <a:lstStyle/>
          <a:p>
            <a:pPr indent="0" lvl="0" marL="228600" rtl="0" algn="l">
              <a:spcBef>
                <a:spcPts val="1000"/>
              </a:spcBef>
              <a:spcAft>
                <a:spcPts val="0"/>
              </a:spcAft>
              <a:buNone/>
            </a:pPr>
            <a:r>
              <a:rPr lang="en-US" sz="3300"/>
              <a:t>As we can see documents length in both wrongly and correctly predicted samples are almost the same as the have nearly the same average value. So there is no problem with documents length</a:t>
            </a:r>
            <a:endParaRPr sz="3300"/>
          </a:p>
        </p:txBody>
      </p:sp>
      <p:pic>
        <p:nvPicPr>
          <p:cNvPr id="233" name="Google Shape;233;g14012d16f81_1_116"/>
          <p:cNvPicPr preferRelativeResize="0"/>
          <p:nvPr/>
        </p:nvPicPr>
        <p:blipFill>
          <a:blip r:embed="rId3">
            <a:alphaModFix/>
          </a:blip>
          <a:stretch>
            <a:fillRect/>
          </a:stretch>
        </p:blipFill>
        <p:spPr>
          <a:xfrm>
            <a:off x="182863" y="4582925"/>
            <a:ext cx="11661750" cy="747325"/>
          </a:xfrm>
          <a:prstGeom prst="rect">
            <a:avLst/>
          </a:prstGeom>
          <a:noFill/>
          <a:ln>
            <a:noFill/>
          </a:ln>
        </p:spPr>
      </p:pic>
      <p:pic>
        <p:nvPicPr>
          <p:cNvPr id="234" name="Google Shape;234;g14012d16f81_1_116"/>
          <p:cNvPicPr preferRelativeResize="0"/>
          <p:nvPr/>
        </p:nvPicPr>
        <p:blipFill>
          <a:blip r:embed="rId4">
            <a:alphaModFix/>
          </a:blip>
          <a:stretch>
            <a:fillRect/>
          </a:stretch>
        </p:blipFill>
        <p:spPr>
          <a:xfrm>
            <a:off x="182863" y="5482650"/>
            <a:ext cx="11826275" cy="883075"/>
          </a:xfrm>
          <a:prstGeom prst="rect">
            <a:avLst/>
          </a:prstGeom>
          <a:noFill/>
          <a:ln>
            <a:noFill/>
          </a:ln>
        </p:spPr>
      </p:pic>
      <p:pic>
        <p:nvPicPr>
          <p:cNvPr id="235" name="Google Shape;235;g14012d16f81_1_116"/>
          <p:cNvPicPr preferRelativeResize="0"/>
          <p:nvPr/>
        </p:nvPicPr>
        <p:blipFill>
          <a:blip r:embed="rId5">
            <a:alphaModFix/>
          </a:blip>
          <a:stretch>
            <a:fillRect/>
          </a:stretch>
        </p:blipFill>
        <p:spPr>
          <a:xfrm>
            <a:off x="6025875" y="1510800"/>
            <a:ext cx="4689252" cy="2834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239" name="Shape 239"/>
        <p:cNvGrpSpPr/>
        <p:nvPr/>
      </p:nvGrpSpPr>
      <p:grpSpPr>
        <a:xfrm>
          <a:off x="0" y="0"/>
          <a:ext cx="0" cy="0"/>
          <a:chOff x="0" y="0"/>
          <a:chExt cx="0" cy="0"/>
        </a:xfrm>
      </p:grpSpPr>
      <p:sp>
        <p:nvSpPr>
          <p:cNvPr id="240" name="Google Shape;240;g14012d16f81_1_123"/>
          <p:cNvSpPr txBox="1"/>
          <p:nvPr>
            <p:ph type="title"/>
          </p:nvPr>
        </p:nvSpPr>
        <p:spPr>
          <a:xfrm>
            <a:off x="838200" y="365125"/>
            <a:ext cx="8769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Error Analysis (Fields Distribution)</a:t>
            </a:r>
            <a:endParaRPr/>
          </a:p>
        </p:txBody>
      </p:sp>
      <p:sp>
        <p:nvSpPr>
          <p:cNvPr id="241" name="Google Shape;241;g14012d16f81_1_123"/>
          <p:cNvSpPr txBox="1"/>
          <p:nvPr>
            <p:ph idx="1" type="body"/>
          </p:nvPr>
        </p:nvSpPr>
        <p:spPr>
          <a:xfrm>
            <a:off x="322525" y="1816350"/>
            <a:ext cx="6960000" cy="4803900"/>
          </a:xfrm>
          <a:prstGeom prst="rect">
            <a:avLst/>
          </a:prstGeom>
          <a:noFill/>
          <a:ln>
            <a:noFill/>
          </a:ln>
        </p:spPr>
        <p:txBody>
          <a:bodyPr anchorCtr="0" anchor="t" bIns="45700" lIns="91425" spcFirstLastPara="1" rIns="91425" wrap="square" tIns="45700">
            <a:normAutofit lnSpcReduction="20000"/>
          </a:bodyPr>
          <a:lstStyle/>
          <a:p>
            <a:pPr indent="-419100" lvl="0" marL="457200" rtl="0" algn="l">
              <a:lnSpc>
                <a:spcPct val="70000"/>
              </a:lnSpc>
              <a:spcBef>
                <a:spcPts val="1000"/>
              </a:spcBef>
              <a:spcAft>
                <a:spcPts val="0"/>
              </a:spcAft>
              <a:buSzPts val="3000"/>
              <a:buChar char="•"/>
            </a:pPr>
            <a:r>
              <a:rPr lang="en-US" sz="3000"/>
              <a:t>We can notice that in wrongly predicted </a:t>
            </a:r>
            <a:endParaRPr sz="3000"/>
          </a:p>
          <a:p>
            <a:pPr indent="0" lvl="0" marL="457200" rtl="0" algn="l">
              <a:lnSpc>
                <a:spcPct val="70000"/>
              </a:lnSpc>
              <a:spcBef>
                <a:spcPts val="1000"/>
              </a:spcBef>
              <a:spcAft>
                <a:spcPts val="0"/>
              </a:spcAft>
              <a:buNone/>
            </a:pPr>
            <a:r>
              <a:rPr lang="en-US" sz="3000"/>
              <a:t>samples, about 55% of them are of the </a:t>
            </a:r>
            <a:endParaRPr sz="3000"/>
          </a:p>
          <a:p>
            <a:pPr indent="0" lvl="0" marL="457200" rtl="0" algn="l">
              <a:lnSpc>
                <a:spcPct val="70000"/>
              </a:lnSpc>
              <a:spcBef>
                <a:spcPts val="1000"/>
              </a:spcBef>
              <a:spcAft>
                <a:spcPts val="0"/>
              </a:spcAft>
              <a:buNone/>
            </a:pPr>
            <a:r>
              <a:rPr lang="en-US" sz="3000"/>
              <a:t>“Medical &amp; Entertainment” fields</a:t>
            </a:r>
            <a:endParaRPr sz="3000"/>
          </a:p>
          <a:p>
            <a:pPr indent="0" lvl="0" marL="457200" rtl="0" algn="l">
              <a:lnSpc>
                <a:spcPct val="70000"/>
              </a:lnSpc>
              <a:spcBef>
                <a:spcPts val="1000"/>
              </a:spcBef>
              <a:spcAft>
                <a:spcPts val="0"/>
              </a:spcAft>
              <a:buNone/>
            </a:pPr>
            <a:r>
              <a:t/>
            </a:r>
            <a:endParaRPr sz="3000"/>
          </a:p>
          <a:p>
            <a:pPr indent="-419100" lvl="0" marL="457200" rtl="0" algn="l">
              <a:lnSpc>
                <a:spcPct val="70000"/>
              </a:lnSpc>
              <a:spcBef>
                <a:spcPts val="1000"/>
              </a:spcBef>
              <a:spcAft>
                <a:spcPts val="0"/>
              </a:spcAft>
              <a:buSzPts val="3000"/>
              <a:buChar char="•"/>
            </a:pPr>
            <a:r>
              <a:rPr lang="en-US" sz="3000"/>
              <a:t>In correctly predicted sample this is not</a:t>
            </a:r>
            <a:endParaRPr sz="3000"/>
          </a:p>
          <a:p>
            <a:pPr indent="0" lvl="0" marL="457200" rtl="0" algn="l">
              <a:lnSpc>
                <a:spcPct val="70000"/>
              </a:lnSpc>
              <a:spcBef>
                <a:spcPts val="1000"/>
              </a:spcBef>
              <a:spcAft>
                <a:spcPts val="0"/>
              </a:spcAft>
              <a:buNone/>
            </a:pPr>
            <a:r>
              <a:rPr lang="en-US" sz="3000"/>
              <a:t> the case as samples are uniformly </a:t>
            </a:r>
            <a:endParaRPr sz="3000"/>
          </a:p>
          <a:p>
            <a:pPr indent="0" lvl="0" marL="457200" rtl="0" algn="l">
              <a:lnSpc>
                <a:spcPct val="70000"/>
              </a:lnSpc>
              <a:spcBef>
                <a:spcPts val="1000"/>
              </a:spcBef>
              <a:spcAft>
                <a:spcPts val="0"/>
              </a:spcAft>
              <a:buNone/>
            </a:pPr>
            <a:r>
              <a:rPr lang="en-US" sz="3000"/>
              <a:t>distributed with respect to fields. </a:t>
            </a:r>
            <a:endParaRPr sz="3000"/>
          </a:p>
          <a:p>
            <a:pPr indent="0" lvl="0" marL="457200" rtl="0" algn="l">
              <a:lnSpc>
                <a:spcPct val="70000"/>
              </a:lnSpc>
              <a:spcBef>
                <a:spcPts val="1000"/>
              </a:spcBef>
              <a:spcAft>
                <a:spcPts val="0"/>
              </a:spcAft>
              <a:buNone/>
            </a:pPr>
            <a:r>
              <a:t/>
            </a:r>
            <a:endParaRPr sz="3000"/>
          </a:p>
          <a:p>
            <a:pPr indent="-419100" lvl="0" marL="457200" rtl="0" algn="l">
              <a:lnSpc>
                <a:spcPct val="70000"/>
              </a:lnSpc>
              <a:spcBef>
                <a:spcPts val="1000"/>
              </a:spcBef>
              <a:spcAft>
                <a:spcPts val="0"/>
              </a:spcAft>
              <a:buSzPts val="3000"/>
              <a:buChar char="•"/>
            </a:pPr>
            <a:r>
              <a:rPr lang="en-US" sz="3000"/>
              <a:t>This means that bias towards  “Medical </a:t>
            </a:r>
            <a:endParaRPr sz="3000"/>
          </a:p>
          <a:p>
            <a:pPr indent="0" lvl="0" marL="457200" rtl="0" algn="l">
              <a:lnSpc>
                <a:spcPct val="70000"/>
              </a:lnSpc>
              <a:spcBef>
                <a:spcPts val="1000"/>
              </a:spcBef>
              <a:spcAft>
                <a:spcPts val="0"/>
              </a:spcAft>
              <a:buNone/>
            </a:pPr>
            <a:r>
              <a:rPr lang="en-US" sz="3000"/>
              <a:t>&amp; Entertainment” are not possibly just a </a:t>
            </a:r>
            <a:endParaRPr sz="3000"/>
          </a:p>
          <a:p>
            <a:pPr indent="0" lvl="0" marL="457200" rtl="0" algn="l">
              <a:lnSpc>
                <a:spcPct val="70000"/>
              </a:lnSpc>
              <a:spcBef>
                <a:spcPts val="1000"/>
              </a:spcBef>
              <a:spcAft>
                <a:spcPts val="0"/>
              </a:spcAft>
              <a:buNone/>
            </a:pPr>
            <a:r>
              <a:rPr lang="en-US" sz="3000"/>
              <a:t>chance and could be vital part of the </a:t>
            </a:r>
            <a:endParaRPr sz="3000"/>
          </a:p>
          <a:p>
            <a:pPr indent="0" lvl="0" marL="457200" rtl="0" algn="l">
              <a:lnSpc>
                <a:spcPct val="70000"/>
              </a:lnSpc>
              <a:spcBef>
                <a:spcPts val="1000"/>
              </a:spcBef>
              <a:spcAft>
                <a:spcPts val="0"/>
              </a:spcAft>
              <a:buNone/>
            </a:pPr>
            <a:r>
              <a:rPr lang="en-US" sz="3000"/>
              <a:t>problem.</a:t>
            </a:r>
            <a:endParaRPr sz="3000"/>
          </a:p>
          <a:p>
            <a:pPr indent="0" lvl="0" marL="228600" rtl="0" algn="l">
              <a:lnSpc>
                <a:spcPct val="70000"/>
              </a:lnSpc>
              <a:spcBef>
                <a:spcPts val="1000"/>
              </a:spcBef>
              <a:spcAft>
                <a:spcPts val="0"/>
              </a:spcAft>
              <a:buNone/>
            </a:pPr>
            <a:r>
              <a:t/>
            </a:r>
            <a:endParaRPr sz="3000"/>
          </a:p>
        </p:txBody>
      </p:sp>
      <p:pic>
        <p:nvPicPr>
          <p:cNvPr id="242" name="Google Shape;242;g14012d16f81_1_123"/>
          <p:cNvPicPr preferRelativeResize="0"/>
          <p:nvPr/>
        </p:nvPicPr>
        <p:blipFill>
          <a:blip r:embed="rId3">
            <a:alphaModFix/>
          </a:blip>
          <a:stretch>
            <a:fillRect/>
          </a:stretch>
        </p:blipFill>
        <p:spPr>
          <a:xfrm>
            <a:off x="7438550" y="1383075"/>
            <a:ext cx="4753450" cy="2801700"/>
          </a:xfrm>
          <a:prstGeom prst="rect">
            <a:avLst/>
          </a:prstGeom>
          <a:noFill/>
          <a:ln>
            <a:noFill/>
          </a:ln>
        </p:spPr>
      </p:pic>
      <p:pic>
        <p:nvPicPr>
          <p:cNvPr id="243" name="Google Shape;243;g14012d16f81_1_123"/>
          <p:cNvPicPr preferRelativeResize="0"/>
          <p:nvPr/>
        </p:nvPicPr>
        <p:blipFill>
          <a:blip r:embed="rId4">
            <a:alphaModFix/>
          </a:blip>
          <a:stretch>
            <a:fillRect/>
          </a:stretch>
        </p:blipFill>
        <p:spPr>
          <a:xfrm>
            <a:off x="7438550" y="4289918"/>
            <a:ext cx="4753451" cy="24496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247" name="Shape 247"/>
        <p:cNvGrpSpPr/>
        <p:nvPr/>
      </p:nvGrpSpPr>
      <p:grpSpPr>
        <a:xfrm>
          <a:off x="0" y="0"/>
          <a:ext cx="0" cy="0"/>
          <a:chOff x="0" y="0"/>
          <a:chExt cx="0" cy="0"/>
        </a:xfrm>
      </p:grpSpPr>
      <p:sp>
        <p:nvSpPr>
          <p:cNvPr id="248" name="Google Shape;248;g14012d16f81_1_130"/>
          <p:cNvSpPr txBox="1"/>
          <p:nvPr>
            <p:ph type="title"/>
          </p:nvPr>
        </p:nvSpPr>
        <p:spPr>
          <a:xfrm>
            <a:off x="339500" y="185100"/>
            <a:ext cx="9126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Error Analysis(Freq Words)</a:t>
            </a:r>
            <a:endParaRPr/>
          </a:p>
        </p:txBody>
      </p:sp>
      <p:sp>
        <p:nvSpPr>
          <p:cNvPr id="249" name="Google Shape;249;g14012d16f81_1_130"/>
          <p:cNvSpPr txBox="1"/>
          <p:nvPr>
            <p:ph idx="1" type="body"/>
          </p:nvPr>
        </p:nvSpPr>
        <p:spPr>
          <a:xfrm>
            <a:off x="339500" y="1510800"/>
            <a:ext cx="5601900" cy="4956600"/>
          </a:xfrm>
          <a:prstGeom prst="rect">
            <a:avLst/>
          </a:prstGeom>
          <a:noFill/>
          <a:ln>
            <a:noFill/>
          </a:ln>
        </p:spPr>
        <p:txBody>
          <a:bodyPr anchorCtr="0" anchor="t" bIns="45700" lIns="91425" spcFirstLastPara="1" rIns="91425" wrap="square" tIns="45700">
            <a:normAutofit/>
          </a:bodyPr>
          <a:lstStyle/>
          <a:p>
            <a:pPr indent="-391636" lvl="0" marL="457200" rtl="0" algn="l">
              <a:lnSpc>
                <a:spcPct val="70000"/>
              </a:lnSpc>
              <a:spcBef>
                <a:spcPts val="1000"/>
              </a:spcBef>
              <a:spcAft>
                <a:spcPts val="0"/>
              </a:spcAft>
              <a:buSzPts val="2568"/>
              <a:buChar char="●"/>
            </a:pPr>
            <a:r>
              <a:rPr lang="en-US" sz="2567"/>
              <a:t>In the right-bottom fig, we can see the most freq-words in the wrongly classified samples. </a:t>
            </a:r>
            <a:endParaRPr sz="2567"/>
          </a:p>
          <a:p>
            <a:pPr indent="0" lvl="0" marL="457200" rtl="0" algn="l">
              <a:lnSpc>
                <a:spcPct val="70000"/>
              </a:lnSpc>
              <a:spcBef>
                <a:spcPts val="1000"/>
              </a:spcBef>
              <a:spcAft>
                <a:spcPts val="0"/>
              </a:spcAft>
              <a:buNone/>
            </a:pPr>
            <a:r>
              <a:t/>
            </a:r>
            <a:endParaRPr sz="2567"/>
          </a:p>
          <a:p>
            <a:pPr indent="-391636" lvl="0" marL="457200" rtl="0" algn="l">
              <a:lnSpc>
                <a:spcPct val="70000"/>
              </a:lnSpc>
              <a:spcBef>
                <a:spcPts val="1000"/>
              </a:spcBef>
              <a:spcAft>
                <a:spcPts val="0"/>
              </a:spcAft>
              <a:buSzPts val="2568"/>
              <a:buChar char="●"/>
            </a:pPr>
            <a:r>
              <a:rPr lang="en-US" sz="2567"/>
              <a:t>Most of these words don’t even exist in correct prediction samples. </a:t>
            </a:r>
            <a:endParaRPr sz="2567"/>
          </a:p>
          <a:p>
            <a:pPr indent="0" lvl="0" marL="457200" rtl="0" algn="l">
              <a:lnSpc>
                <a:spcPct val="70000"/>
              </a:lnSpc>
              <a:spcBef>
                <a:spcPts val="1000"/>
              </a:spcBef>
              <a:spcAft>
                <a:spcPts val="0"/>
              </a:spcAft>
              <a:buNone/>
            </a:pPr>
            <a:r>
              <a:t/>
            </a:r>
            <a:endParaRPr sz="2567"/>
          </a:p>
          <a:p>
            <a:pPr indent="-391636" lvl="0" marL="457200" rtl="0" algn="l">
              <a:lnSpc>
                <a:spcPct val="70000"/>
              </a:lnSpc>
              <a:spcBef>
                <a:spcPts val="1000"/>
              </a:spcBef>
              <a:spcAft>
                <a:spcPts val="0"/>
              </a:spcAft>
              <a:buSzPts val="2568"/>
              <a:buChar char="●"/>
            </a:pPr>
            <a:r>
              <a:rPr lang="en-US" sz="2567"/>
              <a:t>More interesting observation that in correctly-classified docs many of these words don’t exist in wrong pred-docs, despite the fact that some of them have frequency &gt; 20, while the most frequent word in the wrong-docs has only frequency = 4</a:t>
            </a:r>
            <a:endParaRPr sz="2567"/>
          </a:p>
        </p:txBody>
      </p:sp>
      <p:pic>
        <p:nvPicPr>
          <p:cNvPr id="250" name="Google Shape;250;g14012d16f81_1_130"/>
          <p:cNvPicPr preferRelativeResize="0"/>
          <p:nvPr/>
        </p:nvPicPr>
        <p:blipFill>
          <a:blip r:embed="rId3">
            <a:alphaModFix/>
          </a:blip>
          <a:stretch>
            <a:fillRect/>
          </a:stretch>
        </p:blipFill>
        <p:spPr>
          <a:xfrm>
            <a:off x="6943975" y="4075675"/>
            <a:ext cx="5093351" cy="2663325"/>
          </a:xfrm>
          <a:prstGeom prst="rect">
            <a:avLst/>
          </a:prstGeom>
          <a:noFill/>
          <a:ln>
            <a:noFill/>
          </a:ln>
        </p:spPr>
      </p:pic>
      <p:pic>
        <p:nvPicPr>
          <p:cNvPr id="251" name="Google Shape;251;g14012d16f81_1_130"/>
          <p:cNvPicPr preferRelativeResize="0"/>
          <p:nvPr/>
        </p:nvPicPr>
        <p:blipFill>
          <a:blip r:embed="rId4">
            <a:alphaModFix/>
          </a:blip>
          <a:stretch>
            <a:fillRect/>
          </a:stretch>
        </p:blipFill>
        <p:spPr>
          <a:xfrm>
            <a:off x="6943987" y="1134300"/>
            <a:ext cx="5228375" cy="283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255" name="Shape 255"/>
        <p:cNvGrpSpPr/>
        <p:nvPr/>
      </p:nvGrpSpPr>
      <p:grpSpPr>
        <a:xfrm>
          <a:off x="0" y="0"/>
          <a:ext cx="0" cy="0"/>
          <a:chOff x="0" y="0"/>
          <a:chExt cx="0" cy="0"/>
        </a:xfrm>
      </p:grpSpPr>
      <p:sp>
        <p:nvSpPr>
          <p:cNvPr id="256" name="Google Shape;256;g14012d16f81_5_7"/>
          <p:cNvSpPr txBox="1"/>
          <p:nvPr>
            <p:ph type="title"/>
          </p:nvPr>
        </p:nvSpPr>
        <p:spPr>
          <a:xfrm>
            <a:off x="339500" y="185100"/>
            <a:ext cx="9126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Future</a:t>
            </a:r>
            <a:r>
              <a:rPr lang="en-US">
                <a:solidFill>
                  <a:srgbClr val="039BE5"/>
                </a:solidFill>
                <a:latin typeface="Proxima Nova"/>
                <a:ea typeface="Proxima Nova"/>
                <a:cs typeface="Proxima Nova"/>
                <a:sym typeface="Proxima Nova"/>
              </a:rPr>
              <a:t> Work</a:t>
            </a:r>
            <a:endParaRPr/>
          </a:p>
        </p:txBody>
      </p:sp>
      <p:pic>
        <p:nvPicPr>
          <p:cNvPr id="257" name="Google Shape;257;g14012d16f81_5_7"/>
          <p:cNvPicPr preferRelativeResize="0"/>
          <p:nvPr/>
        </p:nvPicPr>
        <p:blipFill>
          <a:blip r:embed="rId3">
            <a:alphaModFix/>
          </a:blip>
          <a:stretch>
            <a:fillRect/>
          </a:stretch>
        </p:blipFill>
        <p:spPr>
          <a:xfrm>
            <a:off x="6704850" y="1162425"/>
            <a:ext cx="5042400" cy="5042400"/>
          </a:xfrm>
          <a:prstGeom prst="rect">
            <a:avLst/>
          </a:prstGeom>
          <a:noFill/>
          <a:ln>
            <a:noFill/>
          </a:ln>
        </p:spPr>
      </p:pic>
      <p:sp>
        <p:nvSpPr>
          <p:cNvPr id="258" name="Google Shape;258;g14012d16f81_5_7"/>
          <p:cNvSpPr txBox="1"/>
          <p:nvPr>
            <p:ph idx="1" type="body"/>
          </p:nvPr>
        </p:nvSpPr>
        <p:spPr>
          <a:xfrm>
            <a:off x="339500" y="1510800"/>
            <a:ext cx="5601900" cy="5347200"/>
          </a:xfrm>
          <a:prstGeom prst="rect">
            <a:avLst/>
          </a:prstGeom>
          <a:noFill/>
          <a:ln>
            <a:noFill/>
          </a:ln>
        </p:spPr>
        <p:txBody>
          <a:bodyPr anchorCtr="0" anchor="t" bIns="45700" lIns="91425" spcFirstLastPara="1" rIns="91425" wrap="square" tIns="45700">
            <a:normAutofit lnSpcReduction="10000"/>
          </a:bodyPr>
          <a:lstStyle/>
          <a:p>
            <a:pPr indent="-391636" lvl="0" marL="457200" rtl="0" algn="l">
              <a:lnSpc>
                <a:spcPct val="70000"/>
              </a:lnSpc>
              <a:spcBef>
                <a:spcPts val="1000"/>
              </a:spcBef>
              <a:spcAft>
                <a:spcPts val="0"/>
              </a:spcAft>
              <a:buSzPts val="2568"/>
              <a:buChar char="●"/>
            </a:pPr>
            <a:r>
              <a:rPr lang="en-US" sz="2567"/>
              <a:t>Take into consideration, </a:t>
            </a:r>
            <a:r>
              <a:rPr lang="en-US" sz="2567"/>
              <a:t>depending</a:t>
            </a:r>
            <a:r>
              <a:rPr lang="en-US" sz="2567"/>
              <a:t> </a:t>
            </a:r>
            <a:endParaRPr sz="2567"/>
          </a:p>
          <a:p>
            <a:pPr indent="0" lvl="0" marL="457200" rtl="0" algn="l">
              <a:lnSpc>
                <a:spcPct val="70000"/>
              </a:lnSpc>
              <a:spcBef>
                <a:spcPts val="1000"/>
              </a:spcBef>
              <a:spcAft>
                <a:spcPts val="0"/>
              </a:spcAft>
              <a:buNone/>
            </a:pPr>
            <a:r>
              <a:rPr lang="en-US" sz="2567"/>
              <a:t>historical models such as LSTM,</a:t>
            </a:r>
            <a:endParaRPr sz="2567"/>
          </a:p>
          <a:p>
            <a:pPr indent="0" lvl="0" marL="457200" rtl="0" algn="l">
              <a:lnSpc>
                <a:spcPct val="70000"/>
              </a:lnSpc>
              <a:spcBef>
                <a:spcPts val="1000"/>
              </a:spcBef>
              <a:spcAft>
                <a:spcPts val="0"/>
              </a:spcAft>
              <a:buNone/>
            </a:pPr>
            <a:r>
              <a:rPr lang="en-US" sz="2567"/>
              <a:t>that we provide tweets history, in our </a:t>
            </a:r>
            <a:endParaRPr sz="2567"/>
          </a:p>
          <a:p>
            <a:pPr indent="0" lvl="0" marL="457200" rtl="0" algn="l">
              <a:lnSpc>
                <a:spcPct val="70000"/>
              </a:lnSpc>
              <a:spcBef>
                <a:spcPts val="1000"/>
              </a:spcBef>
              <a:spcAft>
                <a:spcPts val="0"/>
              </a:spcAft>
              <a:buNone/>
            </a:pPr>
            <a:r>
              <a:rPr lang="en-US" sz="2567"/>
              <a:t>data, so that we become able to </a:t>
            </a:r>
            <a:endParaRPr sz="2567"/>
          </a:p>
          <a:p>
            <a:pPr indent="0" lvl="0" marL="457200" rtl="0" algn="l">
              <a:lnSpc>
                <a:spcPct val="70000"/>
              </a:lnSpc>
              <a:spcBef>
                <a:spcPts val="1000"/>
              </a:spcBef>
              <a:spcAft>
                <a:spcPts val="0"/>
              </a:spcAft>
              <a:buNone/>
            </a:pPr>
            <a:r>
              <a:rPr lang="en-US" sz="2567"/>
              <a:t>if a user is still interested in a field </a:t>
            </a:r>
            <a:endParaRPr sz="2567"/>
          </a:p>
          <a:p>
            <a:pPr indent="0" lvl="0" marL="457200" rtl="0" algn="l">
              <a:lnSpc>
                <a:spcPct val="70000"/>
              </a:lnSpc>
              <a:spcBef>
                <a:spcPts val="1000"/>
              </a:spcBef>
              <a:spcAft>
                <a:spcPts val="0"/>
              </a:spcAft>
              <a:buNone/>
            </a:pPr>
            <a:r>
              <a:rPr lang="en-US" sz="2567"/>
              <a:t>he no longer does</a:t>
            </a:r>
            <a:endParaRPr sz="2567"/>
          </a:p>
          <a:p>
            <a:pPr indent="0" lvl="0" marL="457200" rtl="0" algn="l">
              <a:lnSpc>
                <a:spcPct val="70000"/>
              </a:lnSpc>
              <a:spcBef>
                <a:spcPts val="1000"/>
              </a:spcBef>
              <a:spcAft>
                <a:spcPts val="0"/>
              </a:spcAft>
              <a:buNone/>
            </a:pPr>
            <a:r>
              <a:t/>
            </a:r>
            <a:endParaRPr sz="2567"/>
          </a:p>
          <a:p>
            <a:pPr indent="-391636" lvl="0" marL="457200" rtl="0" algn="l">
              <a:lnSpc>
                <a:spcPct val="70000"/>
              </a:lnSpc>
              <a:spcBef>
                <a:spcPts val="1000"/>
              </a:spcBef>
              <a:spcAft>
                <a:spcPts val="0"/>
              </a:spcAft>
              <a:buSzPts val="2568"/>
              <a:buChar char="●"/>
            </a:pPr>
            <a:r>
              <a:rPr lang="en-US" sz="2567"/>
              <a:t>Make the model ready for</a:t>
            </a:r>
            <a:endParaRPr sz="2567"/>
          </a:p>
          <a:p>
            <a:pPr indent="0" lvl="0" marL="457200" rtl="0" algn="l">
              <a:lnSpc>
                <a:spcPct val="70000"/>
              </a:lnSpc>
              <a:spcBef>
                <a:spcPts val="1000"/>
              </a:spcBef>
              <a:spcAft>
                <a:spcPts val="0"/>
              </a:spcAft>
              <a:buNone/>
            </a:pPr>
            <a:r>
              <a:rPr lang="en-US" sz="2567"/>
              <a:t>Deployment specially for twitter </a:t>
            </a:r>
            <a:endParaRPr sz="2567"/>
          </a:p>
          <a:p>
            <a:pPr indent="0" lvl="0" marL="457200" rtl="0" algn="l">
              <a:lnSpc>
                <a:spcPct val="70000"/>
              </a:lnSpc>
              <a:spcBef>
                <a:spcPts val="1000"/>
              </a:spcBef>
              <a:spcAft>
                <a:spcPts val="0"/>
              </a:spcAft>
              <a:buNone/>
            </a:pPr>
            <a:r>
              <a:rPr lang="en-US" sz="2567"/>
              <a:t>platform </a:t>
            </a:r>
            <a:endParaRPr sz="2567"/>
          </a:p>
          <a:p>
            <a:pPr indent="0" lvl="0" marL="457200" rtl="0" algn="l">
              <a:lnSpc>
                <a:spcPct val="70000"/>
              </a:lnSpc>
              <a:spcBef>
                <a:spcPts val="1000"/>
              </a:spcBef>
              <a:spcAft>
                <a:spcPts val="0"/>
              </a:spcAft>
              <a:buNone/>
            </a:pPr>
            <a:r>
              <a:t/>
            </a:r>
            <a:endParaRPr sz="2567"/>
          </a:p>
          <a:p>
            <a:pPr indent="-391636" lvl="0" marL="457200" rtl="0" algn="l">
              <a:lnSpc>
                <a:spcPct val="70000"/>
              </a:lnSpc>
              <a:spcBef>
                <a:spcPts val="1000"/>
              </a:spcBef>
              <a:spcAft>
                <a:spcPts val="0"/>
              </a:spcAft>
              <a:buSzPts val="2568"/>
              <a:buChar char="●"/>
            </a:pPr>
            <a:r>
              <a:rPr lang="en-US" sz="2567"/>
              <a:t>May be apply association rules to </a:t>
            </a:r>
            <a:endParaRPr sz="2567"/>
          </a:p>
          <a:p>
            <a:pPr indent="0" lvl="0" marL="457200" rtl="0" algn="l">
              <a:lnSpc>
                <a:spcPct val="70000"/>
              </a:lnSpc>
              <a:spcBef>
                <a:spcPts val="1000"/>
              </a:spcBef>
              <a:spcAft>
                <a:spcPts val="0"/>
              </a:spcAft>
              <a:buNone/>
            </a:pPr>
            <a:r>
              <a:rPr lang="en-US" sz="2567"/>
              <a:t>which fields a user may be </a:t>
            </a:r>
            <a:r>
              <a:rPr lang="en-US" sz="2567"/>
              <a:t>interested</a:t>
            </a:r>
            <a:r>
              <a:rPr lang="en-US" sz="2567"/>
              <a:t> </a:t>
            </a:r>
            <a:endParaRPr sz="2567"/>
          </a:p>
          <a:p>
            <a:pPr indent="0" lvl="0" marL="457200" rtl="0" algn="l">
              <a:lnSpc>
                <a:spcPct val="70000"/>
              </a:lnSpc>
              <a:spcBef>
                <a:spcPts val="1000"/>
              </a:spcBef>
              <a:spcAft>
                <a:spcPts val="0"/>
              </a:spcAft>
              <a:buNone/>
            </a:pPr>
            <a:r>
              <a:rPr lang="en-US" sz="2567"/>
              <a:t>in, in the same time</a:t>
            </a:r>
            <a:endParaRPr sz="2567"/>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262" name="Shape 262"/>
        <p:cNvGrpSpPr/>
        <p:nvPr/>
      </p:nvGrpSpPr>
      <p:grpSpPr>
        <a:xfrm>
          <a:off x="0" y="0"/>
          <a:ext cx="0" cy="0"/>
          <a:chOff x="0" y="0"/>
          <a:chExt cx="0" cy="0"/>
        </a:xfrm>
      </p:grpSpPr>
      <p:sp>
        <p:nvSpPr>
          <p:cNvPr id="263" name="Google Shape;263;g14012d16f81_5_0"/>
          <p:cNvSpPr txBox="1"/>
          <p:nvPr>
            <p:ph type="title"/>
          </p:nvPr>
        </p:nvSpPr>
        <p:spPr>
          <a:xfrm>
            <a:off x="1595675" y="2561600"/>
            <a:ext cx="9200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39BE5"/>
              </a:buClr>
              <a:buSzPts val="4400"/>
              <a:buFont typeface="Proxima Nova"/>
              <a:buNone/>
            </a:pPr>
            <a:r>
              <a:rPr lang="en-US" sz="12600">
                <a:solidFill>
                  <a:srgbClr val="039BE5"/>
                </a:solidFill>
                <a:latin typeface="Proxima Nova"/>
                <a:ea typeface="Proxima Nova"/>
                <a:cs typeface="Proxima Nova"/>
                <a:sym typeface="Proxima Nova"/>
              </a:rPr>
              <a:t>THANK YOU</a:t>
            </a:r>
            <a:endParaRPr sz="1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164" name="Shape 164"/>
        <p:cNvGrpSpPr/>
        <p:nvPr/>
      </p:nvGrpSpPr>
      <p:grpSpPr>
        <a:xfrm>
          <a:off x="0" y="0"/>
          <a:ext cx="0" cy="0"/>
          <a:chOff x="0" y="0"/>
          <a:chExt cx="0" cy="0"/>
        </a:xfrm>
      </p:grpSpPr>
      <p:sp>
        <p:nvSpPr>
          <p:cNvPr id="165" name="Google Shape;16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Problem formulation</a:t>
            </a:r>
            <a:endParaRPr/>
          </a:p>
        </p:txBody>
      </p:sp>
      <p:sp>
        <p:nvSpPr>
          <p:cNvPr id="166" name="Google Shape;166;p2"/>
          <p:cNvSpPr txBox="1"/>
          <p:nvPr>
            <p:ph idx="1" type="body"/>
          </p:nvPr>
        </p:nvSpPr>
        <p:spPr>
          <a:xfrm>
            <a:off x="838200" y="1825625"/>
            <a:ext cx="3502892" cy="2580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The project aims to identify users' interests by classifying their tweets into categories; e.g. sports, entertainment, politics etc. And based on that, recommend other tweets that the users are more likely interested in.</a:t>
            </a:r>
            <a:endParaRPr/>
          </a:p>
        </p:txBody>
      </p:sp>
      <p:pic>
        <p:nvPicPr>
          <p:cNvPr id="167" name="Google Shape;167;p2"/>
          <p:cNvPicPr preferRelativeResize="0"/>
          <p:nvPr/>
        </p:nvPicPr>
        <p:blipFill rotWithShape="1">
          <a:blip r:embed="rId3">
            <a:alphaModFix/>
          </a:blip>
          <a:srcRect b="0" l="0" r="0" t="0"/>
          <a:stretch/>
        </p:blipFill>
        <p:spPr>
          <a:xfrm>
            <a:off x="4562763" y="1783915"/>
            <a:ext cx="7241309" cy="421972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171" name="Shape 171"/>
        <p:cNvGrpSpPr/>
        <p:nvPr/>
      </p:nvGrpSpPr>
      <p:grpSpPr>
        <a:xfrm>
          <a:off x="0" y="0"/>
          <a:ext cx="0" cy="0"/>
          <a:chOff x="0" y="0"/>
          <a:chExt cx="0" cy="0"/>
        </a:xfrm>
      </p:grpSpPr>
      <p:sp>
        <p:nvSpPr>
          <p:cNvPr id="172" name="Google Shape;17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Data Preparation</a:t>
            </a:r>
            <a:endParaRPr/>
          </a:p>
        </p:txBody>
      </p:sp>
      <p:pic>
        <p:nvPicPr>
          <p:cNvPr descr="https://lh4.googleusercontent.com/dOBt-p9U9xKTKyflaSEriXqiPbfSQ-GGsH0NJFaHzfLhlBnfyFZNBHGck5aPNqzjTSPW3CfW6ZlVDkPSRHizUuZtiqPQEBKWOgUXbh0dq-ljXkuf-EOSR5D-ovOJdhpZfvG45Ea-qPVsgWJ4fEUl4J0" id="173" name="Google Shape;173;p3"/>
          <p:cNvPicPr preferRelativeResize="0"/>
          <p:nvPr>
            <p:ph idx="1" type="body"/>
          </p:nvPr>
        </p:nvPicPr>
        <p:blipFill rotWithShape="1">
          <a:blip r:embed="rId3">
            <a:alphaModFix/>
          </a:blip>
          <a:srcRect b="0" l="0" r="0" t="0"/>
          <a:stretch/>
        </p:blipFill>
        <p:spPr>
          <a:xfrm>
            <a:off x="5353195" y="2065988"/>
            <a:ext cx="6526212" cy="3235685"/>
          </a:xfrm>
          <a:prstGeom prst="rect">
            <a:avLst/>
          </a:prstGeom>
          <a:noFill/>
          <a:ln>
            <a:noFill/>
          </a:ln>
          <a:effectLst>
            <a:outerShdw blurRad="190500" rotWithShape="0" algn="tl">
              <a:srgbClr val="000000">
                <a:alpha val="69803"/>
              </a:srgbClr>
            </a:outerShdw>
          </a:effectLst>
        </p:spPr>
      </p:pic>
      <p:sp>
        <p:nvSpPr>
          <p:cNvPr id="174" name="Google Shape;174;p3"/>
          <p:cNvSpPr txBox="1"/>
          <p:nvPr/>
        </p:nvSpPr>
        <p:spPr>
          <a:xfrm>
            <a:off x="1085398" y="1690705"/>
            <a:ext cx="31818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Integration: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 set is obtained by integrating</a:t>
            </a:r>
            <a:r>
              <a:rPr b="0" i="0" lang="en-US" sz="1800" u="none" cap="none" strike="noStrike">
                <a:solidFill>
                  <a:schemeClr val="dk1"/>
                </a:solidFill>
                <a:latin typeface="Calibri"/>
                <a:ea typeface="Calibri"/>
                <a:cs typeface="Calibri"/>
                <a:sym typeface="Calibri"/>
              </a:rPr>
              <a:t> two different datasets into one single dataset.</a:t>
            </a:r>
            <a:endParaRPr/>
          </a:p>
        </p:txBody>
      </p:sp>
      <p:sp>
        <p:nvSpPr>
          <p:cNvPr id="175" name="Google Shape;175;p3"/>
          <p:cNvSpPr txBox="1"/>
          <p:nvPr/>
        </p:nvSpPr>
        <p:spPr>
          <a:xfrm>
            <a:off x="1186872" y="3246154"/>
            <a:ext cx="31818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Data cleaning:</a:t>
            </a:r>
            <a:endParaRPr/>
          </a:p>
          <a:p>
            <a:pPr indent="-3429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Regex was used to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AutoNum type="alphaLcPeriod"/>
            </a:pPr>
            <a:r>
              <a:rPr lang="en-US" sz="1800">
                <a:solidFill>
                  <a:schemeClr val="dk1"/>
                </a:solidFill>
                <a:latin typeface="Calibri"/>
                <a:ea typeface="Calibri"/>
                <a:cs typeface="Calibri"/>
                <a:sym typeface="Calibri"/>
              </a:rPr>
              <a:t>Remove user name from the tweet</a:t>
            </a:r>
            <a:endParaRPr>
              <a:solidFill>
                <a:schemeClr val="dk1"/>
              </a:solidFill>
            </a:endParaRPr>
          </a:p>
          <a:p>
            <a:pPr indent="-342900" lvl="1" marL="914400" rtl="0" algn="l">
              <a:spcBef>
                <a:spcPts val="0"/>
              </a:spcBef>
              <a:spcAft>
                <a:spcPts val="0"/>
              </a:spcAft>
              <a:buClr>
                <a:schemeClr val="dk1"/>
              </a:buClr>
              <a:buSzPts val="1800"/>
              <a:buAutoNum type="alphaLcPeriod"/>
            </a:pPr>
            <a:r>
              <a:rPr lang="en-US" sz="1800">
                <a:solidFill>
                  <a:schemeClr val="dk1"/>
                </a:solidFill>
                <a:latin typeface="Calibri"/>
                <a:ea typeface="Calibri"/>
                <a:cs typeface="Calibri"/>
                <a:sym typeface="Calibri"/>
              </a:rPr>
              <a:t>Remove tweets URLs</a:t>
            </a:r>
            <a:endParaRPr>
              <a:solidFill>
                <a:schemeClr val="dk1"/>
              </a:solidFill>
            </a:endParaRPr>
          </a:p>
          <a:p>
            <a:pPr indent="-342900" lvl="1" marL="914400" rtl="0" algn="l">
              <a:spcBef>
                <a:spcPts val="0"/>
              </a:spcBef>
              <a:spcAft>
                <a:spcPts val="0"/>
              </a:spcAft>
              <a:buClr>
                <a:schemeClr val="dk1"/>
              </a:buClr>
              <a:buSzPts val="1800"/>
              <a:buAutoNum type="alphaLcPeriod"/>
            </a:pPr>
            <a:r>
              <a:rPr lang="en-US" sz="1800">
                <a:solidFill>
                  <a:schemeClr val="dk1"/>
                </a:solidFill>
                <a:latin typeface="Calibri"/>
                <a:ea typeface="Calibri"/>
                <a:cs typeface="Calibri"/>
                <a:sym typeface="Calibri"/>
              </a:rPr>
              <a:t>Make sure that only English characters and numbers are included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NLTK was used to:</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AutoNum type="alphaLcPeriod"/>
            </a:pPr>
            <a:r>
              <a:rPr lang="en-US" sz="1800">
                <a:solidFill>
                  <a:schemeClr val="dk1"/>
                </a:solidFill>
                <a:latin typeface="Calibri"/>
                <a:ea typeface="Calibri"/>
                <a:cs typeface="Calibri"/>
                <a:sym typeface="Calibri"/>
              </a:rPr>
              <a:t>Remove stopwords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AutoNum type="alphaLcPeriod"/>
            </a:pPr>
            <a:r>
              <a:rPr lang="en-US" sz="1800">
                <a:solidFill>
                  <a:schemeClr val="dk1"/>
                </a:solidFill>
                <a:latin typeface="Calibri"/>
                <a:ea typeface="Calibri"/>
                <a:cs typeface="Calibri"/>
                <a:sym typeface="Calibri"/>
              </a:rPr>
              <a:t>Apply stemming</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179" name="Shape 179"/>
        <p:cNvGrpSpPr/>
        <p:nvPr/>
      </p:nvGrpSpPr>
      <p:grpSpPr>
        <a:xfrm>
          <a:off x="0" y="0"/>
          <a:ext cx="0" cy="0"/>
          <a:chOff x="0" y="0"/>
          <a:chExt cx="0" cy="0"/>
        </a:xfrm>
      </p:grpSpPr>
      <p:sp>
        <p:nvSpPr>
          <p:cNvPr id="180" name="Google Shape;18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Text feature engineering</a:t>
            </a:r>
            <a:endParaRPr/>
          </a:p>
        </p:txBody>
      </p:sp>
      <p:sp>
        <p:nvSpPr>
          <p:cNvPr id="181" name="Google Shape;181;p4"/>
          <p:cNvSpPr txBox="1"/>
          <p:nvPr>
            <p:ph idx="1" type="body"/>
          </p:nvPr>
        </p:nvSpPr>
        <p:spPr>
          <a:xfrm>
            <a:off x="838201" y="1825625"/>
            <a:ext cx="3558308" cy="209983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US" sz="1800"/>
              <a:t>Bag of words transformation was applied to the text to use it with the Kamen's classifier.</a:t>
            </a:r>
            <a:endParaRPr/>
          </a:p>
          <a:p>
            <a:pPr indent="-228600" lvl="0" marL="228600" rtl="0" algn="l">
              <a:lnSpc>
                <a:spcPct val="90000"/>
              </a:lnSpc>
              <a:spcBef>
                <a:spcPts val="1000"/>
              </a:spcBef>
              <a:spcAft>
                <a:spcPts val="0"/>
              </a:spcAft>
              <a:buClr>
                <a:schemeClr val="dk1"/>
              </a:buClr>
              <a:buSzPts val="1800"/>
              <a:buChar char="•"/>
            </a:pPr>
            <a:r>
              <a:rPr b="0" lang="en-US" sz="1800"/>
              <a:t>PCA feature reduction to two features was applied on the BOW for training and visualization</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id="182" name="Google Shape;182;p4"/>
          <p:cNvPicPr preferRelativeResize="0"/>
          <p:nvPr/>
        </p:nvPicPr>
        <p:blipFill rotWithShape="1">
          <a:blip r:embed="rId3">
            <a:alphaModFix/>
          </a:blip>
          <a:srcRect b="0" l="0" r="0" t="0"/>
          <a:stretch/>
        </p:blipFill>
        <p:spPr>
          <a:xfrm>
            <a:off x="5052292" y="1656566"/>
            <a:ext cx="6070744" cy="480361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186" name="Shape 186"/>
        <p:cNvGrpSpPr/>
        <p:nvPr/>
      </p:nvGrpSpPr>
      <p:grpSpPr>
        <a:xfrm>
          <a:off x="0" y="0"/>
          <a:ext cx="0" cy="0"/>
          <a:chOff x="0" y="0"/>
          <a:chExt cx="0" cy="0"/>
        </a:xfrm>
      </p:grpSpPr>
      <p:sp>
        <p:nvSpPr>
          <p:cNvPr id="187" name="Google Shape;18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Classification models</a:t>
            </a:r>
            <a:endParaRPr/>
          </a:p>
        </p:txBody>
      </p:sp>
      <p:sp>
        <p:nvSpPr>
          <p:cNvPr id="188" name="Google Shape;188;p5"/>
          <p:cNvSpPr txBox="1"/>
          <p:nvPr>
            <p:ph idx="1" type="body"/>
          </p:nvPr>
        </p:nvSpPr>
        <p:spPr>
          <a:xfrm>
            <a:off x="838199" y="1825625"/>
            <a:ext cx="5257801" cy="22106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A  heterogeneous ensemble model classifier combined of:</a:t>
            </a:r>
            <a:endParaRPr/>
          </a:p>
          <a:p>
            <a:pPr indent="-228600" lvl="0" marL="228600" rtl="0" algn="l">
              <a:lnSpc>
                <a:spcPct val="90000"/>
              </a:lnSpc>
              <a:spcBef>
                <a:spcPts val="1000"/>
              </a:spcBef>
              <a:spcAft>
                <a:spcPts val="0"/>
              </a:spcAft>
              <a:buClr>
                <a:schemeClr val="dk1"/>
              </a:buClr>
              <a:buSzPts val="1800"/>
              <a:buChar char="•"/>
            </a:pPr>
            <a:r>
              <a:rPr lang="en-US" sz="1800"/>
              <a:t>Support vector Machine.</a:t>
            </a:r>
            <a:endParaRPr/>
          </a:p>
          <a:p>
            <a:pPr indent="-228600" lvl="0" marL="228600" rtl="0" algn="l">
              <a:lnSpc>
                <a:spcPct val="90000"/>
              </a:lnSpc>
              <a:spcBef>
                <a:spcPts val="1000"/>
              </a:spcBef>
              <a:spcAft>
                <a:spcPts val="0"/>
              </a:spcAft>
              <a:buClr>
                <a:schemeClr val="dk1"/>
              </a:buClr>
              <a:buSzPts val="1800"/>
              <a:buChar char="•"/>
            </a:pPr>
            <a:r>
              <a:rPr lang="en-US" sz="1800"/>
              <a:t> Naive Bayes classifier</a:t>
            </a:r>
            <a:endParaRPr/>
          </a:p>
          <a:p>
            <a:pPr indent="-228600" lvl="0" marL="228600" rtl="0" algn="l">
              <a:lnSpc>
                <a:spcPct val="90000"/>
              </a:lnSpc>
              <a:spcBef>
                <a:spcPts val="1000"/>
              </a:spcBef>
              <a:spcAft>
                <a:spcPts val="0"/>
              </a:spcAft>
              <a:buClr>
                <a:schemeClr val="dk1"/>
              </a:buClr>
              <a:buSzPts val="1800"/>
              <a:buChar char="•"/>
            </a:pPr>
            <a:r>
              <a:rPr lang="en-US" sz="1800"/>
              <a:t>Random Forest.</a:t>
            </a:r>
            <a:endParaRPr/>
          </a:p>
          <a:p>
            <a:pPr indent="0" lvl="0" marL="0" rtl="0" algn="l">
              <a:lnSpc>
                <a:spcPct val="90000"/>
              </a:lnSpc>
              <a:spcBef>
                <a:spcPts val="1000"/>
              </a:spcBef>
              <a:spcAft>
                <a:spcPts val="0"/>
              </a:spcAft>
              <a:buClr>
                <a:schemeClr val="dk1"/>
              </a:buClr>
              <a:buSzPts val="1800"/>
              <a:buNone/>
            </a:pPr>
            <a:r>
              <a:rPr lang="en-US" sz="1800"/>
              <a:t>the final label results using soft voting</a:t>
            </a:r>
            <a:endParaRPr/>
          </a:p>
          <a:p>
            <a:pPr indent="0" lvl="0" marL="0" rtl="0" algn="l">
              <a:lnSpc>
                <a:spcPct val="90000"/>
              </a:lnSpc>
              <a:spcBef>
                <a:spcPts val="1000"/>
              </a:spcBef>
              <a:spcAft>
                <a:spcPts val="0"/>
              </a:spcAft>
              <a:buClr>
                <a:schemeClr val="dk1"/>
              </a:buClr>
              <a:buSzPts val="1800"/>
              <a:buNone/>
            </a:pPr>
            <a:r>
              <a:t/>
            </a:r>
            <a:endParaRPr sz="1800"/>
          </a:p>
        </p:txBody>
      </p:sp>
      <p:sp>
        <p:nvSpPr>
          <p:cNvPr id="189" name="Google Shape;189;p5"/>
          <p:cNvSpPr txBox="1"/>
          <p:nvPr/>
        </p:nvSpPr>
        <p:spPr>
          <a:xfrm>
            <a:off x="838199" y="4165600"/>
            <a:ext cx="474056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Training: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5-fold cross validation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average accuracy of validation set  = 0.769%</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 the final classification model on the test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accuracy of the model on the test set = 0.80%</a:t>
            </a:r>
            <a:endParaRPr/>
          </a:p>
        </p:txBody>
      </p:sp>
      <p:pic>
        <p:nvPicPr>
          <p:cNvPr descr="https://lh4.googleusercontent.com/3LT9sVd5Hjvi6fbVWa0lh47xpIM4tr15bP4MWObY469p2h_CtIUMip99L_xLHxKE9p-u9orPyQkUFVq9GgUur2-IxmS_nOZ8Oa8FONa8-Erht5hAUcyXB4bF8SzslsBAygNNr9-Cx8nY" id="190" name="Google Shape;190;p5"/>
          <p:cNvPicPr preferRelativeResize="0"/>
          <p:nvPr/>
        </p:nvPicPr>
        <p:blipFill rotWithShape="1">
          <a:blip r:embed="rId3">
            <a:alphaModFix/>
          </a:blip>
          <a:srcRect b="0" l="1553" r="0" t="22550"/>
          <a:stretch/>
        </p:blipFill>
        <p:spPr>
          <a:xfrm>
            <a:off x="7027133" y="919379"/>
            <a:ext cx="4130393" cy="2509621"/>
          </a:xfrm>
          <a:prstGeom prst="rect">
            <a:avLst/>
          </a:prstGeom>
          <a:noFill/>
          <a:ln>
            <a:noFill/>
          </a:ln>
          <a:effectLst>
            <a:outerShdw blurRad="292100" rotWithShape="0" algn="tl" dir="2700000" dist="139700">
              <a:srgbClr val="333333">
                <a:alpha val="64705"/>
              </a:srgbClr>
            </a:outerShdw>
          </a:effectLst>
        </p:spPr>
      </p:pic>
      <p:pic>
        <p:nvPicPr>
          <p:cNvPr descr="https://lh4.googleusercontent.com/uCDXqXzxODHCaBEjPIB7vGNYmt3YFwIyCVG9V_ffAtSlmVvBJ8ikosUIbkgER-bqXjN-iR_kdEgzDuFYwl2n_jbhxoO8vpx9xxzy4xxB2liLCLIHnX7JLgp9hySnMe8myrKdfilxvLfC" id="191" name="Google Shape;191;p5"/>
          <p:cNvPicPr preferRelativeResize="0"/>
          <p:nvPr/>
        </p:nvPicPr>
        <p:blipFill rotWithShape="1">
          <a:blip r:embed="rId4">
            <a:alphaModFix/>
          </a:blip>
          <a:srcRect b="0" l="4157" r="24047" t="28491"/>
          <a:stretch/>
        </p:blipFill>
        <p:spPr>
          <a:xfrm>
            <a:off x="7027133" y="3629891"/>
            <a:ext cx="4130393" cy="296826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195" name="Shape 195"/>
        <p:cNvGrpSpPr/>
        <p:nvPr/>
      </p:nvGrpSpPr>
      <p:grpSpPr>
        <a:xfrm>
          <a:off x="0" y="0"/>
          <a:ext cx="0" cy="0"/>
          <a:chOff x="0" y="0"/>
          <a:chExt cx="0" cy="0"/>
        </a:xfrm>
      </p:grpSpPr>
      <p:sp>
        <p:nvSpPr>
          <p:cNvPr id="196" name="Google Shape;19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Clustering model</a:t>
            </a:r>
            <a:endParaRPr/>
          </a:p>
        </p:txBody>
      </p:sp>
      <p:sp>
        <p:nvSpPr>
          <p:cNvPr id="197" name="Google Shape;197;p6"/>
          <p:cNvSpPr txBox="1"/>
          <p:nvPr>
            <p:ph idx="1" type="body"/>
          </p:nvPr>
        </p:nvSpPr>
        <p:spPr>
          <a:xfrm>
            <a:off x="838199" y="1825625"/>
            <a:ext cx="4750940" cy="20167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Even if two users are interested in sports, that does not mean that they are interested in the same sports topics. </a:t>
            </a:r>
            <a:endParaRPr/>
          </a:p>
          <a:p>
            <a:pPr indent="-228600" lvl="0" marL="228600" rtl="0" algn="l">
              <a:lnSpc>
                <a:spcPct val="90000"/>
              </a:lnSpc>
              <a:spcBef>
                <a:spcPts val="1000"/>
              </a:spcBef>
              <a:spcAft>
                <a:spcPts val="0"/>
              </a:spcAft>
              <a:buClr>
                <a:schemeClr val="dk1"/>
              </a:buClr>
              <a:buSzPts val="1800"/>
              <a:buChar char="•"/>
            </a:pPr>
            <a:r>
              <a:rPr lang="en-US" sz="1800"/>
              <a:t>So, clustering is then performed to determine which tweets are more similar to the user’s tweets.</a:t>
            </a:r>
            <a:endParaRPr/>
          </a:p>
        </p:txBody>
      </p:sp>
      <p:pic>
        <p:nvPicPr>
          <p:cNvPr id="198" name="Google Shape;198;p6"/>
          <p:cNvPicPr preferRelativeResize="0"/>
          <p:nvPr/>
        </p:nvPicPr>
        <p:blipFill rotWithShape="1">
          <a:blip r:embed="rId3">
            <a:alphaModFix/>
          </a:blip>
          <a:srcRect b="0" l="0" r="0" t="0"/>
          <a:stretch/>
        </p:blipFill>
        <p:spPr>
          <a:xfrm>
            <a:off x="6409678" y="973470"/>
            <a:ext cx="5237376" cy="2781654"/>
          </a:xfrm>
          <a:prstGeom prst="rect">
            <a:avLst/>
          </a:prstGeom>
          <a:noFill/>
          <a:ln>
            <a:noFill/>
          </a:ln>
          <a:effectLst>
            <a:outerShdw blurRad="292100" rotWithShape="0" algn="tl" dir="2700000" dist="139700">
              <a:srgbClr val="333333">
                <a:alpha val="64705"/>
              </a:srgbClr>
            </a:outerShdw>
          </a:effectLst>
        </p:spPr>
      </p:pic>
      <p:pic>
        <p:nvPicPr>
          <p:cNvPr id="199" name="Google Shape;199;p6"/>
          <p:cNvPicPr preferRelativeResize="0"/>
          <p:nvPr/>
        </p:nvPicPr>
        <p:blipFill rotWithShape="1">
          <a:blip r:embed="rId4">
            <a:alphaModFix/>
          </a:blip>
          <a:srcRect b="0" l="0" r="0" t="0"/>
          <a:stretch/>
        </p:blipFill>
        <p:spPr>
          <a:xfrm>
            <a:off x="6602861" y="3985232"/>
            <a:ext cx="5044193" cy="2677214"/>
          </a:xfrm>
          <a:prstGeom prst="rect">
            <a:avLst/>
          </a:prstGeom>
          <a:noFill/>
          <a:ln>
            <a:noFill/>
          </a:ln>
          <a:effectLst>
            <a:outerShdw blurRad="292100" rotWithShape="0" algn="tl" dir="2700000" dist="139700">
              <a:srgbClr val="333333">
                <a:alpha val="64705"/>
              </a:srgbClr>
            </a:outerShdw>
          </a:effectLst>
        </p:spPr>
      </p:pic>
      <p:pic>
        <p:nvPicPr>
          <p:cNvPr id="200" name="Google Shape;200;p6"/>
          <p:cNvPicPr preferRelativeResize="0"/>
          <p:nvPr/>
        </p:nvPicPr>
        <p:blipFill rotWithShape="1">
          <a:blip r:embed="rId5">
            <a:alphaModFix/>
          </a:blip>
          <a:srcRect b="0" l="0" r="0" t="0"/>
          <a:stretch/>
        </p:blipFill>
        <p:spPr>
          <a:xfrm>
            <a:off x="838198" y="4022471"/>
            <a:ext cx="4750941" cy="2602736"/>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204" name="Shape 204"/>
        <p:cNvGrpSpPr/>
        <p:nvPr/>
      </p:nvGrpSpPr>
      <p:grpSpPr>
        <a:xfrm>
          <a:off x="0" y="0"/>
          <a:ext cx="0" cy="0"/>
          <a:chOff x="0" y="0"/>
          <a:chExt cx="0" cy="0"/>
        </a:xfrm>
      </p:grpSpPr>
      <p:sp>
        <p:nvSpPr>
          <p:cNvPr id="205" name="Google Shape;205;p7"/>
          <p:cNvSpPr txBox="1"/>
          <p:nvPr>
            <p:ph type="title"/>
          </p:nvPr>
        </p:nvSpPr>
        <p:spPr>
          <a:xfrm>
            <a:off x="625764" y="352712"/>
            <a:ext cx="2856345" cy="983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Test case</a:t>
            </a:r>
            <a:endParaRPr/>
          </a:p>
        </p:txBody>
      </p:sp>
      <p:sp>
        <p:nvSpPr>
          <p:cNvPr id="206" name="Google Shape;206;p7"/>
          <p:cNvSpPr txBox="1"/>
          <p:nvPr>
            <p:ph idx="1" type="body"/>
          </p:nvPr>
        </p:nvSpPr>
        <p:spPr>
          <a:xfrm>
            <a:off x="221529" y="1788277"/>
            <a:ext cx="2370752" cy="2916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Virtual user account with the following tweets distribution:</a:t>
            </a:r>
            <a:endParaRPr/>
          </a:p>
          <a:p>
            <a:pPr indent="-228600" lvl="0" marL="228600" rtl="0" algn="l">
              <a:lnSpc>
                <a:spcPct val="90000"/>
              </a:lnSpc>
              <a:spcBef>
                <a:spcPts val="1000"/>
              </a:spcBef>
              <a:spcAft>
                <a:spcPts val="0"/>
              </a:spcAft>
              <a:buClr>
                <a:schemeClr val="dk1"/>
              </a:buClr>
              <a:buSzPts val="1800"/>
              <a:buChar char="•"/>
            </a:pPr>
            <a:r>
              <a:rPr lang="en-US" sz="1800"/>
              <a:t>45% sports</a:t>
            </a:r>
            <a:endParaRPr/>
          </a:p>
          <a:p>
            <a:pPr indent="-228600" lvl="0" marL="228600" rtl="0" algn="l">
              <a:lnSpc>
                <a:spcPct val="90000"/>
              </a:lnSpc>
              <a:spcBef>
                <a:spcPts val="1000"/>
              </a:spcBef>
              <a:spcAft>
                <a:spcPts val="0"/>
              </a:spcAft>
              <a:buClr>
                <a:schemeClr val="dk1"/>
              </a:buClr>
              <a:buSzPts val="1800"/>
              <a:buChar char="•"/>
            </a:pPr>
            <a:r>
              <a:rPr lang="en-US" sz="1800"/>
              <a:t> 30% politics</a:t>
            </a:r>
            <a:endParaRPr/>
          </a:p>
          <a:p>
            <a:pPr indent="-228600" lvl="0" marL="228600" rtl="0" algn="l">
              <a:lnSpc>
                <a:spcPct val="90000"/>
              </a:lnSpc>
              <a:spcBef>
                <a:spcPts val="1000"/>
              </a:spcBef>
              <a:spcAft>
                <a:spcPts val="0"/>
              </a:spcAft>
              <a:buClr>
                <a:schemeClr val="dk1"/>
              </a:buClr>
              <a:buSzPts val="1800"/>
              <a:buChar char="•"/>
            </a:pPr>
            <a:r>
              <a:rPr lang="en-US" sz="1800"/>
              <a:t>15% entertainment</a:t>
            </a:r>
            <a:endParaRPr/>
          </a:p>
          <a:p>
            <a:pPr indent="-228600" lvl="0" marL="228600" rtl="0" algn="l">
              <a:lnSpc>
                <a:spcPct val="90000"/>
              </a:lnSpc>
              <a:spcBef>
                <a:spcPts val="1000"/>
              </a:spcBef>
              <a:spcAft>
                <a:spcPts val="0"/>
              </a:spcAft>
              <a:buClr>
                <a:schemeClr val="dk1"/>
              </a:buClr>
              <a:buSzPts val="1800"/>
              <a:buChar char="•"/>
            </a:pPr>
            <a:r>
              <a:rPr lang="en-US" sz="1800"/>
              <a:t>10% medical</a:t>
            </a:r>
            <a:endParaRPr/>
          </a:p>
          <a:p>
            <a:pPr indent="-228600" lvl="0" marL="228600" rtl="0" algn="l">
              <a:lnSpc>
                <a:spcPct val="90000"/>
              </a:lnSpc>
              <a:spcBef>
                <a:spcPts val="1000"/>
              </a:spcBef>
              <a:spcAft>
                <a:spcPts val="0"/>
              </a:spcAft>
              <a:buClr>
                <a:schemeClr val="dk1"/>
              </a:buClr>
              <a:buSzPts val="1800"/>
              <a:buChar char="•"/>
            </a:pPr>
            <a:r>
              <a:rPr lang="en-US" sz="1800"/>
              <a:t>0%financial</a:t>
            </a:r>
            <a:endParaRPr/>
          </a:p>
        </p:txBody>
      </p:sp>
      <p:grpSp>
        <p:nvGrpSpPr>
          <p:cNvPr id="207" name="Google Shape;207;p7"/>
          <p:cNvGrpSpPr/>
          <p:nvPr/>
        </p:nvGrpSpPr>
        <p:grpSpPr>
          <a:xfrm>
            <a:off x="2721926" y="1336096"/>
            <a:ext cx="3726710" cy="4198992"/>
            <a:chOff x="3756883" y="1350218"/>
            <a:chExt cx="3913093" cy="4198992"/>
          </a:xfrm>
        </p:grpSpPr>
        <p:pic>
          <p:nvPicPr>
            <p:cNvPr id="208" name="Google Shape;208;p7"/>
            <p:cNvPicPr preferRelativeResize="0"/>
            <p:nvPr/>
          </p:nvPicPr>
          <p:blipFill rotWithShape="1">
            <a:blip r:embed="rId3">
              <a:alphaModFix/>
            </a:blip>
            <a:srcRect b="0" l="0" r="0" t="0"/>
            <a:stretch/>
          </p:blipFill>
          <p:spPr>
            <a:xfrm>
              <a:off x="3756883" y="1854132"/>
              <a:ext cx="3608294" cy="2651612"/>
            </a:xfrm>
            <a:prstGeom prst="rect">
              <a:avLst/>
            </a:prstGeom>
            <a:noFill/>
            <a:ln>
              <a:noFill/>
            </a:ln>
            <a:effectLst>
              <a:outerShdw blurRad="292100" rotWithShape="0" algn="tl" dir="2700000" dist="139700">
                <a:srgbClr val="333333">
                  <a:alpha val="64705"/>
                </a:srgbClr>
              </a:outerShdw>
            </a:effectLst>
          </p:spPr>
        </p:pic>
        <p:sp>
          <p:nvSpPr>
            <p:cNvPr id="209" name="Google Shape;209;p7"/>
            <p:cNvSpPr txBox="1"/>
            <p:nvPr/>
          </p:nvSpPr>
          <p:spPr>
            <a:xfrm>
              <a:off x="3756883" y="4810546"/>
              <a:ext cx="391309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Classification results:</a:t>
              </a:r>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the test user's top interests are sports</a:t>
              </a:r>
              <a:r>
                <a:rPr lang="en-US" sz="1400">
                  <a:solidFill>
                    <a:srgbClr val="7030A0"/>
                  </a:solidFill>
                  <a:latin typeface="Calibri"/>
                  <a:ea typeface="Calibri"/>
                  <a:cs typeface="Calibri"/>
                  <a:sym typeface="Calibri"/>
                </a:rPr>
                <a:t>(45%) and politics(31%)</a:t>
              </a:r>
              <a:endParaRPr/>
            </a:p>
          </p:txBody>
        </p:sp>
        <p:sp>
          <p:nvSpPr>
            <p:cNvPr id="210" name="Google Shape;210;p7"/>
            <p:cNvSpPr txBox="1"/>
            <p:nvPr/>
          </p:nvSpPr>
          <p:spPr>
            <a:xfrm>
              <a:off x="4922981" y="1350218"/>
              <a:ext cx="15688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Classification</a:t>
              </a:r>
              <a:endParaRPr/>
            </a:p>
          </p:txBody>
        </p:sp>
      </p:grpSp>
      <p:pic>
        <p:nvPicPr>
          <p:cNvPr id="211" name="Google Shape;211;p7"/>
          <p:cNvPicPr preferRelativeResize="0"/>
          <p:nvPr/>
        </p:nvPicPr>
        <p:blipFill rotWithShape="1">
          <a:blip r:embed="rId4">
            <a:alphaModFix/>
          </a:blip>
          <a:srcRect b="0" l="0" r="0" t="0"/>
          <a:stretch/>
        </p:blipFill>
        <p:spPr>
          <a:xfrm>
            <a:off x="7483876" y="1705429"/>
            <a:ext cx="4199226" cy="33992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215" name="Shape 215"/>
        <p:cNvGrpSpPr/>
        <p:nvPr/>
      </p:nvGrpSpPr>
      <p:grpSpPr>
        <a:xfrm>
          <a:off x="0" y="0"/>
          <a:ext cx="0" cy="0"/>
          <a:chOff x="0" y="0"/>
          <a:chExt cx="0" cy="0"/>
        </a:xfrm>
      </p:grpSpPr>
      <p:sp>
        <p:nvSpPr>
          <p:cNvPr id="216" name="Google Shape;216;p8"/>
          <p:cNvSpPr txBox="1"/>
          <p:nvPr>
            <p:ph type="title"/>
          </p:nvPr>
        </p:nvSpPr>
        <p:spPr>
          <a:xfrm>
            <a:off x="634014" y="305077"/>
            <a:ext cx="3210017" cy="9715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Test case</a:t>
            </a:r>
            <a:endParaRPr/>
          </a:p>
        </p:txBody>
      </p:sp>
      <p:sp>
        <p:nvSpPr>
          <p:cNvPr id="217" name="Google Shape;217;p8"/>
          <p:cNvSpPr txBox="1"/>
          <p:nvPr/>
        </p:nvSpPr>
        <p:spPr>
          <a:xfrm>
            <a:off x="382127" y="2083915"/>
            <a:ext cx="3870000" cy="1325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•Find out the user prefers which sports and politics tweets.</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•Recommend similar tweets with the same percentages. </a:t>
            </a:r>
            <a:endParaRPr sz="1800">
              <a:solidFill>
                <a:schemeClr val="dk1"/>
              </a:solidFill>
            </a:endParaRPr>
          </a:p>
        </p:txBody>
      </p:sp>
      <p:sp>
        <p:nvSpPr>
          <p:cNvPr id="218" name="Google Shape;218;p8"/>
          <p:cNvSpPr txBox="1"/>
          <p:nvPr/>
        </p:nvSpPr>
        <p:spPr>
          <a:xfrm>
            <a:off x="1171899" y="1340521"/>
            <a:ext cx="15039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Clustering</a:t>
            </a:r>
            <a:endParaRPr/>
          </a:p>
        </p:txBody>
      </p:sp>
      <p:pic>
        <p:nvPicPr>
          <p:cNvPr id="219" name="Google Shape;219;p8"/>
          <p:cNvPicPr preferRelativeResize="0"/>
          <p:nvPr/>
        </p:nvPicPr>
        <p:blipFill>
          <a:blip r:embed="rId3">
            <a:alphaModFix/>
          </a:blip>
          <a:stretch>
            <a:fillRect/>
          </a:stretch>
        </p:blipFill>
        <p:spPr>
          <a:xfrm>
            <a:off x="4386600" y="1202775"/>
            <a:ext cx="7535674" cy="2533650"/>
          </a:xfrm>
          <a:prstGeom prst="rect">
            <a:avLst/>
          </a:prstGeom>
          <a:noFill/>
          <a:ln>
            <a:noFill/>
          </a:ln>
        </p:spPr>
      </p:pic>
      <p:pic>
        <p:nvPicPr>
          <p:cNvPr id="220" name="Google Shape;220;p8"/>
          <p:cNvPicPr preferRelativeResize="0"/>
          <p:nvPr/>
        </p:nvPicPr>
        <p:blipFill>
          <a:blip r:embed="rId4">
            <a:alphaModFix/>
          </a:blip>
          <a:stretch>
            <a:fillRect/>
          </a:stretch>
        </p:blipFill>
        <p:spPr>
          <a:xfrm>
            <a:off x="4386600" y="3911775"/>
            <a:ext cx="7535676" cy="256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AF6"/>
        </a:solidFill>
      </p:bgPr>
    </p:bg>
    <p:spTree>
      <p:nvGrpSpPr>
        <p:cNvPr id="224" name="Shape 224"/>
        <p:cNvGrpSpPr/>
        <p:nvPr/>
      </p:nvGrpSpPr>
      <p:grpSpPr>
        <a:xfrm>
          <a:off x="0" y="0"/>
          <a:ext cx="0" cy="0"/>
          <a:chOff x="0" y="0"/>
          <a:chExt cx="0" cy="0"/>
        </a:xfrm>
      </p:grpSpPr>
      <p:sp>
        <p:nvSpPr>
          <p:cNvPr id="225" name="Google Shape;225;g14012d16f81_1_111"/>
          <p:cNvSpPr txBox="1"/>
          <p:nvPr>
            <p:ph type="title"/>
          </p:nvPr>
        </p:nvSpPr>
        <p:spPr>
          <a:xfrm>
            <a:off x="838200" y="365125"/>
            <a:ext cx="4491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9BE5"/>
              </a:buClr>
              <a:buSzPts val="4400"/>
              <a:buFont typeface="Proxima Nova"/>
              <a:buNone/>
            </a:pPr>
            <a:r>
              <a:rPr lang="en-US">
                <a:solidFill>
                  <a:srgbClr val="039BE5"/>
                </a:solidFill>
                <a:latin typeface="Proxima Nova"/>
                <a:ea typeface="Proxima Nova"/>
                <a:cs typeface="Proxima Nova"/>
                <a:sym typeface="Proxima Nova"/>
              </a:rPr>
              <a:t>Error Analysis</a:t>
            </a:r>
            <a:endParaRPr/>
          </a:p>
        </p:txBody>
      </p:sp>
      <p:sp>
        <p:nvSpPr>
          <p:cNvPr id="226" name="Google Shape;226;g14012d16f81_1_111"/>
          <p:cNvSpPr txBox="1"/>
          <p:nvPr>
            <p:ph idx="1" type="body"/>
          </p:nvPr>
        </p:nvSpPr>
        <p:spPr>
          <a:xfrm>
            <a:off x="339500" y="1510800"/>
            <a:ext cx="11135700" cy="4956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800"/>
              <a:buNone/>
            </a:pPr>
            <a:r>
              <a:rPr lang="en-US" sz="3100"/>
              <a:t>In this project three approaches of error analysis are used:</a:t>
            </a:r>
            <a:endParaRPr sz="3100"/>
          </a:p>
          <a:p>
            <a:pPr indent="-311150" lvl="0" marL="228600" rtl="0" algn="l">
              <a:spcBef>
                <a:spcPts val="1000"/>
              </a:spcBef>
              <a:spcAft>
                <a:spcPts val="0"/>
              </a:spcAft>
              <a:buSzPts val="3100"/>
              <a:buChar char="•"/>
            </a:pPr>
            <a:r>
              <a:rPr lang="en-US" sz="3100"/>
              <a:t>Documents average length in correct predictions VS Documents average length in wrong predictions.</a:t>
            </a:r>
            <a:endParaRPr sz="3100"/>
          </a:p>
          <a:p>
            <a:pPr indent="-311150" lvl="0" marL="228600" rtl="0" algn="l">
              <a:spcBef>
                <a:spcPts val="1000"/>
              </a:spcBef>
              <a:spcAft>
                <a:spcPts val="0"/>
              </a:spcAft>
              <a:buSzPts val="3100"/>
              <a:buChar char="•"/>
            </a:pPr>
            <a:r>
              <a:rPr lang="en-US" sz="3100"/>
              <a:t>Fields Distribution in correct predictions VS Fields Distribution in wrong predictions.</a:t>
            </a:r>
            <a:endParaRPr sz="3100"/>
          </a:p>
          <a:p>
            <a:pPr indent="-311150" lvl="0" marL="228600" rtl="0" algn="l">
              <a:spcBef>
                <a:spcPts val="1000"/>
              </a:spcBef>
              <a:spcAft>
                <a:spcPts val="0"/>
              </a:spcAft>
              <a:buSzPts val="3100"/>
              <a:buChar char="•"/>
            </a:pPr>
            <a:r>
              <a:rPr lang="en-US" sz="3100"/>
              <a:t>Finally, most frequent words that could be the reason why model had misclassification.</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2022-07-31T04:34:11Z</dcterms:created>
  <dc:creator>Sarah</dc:creator>
</cp:coreProperties>
</file>