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09b334fe2_0_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609b334fe2_0_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09b334fe2_0_9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609b334fe2_0_92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09b334fe2_0_10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609b334fe2_0_106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09b334fe2_0_11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609b334fe2_0_115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09b334fe2_0_11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609b334fe2_0_119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09b334fe2_0_12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609b334fe2_0_124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09b334fe2_0_13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609b334fe2_0_133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09b334fe2_0_14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609b334fe2_0_143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09b334fe2_0_152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09b334fe2_0_15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09b334fe2_0_156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09b334fe2_0_15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09b334fe2_0_16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09b334fe2_0_16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09b334fe2_0_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609b334fe2_0_5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09b334fe2_0_16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609b334fe2_0_165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09b334fe2_0_1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609b334fe2_0_14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09b334fe2_0_2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609b334fe2_0_23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09b334fe2_0_3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609b334fe2_0_33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09b334fe2_0_4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609b334fe2_0_44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09b334fe2_0_5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609b334fe2_0_56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09b334fe2_0_6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609b334fe2_0_69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09b334fe2_0_7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609b334fe2_0_79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1178038" y="2250287"/>
            <a:ext cx="6787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ctrTitle"/>
          </p:nvPr>
        </p:nvSpPr>
        <p:spPr>
          <a:xfrm>
            <a:off x="3090770" y="1881758"/>
            <a:ext cx="29625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1178038" y="2250287"/>
            <a:ext cx="6787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272025" y="1675331"/>
            <a:ext cx="85998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1178038" y="2250287"/>
            <a:ext cx="6787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1178038" y="2250287"/>
            <a:ext cx="6787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272025" y="1675331"/>
            <a:ext cx="85998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/>
        </p:nvSpPr>
        <p:spPr>
          <a:xfrm>
            <a:off x="4009008" y="1590364"/>
            <a:ext cx="11265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2650050" y="3444675"/>
            <a:ext cx="39390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</a:rPr>
              <a:t>Pointers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C Header Files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&lt;assert.h&gt;	Program assertion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&lt;ctype.h&gt;	Character type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&lt;locale.h&gt;	Localization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&lt;math.h&gt;	Mathematics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&lt;setjmp.h&gt;	Jump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&lt;signal.h&gt;	Signal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&lt;stdarg.h&gt;	Variable arguments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&lt;stdio.h&gt;	Standard Input/Output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&lt;stdlib.h&gt;	Standard Utility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&lt;string.h&gt;	String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&lt;time.h&gt;	Date time functions</a:t>
            </a:r>
            <a:endParaRPr sz="1800"/>
          </a:p>
        </p:txBody>
      </p:sp>
      <p:sp>
        <p:nvSpPr>
          <p:cNvPr id="191" name="Google Shape;191;p28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2" name="Google Shape;192;p28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</a:rPr>
              <a:t>Formatting</a:t>
            </a:r>
            <a:endParaRPr sz="4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What is an array?</a:t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3922500" y="1638450"/>
            <a:ext cx="4956600" cy="18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i="1" lang="en" sz="2600">
                <a:solidFill>
                  <a:srgbClr val="FFFFFF"/>
                </a:solidFill>
              </a:rPr>
              <a:t>arrayname [position number]</a:t>
            </a:r>
            <a:endParaRPr i="1" sz="2600">
              <a:solidFill>
                <a:srgbClr val="FFFF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First element at position </a:t>
            </a:r>
            <a:r>
              <a:rPr lang="en" sz="2600">
                <a:solidFill>
                  <a:srgbClr val="FFFFFF"/>
                </a:solidFill>
                <a:highlight>
                  <a:srgbClr val="FF0000"/>
                </a:highlight>
              </a:rPr>
              <a:t>0</a:t>
            </a:r>
            <a:endParaRPr sz="2600">
              <a:solidFill>
                <a:srgbClr val="FFFFFF"/>
              </a:solidFill>
              <a:highlight>
                <a:srgbClr val="FF0000"/>
              </a:highlight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arr </a:t>
            </a:r>
            <a:r>
              <a:rPr lang="en" sz="1800">
                <a:solidFill>
                  <a:srgbClr val="FFFFFF"/>
                </a:solidFill>
              </a:rPr>
              <a:t>[0]</a:t>
            </a:r>
            <a:r>
              <a:rPr lang="en" sz="2600">
                <a:solidFill>
                  <a:srgbClr val="FFFFFF"/>
                </a:solidFill>
              </a:rPr>
              <a:t> =  3;</a:t>
            </a:r>
            <a:endParaRPr sz="2600">
              <a:solidFill>
                <a:srgbClr val="FFFF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arr </a:t>
            </a:r>
            <a:r>
              <a:rPr lang="en" sz="1700">
                <a:solidFill>
                  <a:srgbClr val="FFFFFF"/>
                </a:solidFill>
              </a:rPr>
              <a:t>[ 5 – 2 ]</a:t>
            </a:r>
            <a:r>
              <a:rPr lang="en" sz="2600">
                <a:solidFill>
                  <a:srgbClr val="FFFFFF"/>
                </a:solidFill>
              </a:rPr>
              <a:t> == arr </a:t>
            </a:r>
            <a:r>
              <a:rPr lang="en" sz="1900">
                <a:solidFill>
                  <a:srgbClr val="FFFFFF"/>
                </a:solidFill>
              </a:rPr>
              <a:t>[ 3 ]</a:t>
            </a:r>
            <a:r>
              <a:rPr lang="en" sz="2600">
                <a:solidFill>
                  <a:srgbClr val="FFFFFF"/>
                </a:solidFill>
              </a:rPr>
              <a:t> == arr </a:t>
            </a:r>
            <a:r>
              <a:rPr lang="en" sz="1900">
                <a:solidFill>
                  <a:srgbClr val="FFFFFF"/>
                </a:solidFill>
              </a:rPr>
              <a:t>[ x ]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5250" y="0"/>
            <a:ext cx="719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0700" y="0"/>
            <a:ext cx="70626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3264" y="0"/>
            <a:ext cx="725747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38450" y="912087"/>
            <a:ext cx="3657600" cy="4145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C Header Files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&lt;assert.h&gt;	Program assertion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&lt;ctype.h&gt;	Character type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&lt;locale.h&gt;	Localization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&lt;math.h&gt;	Mathematics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&lt;setjmp.h&gt;	Jump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&lt;signal.h&gt;	Signal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&lt;stdarg.h&gt;	Variable arguments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&lt;stdio.h&gt;	Standard Input/Output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&lt;stdlib.h&gt;	Standard Utility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&lt;string.h&gt;	String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&lt;time.h&gt;	Date time functions</a:t>
            </a:r>
            <a:endParaRPr sz="1800"/>
          </a:p>
        </p:txBody>
      </p:sp>
      <p:sp>
        <p:nvSpPr>
          <p:cNvPr id="206" name="Google Shape;206;p29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7" name="Google Shape;207;p29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8" name="Google Shape;208;p29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</a:rPr>
              <a:t>C Call by Reference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In pointers!</a:t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3922500" y="1773225"/>
            <a:ext cx="49566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>
                <a:solidFill>
                  <a:srgbClr val="FFFFFF"/>
                </a:solidFill>
              </a:rPr>
              <a:t>Example 5.2</a:t>
            </a:r>
            <a:endParaRPr sz="6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/>
        </p:nvSpPr>
        <p:spPr>
          <a:xfrm>
            <a:off x="1440150" y="1779450"/>
            <a:ext cx="6263700" cy="15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Questions?</a:t>
            </a:r>
            <a:endParaRPr sz="9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/>
        </p:nvSpPr>
        <p:spPr>
          <a:xfrm>
            <a:off x="4009008" y="1590364"/>
            <a:ext cx="11265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1"/>
          <p:cNvSpPr txBox="1"/>
          <p:nvPr/>
        </p:nvSpPr>
        <p:spPr>
          <a:xfrm>
            <a:off x="2650050" y="3444675"/>
            <a:ext cx="39390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</a:rPr>
              <a:t>Strings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C Header Files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&lt;assert.h&gt;	Program assertion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&lt;ctype.h&gt;	Character type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&lt;locale.h&gt;	Localization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&lt;math.h&gt;	Mathematics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&lt;setjmp.h&gt;	Jump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&lt;signal.h&gt;	Signal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&lt;stdarg.h&gt;	Variable arguments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&lt;stdio.h&gt;	Standard Input/Output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&lt;stdlib.h&gt;	Standard Utility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&lt;string.h&gt;	String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&lt;time.h&gt;	Date time functions</a:t>
            </a:r>
            <a:endParaRPr sz="1800"/>
          </a:p>
        </p:txBody>
      </p:sp>
      <p:sp>
        <p:nvSpPr>
          <p:cNvPr id="227" name="Google Shape;227;p32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8" name="Google Shape;228;p32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9" name="Google Shape;229;p32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</a:rPr>
              <a:t>String Declaration</a:t>
            </a:r>
            <a:endParaRPr sz="2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230" name="Google Shape;230;p32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31" name="Google Shape;231;p32"/>
          <p:cNvSpPr txBox="1"/>
          <p:nvPr/>
        </p:nvSpPr>
        <p:spPr>
          <a:xfrm>
            <a:off x="3906600" y="1738650"/>
            <a:ext cx="49884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char address[]={'T', 'E', 'X', 'A', 'S', '\0'};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char address[]="TEXAS";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//In the above declaration NULL character (\0) will automatically be inserted at the end of the string.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C Header Files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&lt;assert.h&gt;	Program assertion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&lt;ctype.h&gt;	Character type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&lt;locale.h&gt;	Localization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&lt;math.h&gt;	Mathematics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&lt;setjmp.h&gt;	Jump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&lt;signal.h&gt;	Signal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&lt;stdarg.h&gt;	Variable arguments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&lt;stdio.h&gt;	Standard Input/Output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&lt;stdlib.h&gt;	Standard Utility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&lt;string.h&gt;	String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&lt;time.h&gt;	Date time functions</a:t>
            </a:r>
            <a:endParaRPr sz="1800"/>
          </a:p>
        </p:txBody>
      </p:sp>
      <p:sp>
        <p:nvSpPr>
          <p:cNvPr id="237" name="Google Shape;237;p33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8" name="Google Shape;238;p33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Read &amp; write Strings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240" name="Google Shape;240;p33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41" name="Google Shape;241;p33"/>
          <p:cNvSpPr txBox="1"/>
          <p:nvPr/>
        </p:nvSpPr>
        <p:spPr>
          <a:xfrm>
            <a:off x="3906600" y="1799925"/>
            <a:ext cx="49884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>
                <a:solidFill>
                  <a:srgbClr val="FFFFFF"/>
                </a:solidFill>
              </a:rPr>
              <a:t>Example 5.3</a:t>
            </a:r>
            <a:endParaRPr sz="6300">
              <a:solidFill>
                <a:srgbClr val="FFFFFF"/>
              </a:solidFill>
            </a:endParaRPr>
          </a:p>
        </p:txBody>
      </p:sp>
      <p:sp>
        <p:nvSpPr>
          <p:cNvPr id="242" name="Google Shape;242;p33"/>
          <p:cNvSpPr txBox="1"/>
          <p:nvPr/>
        </p:nvSpPr>
        <p:spPr>
          <a:xfrm>
            <a:off x="228875" y="2469350"/>
            <a:ext cx="32001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highlight>
                  <a:srgbClr val="FFFFFF"/>
                </a:highlight>
              </a:rPr>
              <a:t>using Printf() and Scanf()</a:t>
            </a:r>
            <a:endParaRPr b="1" sz="115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C Header Files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&lt;assert.h&gt;	Program assertion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&lt;ctype.h&gt;	Character type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&lt;locale.h&gt;	Localization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&lt;math.h&gt;	Mathematics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&lt;setjmp.h&gt;	Jump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&lt;signal.h&gt;	Signal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&lt;stdarg.h&gt;	Variable arguments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&lt;stdio.h&gt;	Standard Input/Output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&lt;stdlib.h&gt;	Standard Utility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&lt;string.h&gt;	String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&lt;time.h&gt;	Date time functions</a:t>
            </a:r>
            <a:endParaRPr sz="1800"/>
          </a:p>
        </p:txBody>
      </p:sp>
      <p:sp>
        <p:nvSpPr>
          <p:cNvPr id="248" name="Google Shape;248;p34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9" name="Google Shape;249;p34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0" name="Google Shape;250;p34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Read &amp; write Strings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251" name="Google Shape;251;p34"/>
          <p:cNvSpPr txBox="1"/>
          <p:nvPr/>
        </p:nvSpPr>
        <p:spPr>
          <a:xfrm>
            <a:off x="190650" y="2487595"/>
            <a:ext cx="3276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highlight>
                  <a:srgbClr val="FFFFFF"/>
                </a:highlight>
              </a:rPr>
              <a:t>using gets() and puts()</a:t>
            </a:r>
            <a:endParaRPr b="1" sz="115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highlight>
                <a:srgbClr val="FFFFFF"/>
              </a:highlight>
            </a:endParaRPr>
          </a:p>
        </p:txBody>
      </p:sp>
      <p:sp>
        <p:nvSpPr>
          <p:cNvPr id="252" name="Google Shape;252;p34"/>
          <p:cNvSpPr txBox="1"/>
          <p:nvPr/>
        </p:nvSpPr>
        <p:spPr>
          <a:xfrm>
            <a:off x="3906600" y="1799925"/>
            <a:ext cx="49884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>
                <a:solidFill>
                  <a:srgbClr val="FFFFFF"/>
                </a:solidFill>
              </a:rPr>
              <a:t>Example 5.4</a:t>
            </a:r>
            <a:endParaRPr sz="6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/>
        </p:nvSpPr>
        <p:spPr>
          <a:xfrm>
            <a:off x="293100" y="1897200"/>
            <a:ext cx="85578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200">
                <a:solidFill>
                  <a:schemeClr val="lt1"/>
                </a:solidFill>
              </a:rPr>
              <a:t>Example 5.4 - 5.8</a:t>
            </a:r>
            <a:endParaRPr sz="8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/>
        </p:nvSpPr>
        <p:spPr>
          <a:xfrm>
            <a:off x="293100" y="1897200"/>
            <a:ext cx="85578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950" y="183700"/>
            <a:ext cx="4776100" cy="47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C Header Files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&lt;assert.h&gt;	Program assertion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&lt;ctype.h&gt;	Character type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&lt;locale.h&gt;	Localization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&lt;math.h&gt;	Mathematics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&lt;setjmp.h&gt;	Jump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&lt;signal.h&gt;	Signal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&lt;stdarg.h&gt;	Variable arguments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&lt;stdio.h&gt;	Standard Input/Output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&lt;stdlib.h&gt;	Standard Utility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&lt;string.h&gt;	String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&lt;time.h&gt;	Date time functions</a:t>
            </a:r>
            <a:endParaRPr sz="1800"/>
          </a:p>
        </p:txBody>
      </p:sp>
      <p:sp>
        <p:nvSpPr>
          <p:cNvPr id="96" name="Google Shape;96;p20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" name="Google Shape;97;p20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</a:rPr>
              <a:t>Address in C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3922500" y="1969875"/>
            <a:ext cx="49566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32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scanf(</a:t>
            </a:r>
            <a:r>
              <a:rPr lang="en" sz="325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"%d"</a:t>
            </a:r>
            <a:r>
              <a:rPr lang="en" sz="32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325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&amp;var</a:t>
            </a:r>
            <a:r>
              <a:rPr lang="en" sz="32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5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/>
        </p:nvSpPr>
        <p:spPr>
          <a:xfrm>
            <a:off x="4009008" y="1590364"/>
            <a:ext cx="11265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8"/>
          <p:cNvSpPr txBox="1"/>
          <p:nvPr/>
        </p:nvSpPr>
        <p:spPr>
          <a:xfrm>
            <a:off x="2650050" y="3444675"/>
            <a:ext cx="39390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</a:rPr>
              <a:t>Strings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42050" y="0"/>
            <a:ext cx="103075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C Header Files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&lt;assert.h&gt;	Program assertion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&lt;ctype.h&gt;	Character type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&lt;locale.h&gt;	Localization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&lt;math.h&gt;	Mathematics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&lt;setjmp.h&gt;	Jump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&lt;signal.h&gt;	Signal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&lt;stdarg.h&gt;	Variable arguments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&lt;stdio.h&gt;	Standard Input/Output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&lt;stdlib.h&gt;	Standard Utility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&lt;string.h&gt;	String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&lt;time.h&gt;	Date time functions</a:t>
            </a:r>
            <a:endParaRPr sz="1800"/>
          </a:p>
        </p:txBody>
      </p:sp>
      <p:sp>
        <p:nvSpPr>
          <p:cNvPr id="106" name="Google Shape;106;p21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" name="Google Shape;107;p21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</a:rPr>
              <a:t>Example</a:t>
            </a:r>
            <a:endParaRPr sz="4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Address in C</a:t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3922500" y="1825425"/>
            <a:ext cx="4956600" cy="1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1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Example 5.1</a:t>
            </a:r>
            <a:endParaRPr sz="61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C Header Files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&lt;assert.h&gt;	Program assertion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&lt;ctype.h&gt;	Character type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&lt;locale.h&gt;	Localization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&lt;math.h&gt;	Mathematics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&lt;setjmp.h&gt;	Jump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&lt;signal.h&gt;	Signal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&lt;stdarg.h&gt;	Variable arguments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&lt;stdio.h&gt;	Standard Input/Output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&lt;stdlib.h&gt;	Standard Utility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&lt;string.h&gt;	String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&lt;time.h&gt;	Date time functions</a:t>
            </a:r>
            <a:endParaRPr sz="1800"/>
          </a:p>
        </p:txBody>
      </p:sp>
      <p:sp>
        <p:nvSpPr>
          <p:cNvPr id="116" name="Google Shape;116;p22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7" name="Google Shape;117;p22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</a:rPr>
              <a:t>Formatting</a:t>
            </a:r>
            <a:endParaRPr sz="4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What is an array?</a:t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3922500" y="1638450"/>
            <a:ext cx="4956600" cy="18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i="1" lang="en" sz="2600">
                <a:solidFill>
                  <a:srgbClr val="FFFFFF"/>
                </a:solidFill>
              </a:rPr>
              <a:t>arrayname [position number]</a:t>
            </a:r>
            <a:endParaRPr i="1" sz="2600">
              <a:solidFill>
                <a:srgbClr val="FFFF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First element at position </a:t>
            </a:r>
            <a:r>
              <a:rPr lang="en" sz="2600">
                <a:solidFill>
                  <a:srgbClr val="FFFFFF"/>
                </a:solidFill>
                <a:highlight>
                  <a:srgbClr val="FF0000"/>
                </a:highlight>
              </a:rPr>
              <a:t>0</a:t>
            </a:r>
            <a:endParaRPr sz="2600">
              <a:solidFill>
                <a:srgbClr val="FFFFFF"/>
              </a:solidFill>
              <a:highlight>
                <a:srgbClr val="FF0000"/>
              </a:highlight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arr </a:t>
            </a:r>
            <a:r>
              <a:rPr lang="en" sz="1800">
                <a:solidFill>
                  <a:srgbClr val="FFFFFF"/>
                </a:solidFill>
              </a:rPr>
              <a:t>[0]</a:t>
            </a:r>
            <a:r>
              <a:rPr lang="en" sz="2600">
                <a:solidFill>
                  <a:srgbClr val="FFFFFF"/>
                </a:solidFill>
              </a:rPr>
              <a:t> =  3;</a:t>
            </a:r>
            <a:endParaRPr sz="2600">
              <a:solidFill>
                <a:srgbClr val="FFFF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arr </a:t>
            </a:r>
            <a:r>
              <a:rPr lang="en" sz="1700">
                <a:solidFill>
                  <a:srgbClr val="FFFFFF"/>
                </a:solidFill>
              </a:rPr>
              <a:t>[ 5 – 2 ]</a:t>
            </a:r>
            <a:r>
              <a:rPr lang="en" sz="2600">
                <a:solidFill>
                  <a:srgbClr val="FFFFFF"/>
                </a:solidFill>
              </a:rPr>
              <a:t> == arr </a:t>
            </a:r>
            <a:r>
              <a:rPr lang="en" sz="1900">
                <a:solidFill>
                  <a:srgbClr val="FFFFFF"/>
                </a:solidFill>
              </a:rPr>
              <a:t>[ 3 ]</a:t>
            </a:r>
            <a:r>
              <a:rPr lang="en" sz="2600">
                <a:solidFill>
                  <a:srgbClr val="FFFFFF"/>
                </a:solidFill>
              </a:rPr>
              <a:t> == arr </a:t>
            </a:r>
            <a:r>
              <a:rPr lang="en" sz="1900">
                <a:solidFill>
                  <a:srgbClr val="FFFFFF"/>
                </a:solidFill>
              </a:rPr>
              <a:t>[ x ]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C Header Files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&lt;assert.h&gt;	Program assertion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&lt;ctype.h&gt;	Character type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&lt;locale.h&gt;	Localization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&lt;math.h&gt;	Mathematics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&lt;setjmp.h&gt;	Jump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&lt;signal.h&gt;	Signal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&lt;stdarg.h&gt;	Variable arguments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&lt;stdio.h&gt;	Standard Input/Output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&lt;stdlib.h&gt;	Standard Utility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&lt;string.h&gt;	String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&lt;time.h&gt;	Date time functions</a:t>
            </a:r>
            <a:endParaRPr sz="1800"/>
          </a:p>
        </p:txBody>
      </p:sp>
      <p:sp>
        <p:nvSpPr>
          <p:cNvPr id="127" name="Google Shape;127;p23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" name="Google Shape;128;p23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</a:rPr>
              <a:t>Formatting</a:t>
            </a:r>
            <a:endParaRPr sz="4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What is an array?</a:t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3922500" y="1638450"/>
            <a:ext cx="4956600" cy="18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i="1" lang="en" sz="2600">
                <a:solidFill>
                  <a:srgbClr val="FFFFFF"/>
                </a:solidFill>
              </a:rPr>
              <a:t>arrayname [position number]</a:t>
            </a:r>
            <a:endParaRPr i="1" sz="2600">
              <a:solidFill>
                <a:srgbClr val="FFFF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First element at position </a:t>
            </a:r>
            <a:r>
              <a:rPr lang="en" sz="2600">
                <a:solidFill>
                  <a:srgbClr val="FFFFFF"/>
                </a:solidFill>
                <a:highlight>
                  <a:srgbClr val="FF0000"/>
                </a:highlight>
              </a:rPr>
              <a:t>0</a:t>
            </a:r>
            <a:endParaRPr sz="2600">
              <a:solidFill>
                <a:srgbClr val="FFFFFF"/>
              </a:solidFill>
              <a:highlight>
                <a:srgbClr val="FF0000"/>
              </a:highlight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arr </a:t>
            </a:r>
            <a:r>
              <a:rPr lang="en" sz="1800">
                <a:solidFill>
                  <a:srgbClr val="FFFFFF"/>
                </a:solidFill>
              </a:rPr>
              <a:t>[0]</a:t>
            </a:r>
            <a:r>
              <a:rPr lang="en" sz="2600">
                <a:solidFill>
                  <a:srgbClr val="FFFFFF"/>
                </a:solidFill>
              </a:rPr>
              <a:t> =  3;</a:t>
            </a:r>
            <a:endParaRPr sz="2600">
              <a:solidFill>
                <a:srgbClr val="FFFF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arr </a:t>
            </a:r>
            <a:r>
              <a:rPr lang="en" sz="1700">
                <a:solidFill>
                  <a:srgbClr val="FFFFFF"/>
                </a:solidFill>
              </a:rPr>
              <a:t>[ 5 – 2 ]</a:t>
            </a:r>
            <a:r>
              <a:rPr lang="en" sz="2600">
                <a:solidFill>
                  <a:srgbClr val="FFFFFF"/>
                </a:solidFill>
              </a:rPr>
              <a:t> == arr </a:t>
            </a:r>
            <a:r>
              <a:rPr lang="en" sz="1900">
                <a:solidFill>
                  <a:srgbClr val="FFFFFF"/>
                </a:solidFill>
              </a:rPr>
              <a:t>[ 3 ]</a:t>
            </a:r>
            <a:r>
              <a:rPr lang="en" sz="2600">
                <a:solidFill>
                  <a:srgbClr val="FFFFFF"/>
                </a:solidFill>
              </a:rPr>
              <a:t> == arr </a:t>
            </a:r>
            <a:r>
              <a:rPr lang="en" sz="1900">
                <a:solidFill>
                  <a:srgbClr val="FFFFFF"/>
                </a:solidFill>
              </a:rPr>
              <a:t>[ x ]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5250" y="0"/>
            <a:ext cx="719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C Header Files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&lt;assert.h&gt;	Program assertion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&lt;ctype.h&gt;	Character type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&lt;locale.h&gt;	Localization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&lt;math.h&gt;	Mathematics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&lt;setjmp.h&gt;	Jump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&lt;signal.h&gt;	Signal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&lt;stdarg.h&gt;	Variable arguments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&lt;stdio.h&gt;	Standard Input/Output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&lt;stdlib.h&gt;	Standard Utility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&lt;string.h&gt;	String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&lt;time.h&gt;	Date time functions</a:t>
            </a:r>
            <a:endParaRPr sz="1800"/>
          </a:p>
        </p:txBody>
      </p:sp>
      <p:sp>
        <p:nvSpPr>
          <p:cNvPr id="139" name="Google Shape;139;p24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0" name="Google Shape;140;p24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</a:rPr>
              <a:t>Formatting</a:t>
            </a:r>
            <a:endParaRPr sz="4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What is an array?</a:t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3922500" y="1638450"/>
            <a:ext cx="4956600" cy="18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i="1" lang="en" sz="2600">
                <a:solidFill>
                  <a:srgbClr val="FFFFFF"/>
                </a:solidFill>
              </a:rPr>
              <a:t>arrayname [position number]</a:t>
            </a:r>
            <a:endParaRPr i="1" sz="2600">
              <a:solidFill>
                <a:srgbClr val="FFFF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First element at position </a:t>
            </a:r>
            <a:r>
              <a:rPr lang="en" sz="2600">
                <a:solidFill>
                  <a:srgbClr val="FFFFFF"/>
                </a:solidFill>
                <a:highlight>
                  <a:srgbClr val="FF0000"/>
                </a:highlight>
              </a:rPr>
              <a:t>0</a:t>
            </a:r>
            <a:endParaRPr sz="2600">
              <a:solidFill>
                <a:srgbClr val="FFFFFF"/>
              </a:solidFill>
              <a:highlight>
                <a:srgbClr val="FF0000"/>
              </a:highlight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arr </a:t>
            </a:r>
            <a:r>
              <a:rPr lang="en" sz="1800">
                <a:solidFill>
                  <a:srgbClr val="FFFFFF"/>
                </a:solidFill>
              </a:rPr>
              <a:t>[0]</a:t>
            </a:r>
            <a:r>
              <a:rPr lang="en" sz="2600">
                <a:solidFill>
                  <a:srgbClr val="FFFFFF"/>
                </a:solidFill>
              </a:rPr>
              <a:t> =  3;</a:t>
            </a:r>
            <a:endParaRPr sz="2600">
              <a:solidFill>
                <a:srgbClr val="FFFF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arr </a:t>
            </a:r>
            <a:r>
              <a:rPr lang="en" sz="1700">
                <a:solidFill>
                  <a:srgbClr val="FFFFFF"/>
                </a:solidFill>
              </a:rPr>
              <a:t>[ 5 – 2 ]</a:t>
            </a:r>
            <a:r>
              <a:rPr lang="en" sz="2600">
                <a:solidFill>
                  <a:srgbClr val="FFFFFF"/>
                </a:solidFill>
              </a:rPr>
              <a:t> == arr </a:t>
            </a:r>
            <a:r>
              <a:rPr lang="en" sz="1900">
                <a:solidFill>
                  <a:srgbClr val="FFFFFF"/>
                </a:solidFill>
              </a:rPr>
              <a:t>[ 3 ]</a:t>
            </a:r>
            <a:r>
              <a:rPr lang="en" sz="2600">
                <a:solidFill>
                  <a:srgbClr val="FFFFFF"/>
                </a:solidFill>
              </a:rPr>
              <a:t> == arr </a:t>
            </a:r>
            <a:r>
              <a:rPr lang="en" sz="1900">
                <a:solidFill>
                  <a:srgbClr val="FFFFFF"/>
                </a:solidFill>
              </a:rPr>
              <a:t>[ x ]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5250" y="0"/>
            <a:ext cx="719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0700" y="0"/>
            <a:ext cx="7062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C Header Files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&lt;assert.h&gt;	Program assertion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&lt;ctype.h&gt;	Character type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&lt;locale.h&gt;	Localization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&lt;math.h&gt;	Mathematics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&lt;setjmp.h&gt;	Jump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&lt;signal.h&gt;	Signal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&lt;stdarg.h&gt;	Variable arguments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&lt;stdio.h&gt;	Standard Input/Output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&lt;stdlib.h&gt;	Standard Utility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&lt;string.h&gt;	String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&lt;time.h&gt;	Date time functions</a:t>
            </a:r>
            <a:endParaRPr sz="1800"/>
          </a:p>
        </p:txBody>
      </p:sp>
      <p:sp>
        <p:nvSpPr>
          <p:cNvPr id="152" name="Google Shape;152;p25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3" name="Google Shape;153;p25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</a:rPr>
              <a:t>Formatting</a:t>
            </a:r>
            <a:endParaRPr sz="4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What is an array?</a:t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3922500" y="1638450"/>
            <a:ext cx="4956600" cy="18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i="1" lang="en" sz="2600">
                <a:solidFill>
                  <a:srgbClr val="FFFFFF"/>
                </a:solidFill>
              </a:rPr>
              <a:t>arrayname [position number]</a:t>
            </a:r>
            <a:endParaRPr i="1" sz="2600">
              <a:solidFill>
                <a:srgbClr val="FFFF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First element at position </a:t>
            </a:r>
            <a:r>
              <a:rPr lang="en" sz="2600">
                <a:solidFill>
                  <a:srgbClr val="FFFFFF"/>
                </a:solidFill>
                <a:highlight>
                  <a:srgbClr val="FF0000"/>
                </a:highlight>
              </a:rPr>
              <a:t>0</a:t>
            </a:r>
            <a:endParaRPr sz="2600">
              <a:solidFill>
                <a:srgbClr val="FFFFFF"/>
              </a:solidFill>
              <a:highlight>
                <a:srgbClr val="FF0000"/>
              </a:highlight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arr </a:t>
            </a:r>
            <a:r>
              <a:rPr lang="en" sz="1800">
                <a:solidFill>
                  <a:srgbClr val="FFFFFF"/>
                </a:solidFill>
              </a:rPr>
              <a:t>[0]</a:t>
            </a:r>
            <a:r>
              <a:rPr lang="en" sz="2600">
                <a:solidFill>
                  <a:srgbClr val="FFFFFF"/>
                </a:solidFill>
              </a:rPr>
              <a:t> =  3;</a:t>
            </a:r>
            <a:endParaRPr sz="2600">
              <a:solidFill>
                <a:srgbClr val="FFFF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arr </a:t>
            </a:r>
            <a:r>
              <a:rPr lang="en" sz="1700">
                <a:solidFill>
                  <a:srgbClr val="FFFFFF"/>
                </a:solidFill>
              </a:rPr>
              <a:t>[ 5 – 2 ]</a:t>
            </a:r>
            <a:r>
              <a:rPr lang="en" sz="2600">
                <a:solidFill>
                  <a:srgbClr val="FFFFFF"/>
                </a:solidFill>
              </a:rPr>
              <a:t> == arr </a:t>
            </a:r>
            <a:r>
              <a:rPr lang="en" sz="1900">
                <a:solidFill>
                  <a:srgbClr val="FFFFFF"/>
                </a:solidFill>
              </a:rPr>
              <a:t>[ 3 ]</a:t>
            </a:r>
            <a:r>
              <a:rPr lang="en" sz="2600">
                <a:solidFill>
                  <a:srgbClr val="FFFFFF"/>
                </a:solidFill>
              </a:rPr>
              <a:t> == arr </a:t>
            </a:r>
            <a:r>
              <a:rPr lang="en" sz="1900">
                <a:solidFill>
                  <a:srgbClr val="FFFFFF"/>
                </a:solidFill>
              </a:rPr>
              <a:t>[ x ]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5250" y="0"/>
            <a:ext cx="719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0700" y="0"/>
            <a:ext cx="70626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2225" y="0"/>
            <a:ext cx="72395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C Header Files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&lt;assert.h&gt;	Program assertion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&lt;ctype.h&gt;	Character type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&lt;locale.h&gt;	Localization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&lt;math.h&gt;	Mathematics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&lt;setjmp.h&gt;	Jump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&lt;signal.h&gt;	Signal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&lt;stdarg.h&gt;	Variable arguments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&lt;stdio.h&gt;	Standard Input/Output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&lt;stdlib.h&gt;	Standard Utility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&lt;string.h&gt;	String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&lt;time.h&gt;	Date time functions</a:t>
            </a:r>
            <a:endParaRPr sz="1800"/>
          </a:p>
        </p:txBody>
      </p:sp>
      <p:sp>
        <p:nvSpPr>
          <p:cNvPr id="166" name="Google Shape;166;p26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7" name="Google Shape;167;p26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Common</a:t>
            </a:r>
            <a:r>
              <a:rPr lang="en" sz="2700">
                <a:solidFill>
                  <a:schemeClr val="dk1"/>
                </a:solidFill>
              </a:rPr>
              <a:t> Mistakes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In pointers!</a:t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3922500" y="1638450"/>
            <a:ext cx="4956600" cy="18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500" y="-38175"/>
            <a:ext cx="5484600" cy="51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C Header Files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&lt;assert.h&gt;	Program assertion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&lt;ctype.h&gt;	Character type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&lt;locale.h&gt;	Localization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&lt;math.h&gt;	Mathematics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&lt;setjmp.h&gt;	Jump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&lt;signal.h&gt;	Signal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&lt;stdarg.h&gt;	Variable arguments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&lt;stdio.h&gt;	Standard Input/Output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&lt;stdlib.h&gt;	Standard Utility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&lt;string.h&gt;	String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&lt;time.h&gt;	Date time functions</a:t>
            </a:r>
            <a:endParaRPr sz="1800"/>
          </a:p>
        </p:txBody>
      </p:sp>
      <p:sp>
        <p:nvSpPr>
          <p:cNvPr id="177" name="Google Shape;177;p27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8" name="Google Shape;178;p27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</a:rPr>
              <a:t>Formatting</a:t>
            </a:r>
            <a:endParaRPr sz="4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What is an array?</a:t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3922500" y="1638450"/>
            <a:ext cx="4956600" cy="18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i="1" lang="en" sz="2600">
                <a:solidFill>
                  <a:srgbClr val="FFFFFF"/>
                </a:solidFill>
              </a:rPr>
              <a:t>arrayname [position number]</a:t>
            </a:r>
            <a:endParaRPr i="1" sz="2600">
              <a:solidFill>
                <a:srgbClr val="FFFF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First element at position </a:t>
            </a:r>
            <a:r>
              <a:rPr lang="en" sz="2600">
                <a:solidFill>
                  <a:srgbClr val="FFFFFF"/>
                </a:solidFill>
                <a:highlight>
                  <a:srgbClr val="FF0000"/>
                </a:highlight>
              </a:rPr>
              <a:t>0</a:t>
            </a:r>
            <a:endParaRPr sz="2600">
              <a:solidFill>
                <a:srgbClr val="FFFFFF"/>
              </a:solidFill>
              <a:highlight>
                <a:srgbClr val="FF0000"/>
              </a:highlight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arr </a:t>
            </a:r>
            <a:r>
              <a:rPr lang="en" sz="1800">
                <a:solidFill>
                  <a:srgbClr val="FFFFFF"/>
                </a:solidFill>
              </a:rPr>
              <a:t>[0]</a:t>
            </a:r>
            <a:r>
              <a:rPr lang="en" sz="2600">
                <a:solidFill>
                  <a:srgbClr val="FFFFFF"/>
                </a:solidFill>
              </a:rPr>
              <a:t> =  3;</a:t>
            </a:r>
            <a:endParaRPr sz="2600">
              <a:solidFill>
                <a:srgbClr val="FFFF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arr </a:t>
            </a:r>
            <a:r>
              <a:rPr lang="en" sz="1700">
                <a:solidFill>
                  <a:srgbClr val="FFFFFF"/>
                </a:solidFill>
              </a:rPr>
              <a:t>[ 5 – 2 ]</a:t>
            </a:r>
            <a:r>
              <a:rPr lang="en" sz="2600">
                <a:solidFill>
                  <a:srgbClr val="FFFFFF"/>
                </a:solidFill>
              </a:rPr>
              <a:t> == arr </a:t>
            </a:r>
            <a:r>
              <a:rPr lang="en" sz="1900">
                <a:solidFill>
                  <a:srgbClr val="FFFFFF"/>
                </a:solidFill>
              </a:rPr>
              <a:t>[ 3 ]</a:t>
            </a:r>
            <a:r>
              <a:rPr lang="en" sz="2600">
                <a:solidFill>
                  <a:srgbClr val="FFFFFF"/>
                </a:solidFill>
              </a:rPr>
              <a:t> == arr </a:t>
            </a:r>
            <a:r>
              <a:rPr lang="en" sz="1900">
                <a:solidFill>
                  <a:srgbClr val="FFFFFF"/>
                </a:solidFill>
              </a:rPr>
              <a:t>[ x ]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5250" y="0"/>
            <a:ext cx="719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0700" y="0"/>
            <a:ext cx="70626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3340" y="0"/>
            <a:ext cx="717731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DD0E1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