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54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5143500" cx="9144000"/>
  <p:notesSz cx="9144000" cy="51435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1" roundtripDataSignature="AMtx7mgnF+O5Lxdw4ZUlWiIs3naePK3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9848DA-2726-471F-9480-E612E1FEE522}">
  <a:tblStyle styleId="{169848DA-2726-471F-9480-E612E1FEE52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A636C7-75CC-467B-B1EF-C9BCDBE0202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8A0F4F3-B0E6-44F5-8B94-6913E627846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1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regular.fntdata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font" Target="fonts/Roboto-italic.fntdata"/><Relationship Id="rId14" Type="http://schemas.openxmlformats.org/officeDocument/2006/relationships/slide" Target="slides/slide6.xml"/><Relationship Id="rId58" Type="http://schemas.openxmlformats.org/officeDocument/2006/relationships/font" Target="fonts/Roboto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6b6fe331_0_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06b6fe331_0_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6b6fe331_0_5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06b6fe331_0_5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6b6fe331_0_5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06b6fe331_0_5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6b6fe331_0_6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06b6fe331_0_6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06b6fe331_0_6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606b6fe331_0_6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6b6fe331_0_7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06b6fe331_0_7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6b6fe331_0_7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6b6fe331_0_7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6b6fe331_0_7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06b6fe331_0_7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6b6fe331_0_8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06b6fe331_0_8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6b6fe331_0_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06b6fe331_0_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6b6fe331_0_9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6b6fe331_0_9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6b6fe331_0_1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06b6fe331_0_1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06b6fe331_0_9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06b6fe331_0_9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6b6fe331_0_9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06b6fe331_0_9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6b6fe331_0_10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06b6fe331_0_10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6b6fe331_0_10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06b6fe331_0_10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6b6fe331_0_1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06b6fe331_0_1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6b6fe331_0_1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06b6fe331_0_1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06b6fe331_0_12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06b6fe331_0_12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06b6fe331_0_1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56" name="Google Shape;256;g606b6fe331_0_1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06b6fe331_0_1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606b6fe331_0_13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06b6fe331_0_14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06b6fe331_0_14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6b6fe331_0_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06b6fe331_0_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06b6fe331_0_15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606b6fe331_0_15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06b6fe331_0_15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06b6fe331_0_15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06b6fe331_0_16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06b6fe331_0_16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06b6fe331_0_17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606b6fe331_0_17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06b6fe331_0_18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06b6fe331_0_18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06b6fe331_0_18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06b6fe331_0_18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06b6fe331_0_19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606b6fe331_0_19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06b6fe331_0_2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606b6fe331_0_20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06b6fe331_0_2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606b6fe331_0_2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06b6fe331_0_21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606b6fe331_0_21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6b6fe331_0_2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06b6fe331_0_2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06b6fe331_0_2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606b6fe331_0_2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06b6fe331_0_23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606b6fe331_0_23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06b6fe331_0_24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606b6fe331_0_24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06b6fe331_0_25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606b6fe331_0_25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06b6fe331_0_26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606b6fe331_0_26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6b6fe331_0_27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606b6fe331_0_27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06b6fe331_0_27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606b6fe331_0_27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06b6fe331_0_27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606b6fe331_0_27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06b6fe331_0_28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g606b6fe331_0_28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6b6fe331_0_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06b6fe331_0_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6b6fe331_0_3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06b6fe331_0_3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6b6fe331_0_3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06b6fe331_0_3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6b6fe331_0_4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06b6fe331_0_4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6b6fe331_0_4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06b6fe331_0_4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97"/>
          <p:cNvSpPr txBox="1"/>
          <p:nvPr>
            <p:ph type="title"/>
          </p:nvPr>
        </p:nvSpPr>
        <p:spPr>
          <a:xfrm>
            <a:off x="1178038" y="2250287"/>
            <a:ext cx="6787922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9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6b6fe331_0_316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606b6fe331_0_31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606b6fe331_0_3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606b6fe331_0_3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606b6fe331_0_3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606b6fe331_0_3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6b6fe331_0_330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606b6fe331_0_3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606b6fe331_0_3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606b6fe331_0_3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6b6fe331_0_3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606b6fe331_0_3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606b6fe331_0_3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6b6fe331_0_339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606b6fe331_0_339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606b6fe331_0_3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606b6fe331_0_3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606b6fe331_0_3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6b6fe331_0_345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606b6fe331_0_34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606b6fe331_0_34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606b6fe331_0_34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606b6fe331_0_34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6b6fe331_0_351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606b6fe331_0_351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606b6fe331_0_351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606b6fe331_0_35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606b6fe331_0_35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606b6fe331_0_35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0"/>
          <p:cNvSpPr txBox="1"/>
          <p:nvPr>
            <p:ph type="title"/>
          </p:nvPr>
        </p:nvSpPr>
        <p:spPr>
          <a:xfrm>
            <a:off x="1178038" y="2250287"/>
            <a:ext cx="6787922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0"/>
          <p:cNvSpPr txBox="1"/>
          <p:nvPr>
            <p:ph idx="1" type="body"/>
          </p:nvPr>
        </p:nvSpPr>
        <p:spPr>
          <a:xfrm>
            <a:off x="272025" y="1675331"/>
            <a:ext cx="8599949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9"/>
          <p:cNvSpPr txBox="1"/>
          <p:nvPr>
            <p:ph type="ctrTitle"/>
          </p:nvPr>
        </p:nvSpPr>
        <p:spPr>
          <a:xfrm>
            <a:off x="3090770" y="1881758"/>
            <a:ext cx="296245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1"/>
          <p:cNvSpPr txBox="1"/>
          <p:nvPr>
            <p:ph type="title"/>
          </p:nvPr>
        </p:nvSpPr>
        <p:spPr>
          <a:xfrm>
            <a:off x="1178038" y="2250287"/>
            <a:ext cx="6787922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06b6fe331_0_295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606b6fe331_0_29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606b6fe331_0_29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606b6fe331_0_29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06b6fe331_0_30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606b6fe331_0_30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606b6fe331_0_30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6b6fe331_0_304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606b6fe331_0_30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606b6fe331_0_30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606b6fe331_0_30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606b6fe331_0_30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6b6fe331_0_310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606b6fe331_0_310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606b6fe331_0_31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606b6fe331_0_31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606b6fe331_0_31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96"/>
          <p:cNvSpPr txBox="1"/>
          <p:nvPr>
            <p:ph type="title"/>
          </p:nvPr>
        </p:nvSpPr>
        <p:spPr>
          <a:xfrm>
            <a:off x="1178038" y="2250287"/>
            <a:ext cx="6787922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96"/>
          <p:cNvSpPr txBox="1"/>
          <p:nvPr>
            <p:ph idx="1" type="body"/>
          </p:nvPr>
        </p:nvSpPr>
        <p:spPr>
          <a:xfrm>
            <a:off x="272025" y="1675331"/>
            <a:ext cx="8599949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9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06b6fe331_0_28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g606b6fe331_0_288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g606b6fe331_0_288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606b6fe331_0_28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g606b6fe331_0_28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g606b6fe331_0_28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6b6fe331_0_32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06b6fe331_0_323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g606b6fe331_0_323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606b6fe331_0_3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606b6fe331_0_3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606b6fe331_0_32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6b6fe331_0_7"/>
          <p:cNvSpPr txBox="1"/>
          <p:nvPr>
            <p:ph type="title"/>
          </p:nvPr>
        </p:nvSpPr>
        <p:spPr>
          <a:xfrm>
            <a:off x="3263491" y="2264536"/>
            <a:ext cx="2613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606b6fe33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238" y="1217275"/>
            <a:ext cx="3541525" cy="35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606b6fe331_0_7"/>
          <p:cNvSpPr txBox="1"/>
          <p:nvPr/>
        </p:nvSpPr>
        <p:spPr>
          <a:xfrm>
            <a:off x="1496775" y="231325"/>
            <a:ext cx="59598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AlexACM | C Programming Language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6b6fe331_0_51"/>
          <p:cNvSpPr/>
          <p:nvPr/>
        </p:nvSpPr>
        <p:spPr>
          <a:xfrm>
            <a:off x="3209456" y="1232099"/>
            <a:ext cx="2677160" cy="2679700"/>
          </a:xfrm>
          <a:custGeom>
            <a:rect b="b" l="l" r="r" t="t"/>
            <a:pathLst>
              <a:path extrusionOk="0" h="2679700" w="2677160">
                <a:moveTo>
                  <a:pt x="0" y="0"/>
                </a:moveTo>
                <a:lnTo>
                  <a:pt x="2676600" y="0"/>
                </a:lnTo>
                <a:lnTo>
                  <a:pt x="2676600" y="2679299"/>
                </a:lnTo>
                <a:lnTo>
                  <a:pt x="0" y="2679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g606b6fe331_0_51"/>
          <p:cNvSpPr txBox="1"/>
          <p:nvPr/>
        </p:nvSpPr>
        <p:spPr>
          <a:xfrm>
            <a:off x="1535388" y="2250287"/>
            <a:ext cx="16002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→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06b6fe331_0_51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919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6b6fe331_0_57"/>
          <p:cNvSpPr txBox="1"/>
          <p:nvPr>
            <p:ph type="title"/>
          </p:nvPr>
        </p:nvSpPr>
        <p:spPr>
          <a:xfrm>
            <a:off x="3504815" y="2264536"/>
            <a:ext cx="21342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</a:t>
            </a:r>
            <a:endParaRPr/>
          </a:p>
        </p:txBody>
      </p:sp>
      <p:sp>
        <p:nvSpPr>
          <p:cNvPr id="175" name="Google Shape;175;g606b6fe331_0_57"/>
          <p:cNvSpPr/>
          <p:nvPr/>
        </p:nvSpPr>
        <p:spPr>
          <a:xfrm>
            <a:off x="3209456" y="1232099"/>
            <a:ext cx="2677160" cy="2679700"/>
          </a:xfrm>
          <a:custGeom>
            <a:rect b="b" l="l" r="r" t="t"/>
            <a:pathLst>
              <a:path extrusionOk="0" h="2679700" w="2677160">
                <a:moveTo>
                  <a:pt x="0" y="0"/>
                </a:moveTo>
                <a:lnTo>
                  <a:pt x="2676600" y="0"/>
                </a:lnTo>
                <a:lnTo>
                  <a:pt x="2676600" y="2679299"/>
                </a:lnTo>
                <a:lnTo>
                  <a:pt x="0" y="2679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6b6fe331_0_62"/>
          <p:cNvSpPr txBox="1"/>
          <p:nvPr/>
        </p:nvSpPr>
        <p:spPr>
          <a:xfrm>
            <a:off x="1632900" y="2047950"/>
            <a:ext cx="5878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Complexity?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6b6fe331_0_66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6b6fe331_0_70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6b6fe331_0_74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6b6fe331_0_78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6b6fe331_0_82"/>
          <p:cNvSpPr txBox="1"/>
          <p:nvPr>
            <p:ph type="title"/>
          </p:nvPr>
        </p:nvSpPr>
        <p:spPr>
          <a:xfrm>
            <a:off x="3099150" y="2254800"/>
            <a:ext cx="2833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Pseudocode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06b6fe331_0_86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6b6fe331_0_90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6b6fe331_0_13"/>
          <p:cNvSpPr txBox="1"/>
          <p:nvPr>
            <p:ph type="title"/>
          </p:nvPr>
        </p:nvSpPr>
        <p:spPr>
          <a:xfrm>
            <a:off x="802800" y="1936350"/>
            <a:ext cx="75384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Let’s start with some concepts, Geeks!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6b6fe331_0_94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6b6fe331_0_98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6b6fe331_0_102"/>
          <p:cNvSpPr/>
          <p:nvPr/>
        </p:nvSpPr>
        <p:spPr>
          <a:xfrm>
            <a:off x="152400" y="152400"/>
            <a:ext cx="8602200" cy="48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6b6fe331_0_106"/>
          <p:cNvSpPr txBox="1"/>
          <p:nvPr/>
        </p:nvSpPr>
        <p:spPr>
          <a:xfrm>
            <a:off x="407200" y="999450"/>
            <a:ext cx="70086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Basic Syntax &amp; Data types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Loops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Functions &amp; Recursion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Arrays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Pointers &amp; Memory Management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Strings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Structures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Unions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Bit Fields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File I/O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Preprocessors</a:t>
            </a:r>
            <a:endParaRPr b="1" sz="1800">
              <a:solidFill>
                <a:srgbClr val="FFFFFF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 sz="1800">
                <a:solidFill>
                  <a:srgbClr val="FFFFFF"/>
                </a:solidFill>
              </a:rPr>
              <a:t>Header Files &amp; Error Handling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6" name="Google Shape;236;g606b6fe331_0_106"/>
          <p:cNvSpPr txBox="1"/>
          <p:nvPr/>
        </p:nvSpPr>
        <p:spPr>
          <a:xfrm>
            <a:off x="-204125" y="307225"/>
            <a:ext cx="3905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Agenda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06b6fe331_0_111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06b6fe331_0_115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*Fact*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06b6fe331_0_115"/>
          <p:cNvSpPr txBox="1"/>
          <p:nvPr/>
        </p:nvSpPr>
        <p:spPr>
          <a:xfrm>
            <a:off x="0" y="2264400"/>
            <a:ext cx="90342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 high-level</a:t>
            </a: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programming language</a:t>
            </a: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was </a:t>
            </a: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FORTRAN</a:t>
            </a: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invented in 1954 by IBM’s John Backus.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06b6fe331_0_120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06b6fe331_0_120"/>
          <p:cNvSpPr txBox="1"/>
          <p:nvPr/>
        </p:nvSpPr>
        <p:spPr>
          <a:xfrm>
            <a:off x="2882200" y="3324800"/>
            <a:ext cx="33801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Basic Syntax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6b6fe331_0_12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g606b6fe331_0_12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g606b6fe331_0_125"/>
          <p:cNvSpPr txBox="1"/>
          <p:nvPr/>
        </p:nvSpPr>
        <p:spPr>
          <a:xfrm>
            <a:off x="4569461" y="2316431"/>
            <a:ext cx="36627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1" name="Google Shape;261;g606b6fe331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06b6fe331_0_125"/>
          <p:cNvSpPr txBox="1"/>
          <p:nvPr/>
        </p:nvSpPr>
        <p:spPr>
          <a:xfrm>
            <a:off x="4569450" y="408225"/>
            <a:ext cx="4272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Your first program!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6b6fe331_0_13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g606b6fe331_0_13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g606b6fe331_0_133"/>
          <p:cNvSpPr txBox="1"/>
          <p:nvPr/>
        </p:nvSpPr>
        <p:spPr>
          <a:xfrm>
            <a:off x="4153650" y="2330672"/>
            <a:ext cx="466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World! \n")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g606b6fe331_0_133"/>
          <p:cNvSpPr txBox="1"/>
          <p:nvPr/>
        </p:nvSpPr>
        <p:spPr>
          <a:xfrm>
            <a:off x="168600" y="19232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Semicolons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606b6fe331_0_133"/>
          <p:cNvSpPr txBox="1"/>
          <p:nvPr/>
        </p:nvSpPr>
        <p:spPr>
          <a:xfrm>
            <a:off x="190650" y="29822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each individual statement must be ended with a semicolon.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06b6fe331_0_14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g606b6fe331_0_14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g606b6fe331_0_141"/>
          <p:cNvSpPr txBox="1"/>
          <p:nvPr/>
        </p:nvSpPr>
        <p:spPr>
          <a:xfrm>
            <a:off x="4829025" y="1923250"/>
            <a:ext cx="3542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/* my first program in C */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g606b6fe331_0_141"/>
          <p:cNvSpPr txBox="1"/>
          <p:nvPr/>
        </p:nvSpPr>
        <p:spPr>
          <a:xfrm>
            <a:off x="252925" y="19232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Comments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606b6fe331_0_141"/>
          <p:cNvSpPr txBox="1"/>
          <p:nvPr/>
        </p:nvSpPr>
        <p:spPr>
          <a:xfrm>
            <a:off x="190650" y="29822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They start with /* and terminate with the characters */ or //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606b6fe331_0_141"/>
          <p:cNvSpPr txBox="1"/>
          <p:nvPr/>
        </p:nvSpPr>
        <p:spPr>
          <a:xfrm>
            <a:off x="4932075" y="2915050"/>
            <a:ext cx="3336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my first program in 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6b6fe331_0_17"/>
          <p:cNvSpPr txBox="1"/>
          <p:nvPr>
            <p:ph type="title"/>
          </p:nvPr>
        </p:nvSpPr>
        <p:spPr>
          <a:xfrm>
            <a:off x="802800" y="1936350"/>
            <a:ext cx="75384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Binary NS &amp; Decimal NS</a:t>
            </a:r>
            <a:endParaRPr b="1"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6b6fe331_0_15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g606b6fe331_0_15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g606b6fe331_0_150"/>
          <p:cNvSpPr txBox="1"/>
          <p:nvPr/>
        </p:nvSpPr>
        <p:spPr>
          <a:xfrm>
            <a:off x="252925" y="19232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 Identifiers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606b6fe331_0_150"/>
          <p:cNvSpPr txBox="1"/>
          <p:nvPr/>
        </p:nvSpPr>
        <p:spPr>
          <a:xfrm>
            <a:off x="190650" y="29822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a name used to identify a variable, function, or any other user-defined item.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606b6fe331_0_150"/>
          <p:cNvSpPr txBox="1"/>
          <p:nvPr/>
        </p:nvSpPr>
        <p:spPr>
          <a:xfrm>
            <a:off x="3742500" y="1355100"/>
            <a:ext cx="53166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[a-zA-Z_][a-zA-Z0-9_]*$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case-sensitive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keywords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06b6fe331_0_15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g606b6fe331_0_15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g606b6fe331_0_158"/>
          <p:cNvSpPr txBox="1"/>
          <p:nvPr/>
        </p:nvSpPr>
        <p:spPr>
          <a:xfrm>
            <a:off x="252925" y="19232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 Keywords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606b6fe331_0_158"/>
          <p:cNvSpPr txBox="1"/>
          <p:nvPr/>
        </p:nvSpPr>
        <p:spPr>
          <a:xfrm>
            <a:off x="190650" y="29822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reserved words may not be used as variables or any other identifier names.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9" name="Google Shape;299;g606b6fe331_0_158"/>
          <p:cNvGraphicFramePr/>
          <p:nvPr/>
        </p:nvGraphicFramePr>
        <p:xfrm>
          <a:off x="4117850" y="25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{EDA636C7-75CC-467B-B1EF-C9BCDBE0202D}</a:tableStyleId>
              </a:tblPr>
              <a:tblGrid>
                <a:gridCol w="917975"/>
                <a:gridCol w="911975"/>
                <a:gridCol w="911975"/>
                <a:gridCol w="911975"/>
                <a:gridCol w="911975"/>
              </a:tblGrid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auto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else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long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switch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double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break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enum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register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typedef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case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extern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return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union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char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float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short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unsigned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const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for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signed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void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continue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goto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sizeof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volatile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default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if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static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while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do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int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struct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</a:rPr>
                        <a:t>_Packed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06b6fe331_0_166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606b6fe331_0_166"/>
          <p:cNvSpPr txBox="1"/>
          <p:nvPr/>
        </p:nvSpPr>
        <p:spPr>
          <a:xfrm>
            <a:off x="2958675" y="3444675"/>
            <a:ext cx="3033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Data types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06b6fe331_0_17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11" name="Google Shape;311;g606b6fe331_0_17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g606b6fe331_0_171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g606b6fe331_0_171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Basic types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14" name="Google Shape;314;g606b6fe331_0_171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Integer types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" name="Google Shape;315;g606b6fe331_0_171"/>
          <p:cNvGraphicFramePr/>
          <p:nvPr/>
        </p:nvGraphicFramePr>
        <p:xfrm>
          <a:off x="4012075" y="1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3870050"/>
                <a:gridCol w="917675"/>
              </a:tblGrid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char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unsigned char	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signed char	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int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unsigned int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short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unsigned short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long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unsigned long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6b6fe331_0_18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21" name="Google Shape;321;g606b6fe331_0_18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g606b6fe331_0_180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g606b6fe331_0_180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Basic types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24" name="Google Shape;324;g606b6fe331_0_180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Floating types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5" name="Google Shape;325;g606b6fe331_0_180"/>
          <p:cNvGraphicFramePr/>
          <p:nvPr/>
        </p:nvGraphicFramePr>
        <p:xfrm>
          <a:off x="4006938" y="19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3870050"/>
                <a:gridCol w="917675"/>
              </a:tblGrid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float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double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long double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06b6fe331_0_18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31" name="Google Shape;331;g606b6fe331_0_18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g606b6fe331_0_189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g606b6fe331_0_189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    Format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34" name="Google Shape;334;g606b6fe331_0_189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There are mostly six types of format specifiers that are available in C.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35" name="Google Shape;335;g606b6fe331_0_189"/>
          <p:cNvGraphicFramePr/>
          <p:nvPr/>
        </p:nvGraphicFramePr>
        <p:xfrm>
          <a:off x="4006938" y="6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1942750"/>
                <a:gridCol w="2844975"/>
              </a:tblGrid>
              <a:tr h="12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%d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Integer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%f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Float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%c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Character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%s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String </a:t>
                      </a: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**Note**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%u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Unsigned Integer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%ld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Long Int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6b6fe331_0_19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41" name="Google Shape;341;g606b6fe331_0_19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g606b6fe331_0_198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g606b6fe331_0_198"/>
          <p:cNvSpPr txBox="1"/>
          <p:nvPr/>
        </p:nvSpPr>
        <p:spPr>
          <a:xfrm>
            <a:off x="190650" y="1948888"/>
            <a:ext cx="33447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Constants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44" name="Google Shape;344;g606b6fe331_0_198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character constants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g606b6fe331_0_198"/>
          <p:cNvGraphicFramePr/>
          <p:nvPr/>
        </p:nvGraphicFramePr>
        <p:xfrm>
          <a:off x="4012075" y="1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1918650"/>
                <a:gridCol w="2869075"/>
              </a:tblGrid>
              <a:tr h="39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beep sound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backspace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form feed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new line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horizontal tab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vertical tab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\'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single quote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\"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double quote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06b6fe331_0_207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06b6fe331_0_211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606b6fe331_0_211"/>
          <p:cNvSpPr txBox="1"/>
          <p:nvPr/>
        </p:nvSpPr>
        <p:spPr>
          <a:xfrm>
            <a:off x="3059600" y="3324800"/>
            <a:ext cx="2613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Operators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06b6fe331_0_21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62" name="Google Shape;362;g606b6fe331_0_21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g606b6fe331_0_216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g606b6fe331_0_216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Arithmetic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65" name="Google Shape;365;g606b6fe331_0_216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are used to performing mathematical calculations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g606b6fe331_0_216"/>
          <p:cNvGraphicFramePr/>
          <p:nvPr/>
        </p:nvGraphicFramePr>
        <p:xfrm>
          <a:off x="4405888" y="108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1686275"/>
                <a:gridCol w="2296500"/>
              </a:tblGrid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+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Addition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-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Subtraction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*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Multiplication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/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Division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%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Modulus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6b6fe331_0_21"/>
          <p:cNvSpPr txBox="1"/>
          <p:nvPr/>
        </p:nvSpPr>
        <p:spPr>
          <a:xfrm>
            <a:off x="2864743" y="1804757"/>
            <a:ext cx="34098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	2	3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606b6fe33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273"/>
            <a:ext cx="9144000" cy="482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6b6fe331_0_22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72" name="Google Shape;372;g606b6fe331_0_22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g606b6fe331_0_225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g606b6fe331_0_225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Inc &amp; Dec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75" name="Google Shape;375;g606b6fe331_0_225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Increment and Decrement Operators.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6" name="Google Shape;376;g606b6fe331_0_225"/>
          <p:cNvGraphicFramePr/>
          <p:nvPr/>
        </p:nvGraphicFramePr>
        <p:xfrm>
          <a:off x="4126500" y="21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3826250"/>
                <a:gridCol w="907275"/>
              </a:tblGrid>
              <a:tr h="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++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Inc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--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6b6fe331_0_23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82" name="Google Shape;382;g606b6fe331_0_23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g606b6fe331_0_234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g606b6fe331_0_234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Relational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85" name="Google Shape;385;g606b6fe331_0_234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used to comparing two quantities or values.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6" name="Google Shape;386;g606b6fe331_0_234"/>
          <p:cNvGraphicFramePr/>
          <p:nvPr/>
        </p:nvGraphicFramePr>
        <p:xfrm>
          <a:off x="4112338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1580850"/>
                <a:gridCol w="2996075"/>
              </a:tblGrid>
              <a:tr h="39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==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Is equal 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!=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Is not equal 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&gt;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Greater than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&lt;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Less than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&gt;=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Greater than or equal 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&lt;=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Less than or equal 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6b6fe331_0_24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392" name="Google Shape;392;g606b6fe331_0_24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g606b6fe331_0_243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g606b6fe331_0_243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Logical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95" name="Google Shape;395;g606b6fe331_0_243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C provides three logical operators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6" name="Google Shape;396;g606b6fe331_0_243"/>
          <p:cNvGraphicFramePr/>
          <p:nvPr/>
        </p:nvGraphicFramePr>
        <p:xfrm>
          <a:off x="4190625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763050"/>
                <a:gridCol w="3657275"/>
              </a:tblGrid>
              <a:tr h="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&amp;&amp;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-US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 operator.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||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-US">
                          <a:solidFill>
                            <a:srgbClr val="FFFFFF"/>
                          </a:solidFill>
                        </a:rPr>
                        <a:t>Or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 operator.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!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i="1" lang="en-US">
                          <a:solidFill>
                            <a:srgbClr val="FFFFFF"/>
                          </a:solidFill>
                        </a:rPr>
                        <a:t>Not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 operator.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06b6fe331_0_25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402" name="Google Shape;402;g606b6fe331_0_25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" name="Google Shape;403;g606b6fe331_0_252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g606b6fe331_0_252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Bitwise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405" name="Google Shape;405;g606b6fe331_0_252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C provides a special operator for bit operation between two variables.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06" name="Google Shape;406;g606b6fe331_0_252"/>
          <p:cNvGraphicFramePr/>
          <p:nvPr/>
        </p:nvGraphicFramePr>
        <p:xfrm>
          <a:off x="3867525" y="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1154550"/>
                <a:gridCol w="3928300"/>
              </a:tblGrid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&lt;&lt;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Left Shift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&gt;&gt;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Right Shift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~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Ones Complement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&amp;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AND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^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XOR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|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OR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&lt;&lt;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Left Shift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&gt;&gt;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Right Shift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~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Binary Ones Complement Operator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06b6fe331_0_26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Type	Storage size	Value range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char	1 byte	-128 to 127 or 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char	1 byte	0 to 255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signed char	1 byte	-128 to 127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int	2 or 4 bytes	-32,768 to 32,767 or -2,147,483,648 to 2,147,483,647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int	2 or 4 bytes	0 to 65,535 or 0 to 4,294,967,295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short	2 bytes	-32,768 to 32,767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short	2 bytes	0 to 65,535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long	8 bytes	-9223372036854775808 to 9223372036854775807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unsigned long	8 bytes	0 to 18446744073709551615</a:t>
            </a:r>
            <a:endParaRPr sz="1800"/>
          </a:p>
        </p:txBody>
      </p:sp>
      <p:sp>
        <p:nvSpPr>
          <p:cNvPr id="412" name="Google Shape;412;g606b6fe331_0_26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g606b6fe331_0_261"/>
          <p:cNvSpPr txBox="1"/>
          <p:nvPr/>
        </p:nvSpPr>
        <p:spPr>
          <a:xfrm>
            <a:off x="4817033" y="2411793"/>
            <a:ext cx="3160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g606b6fe331_0_261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Assignment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415" name="Google Shape;415;g606b6fe331_0_261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</a:rPr>
              <a:t>C has a collection of shorthand assignment operators.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6" name="Google Shape;416;g606b6fe331_0_261"/>
          <p:cNvGraphicFramePr/>
          <p:nvPr/>
        </p:nvGraphicFramePr>
        <p:xfrm>
          <a:off x="4012075" y="1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{38A0F4F3-B0E6-44F5-8B94-6913E6278462}</a:tableStyleId>
              </a:tblPr>
              <a:tblGrid>
                <a:gridCol w="2400475"/>
                <a:gridCol w="2387250"/>
              </a:tblGrid>
              <a:tr h="21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+=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Increments then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-=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Decrements then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*=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Multiplies then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/=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Divides then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%=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Modulus then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&amp;=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Bitwise AND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^=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Bitwise ex OR and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|=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Bitwise inclusive OR and assign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06b6fe331_0_270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06b6fe331_0_274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*Fact*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606b6fe331_0_274"/>
          <p:cNvSpPr txBox="1"/>
          <p:nvPr/>
        </p:nvSpPr>
        <p:spPr>
          <a:xfrm>
            <a:off x="0" y="2264400"/>
            <a:ext cx="90342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language name C because it succeeds another language called B.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606b6fe331_0_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06b6fe331_0_283"/>
          <p:cNvSpPr txBox="1"/>
          <p:nvPr/>
        </p:nvSpPr>
        <p:spPr>
          <a:xfrm>
            <a:off x="224550" y="1368600"/>
            <a:ext cx="86949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 program to add two integers entered by the User.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 program to multiply two floating-point numbers.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 program to find ASCII value of a character by the user.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 program to find quotient and remainder of Two Integers.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 program to swap two numbers.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g606b6fe331_0_283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YOU CAN DO IT!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6b6fe331_0_26"/>
          <p:cNvSpPr txBox="1"/>
          <p:nvPr/>
        </p:nvSpPr>
        <p:spPr>
          <a:xfrm>
            <a:off x="4152701" y="1804757"/>
            <a:ext cx="8388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606b6fe331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25" y="119700"/>
            <a:ext cx="7059376" cy="49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6b6fe331_0_31"/>
          <p:cNvSpPr txBox="1"/>
          <p:nvPr/>
        </p:nvSpPr>
        <p:spPr>
          <a:xfrm>
            <a:off x="3881239" y="1804757"/>
            <a:ext cx="13818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606b6fe331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63" y="125663"/>
            <a:ext cx="6841675" cy="489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6b6fe331_0_36"/>
          <p:cNvSpPr txBox="1"/>
          <p:nvPr>
            <p:ph type="title"/>
          </p:nvPr>
        </p:nvSpPr>
        <p:spPr>
          <a:xfrm>
            <a:off x="3962238" y="2264536"/>
            <a:ext cx="1217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g606b6fe331_0_40"/>
          <p:cNvGraphicFramePr/>
          <p:nvPr/>
        </p:nvGraphicFramePr>
        <p:xfrm>
          <a:off x="1113184" y="21293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{169848DA-2726-471F-9480-E612E1FEE522}</a:tableStyleId>
              </a:tblPr>
              <a:tblGrid>
                <a:gridCol w="56325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44850"/>
                <a:gridCol w="498475"/>
              </a:tblGrid>
              <a:tr h="442650">
                <a:tc>
                  <a:txBody>
                    <a:bodyPr/>
                    <a:lstStyle/>
                    <a:p>
                      <a:pPr indent="0" lvl="0" marL="0" marR="15240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442650">
                <a:tc>
                  <a:txBody>
                    <a:bodyPr/>
                    <a:lstStyle/>
                    <a:p>
                      <a:pPr indent="0" lvl="0" marL="0" marR="153035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73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7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6b6fe331_0_44"/>
          <p:cNvSpPr txBox="1"/>
          <p:nvPr/>
        </p:nvSpPr>
        <p:spPr>
          <a:xfrm>
            <a:off x="1976784" y="2356370"/>
            <a:ext cx="364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06b6fe331_0_44"/>
          <p:cNvSpPr txBox="1"/>
          <p:nvPr/>
        </p:nvSpPr>
        <p:spPr>
          <a:xfrm>
            <a:off x="4389784" y="2356370"/>
            <a:ext cx="364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06b6fe331_0_44"/>
          <p:cNvSpPr txBox="1"/>
          <p:nvPr/>
        </p:nvSpPr>
        <p:spPr>
          <a:xfrm>
            <a:off x="6802785" y="2356370"/>
            <a:ext cx="364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06b6fe33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44"/>
            <a:ext cx="9143999" cy="514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2019-09-01T04:26:03Z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2019-09-01T00:00:00Z</vt:filetime>
  </property>
</Properties>
</file>