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y="5143500" cx="9144000"/>
  <p:notesSz cx="6858000" cy="9144000"/>
  <p:embeddedFontLst>
    <p:embeddedFont>
      <p:font typeface="Robot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font" Target="fonts/Roboto-regular.fntdata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Roboto-italic.fntdata"/><Relationship Id="rId34" Type="http://schemas.openxmlformats.org/officeDocument/2006/relationships/slide" Target="slides/slide27.xml"/><Relationship Id="rId78" Type="http://schemas.openxmlformats.org/officeDocument/2006/relationships/font" Target="fonts/Roboto-bold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6dd5a9be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606dd5a9be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6dd5a9be_0_5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606dd5a9be_0_5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6dd5a9be_0_6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606dd5a9be_0_6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06dd5a9be_0_7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606dd5a9be_0_7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6dd5a9be_0_8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606dd5a9be_0_8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6dd5a9be_0_8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606dd5a9be_0_8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06dd5a9be_0_9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606dd5a9be_0_9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06dd5a9be_0_10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06dd5a9be_0_10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06dd5a9be_0_11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606dd5a9be_0_11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06dd5a9be_0_1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606dd5a9be_0_11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06dd5a9be_0_12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606dd5a9be_0_12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6dd5a9be_0_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06dd5a9be_0_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06dd5a9be_0_13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06dd5a9be_0_13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06dd5a9be_0_13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606dd5a9be_0_13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06dd5a9be_0_14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606dd5a9be_0_14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06dd5a9be_0_14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606dd5a9be_0_14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06dd5a9be_0_15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606dd5a9be_0_15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06dd5a9be_0_15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606dd5a9be_0_15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06dd5a9be_0_1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06dd5a9be_0_16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06dd5a9be_0_17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606dd5a9be_0_17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06dd5a9be_0_17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606dd5a9be_0_17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06dd5a9be_0_18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606dd5a9be_0_18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6dd5a9be_0_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06dd5a9be_0_1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06dd5a9be_0_19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606dd5a9be_0_19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06dd5a9be_0_19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606dd5a9be_0_19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06dd5a9be_0_20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606dd5a9be_0_20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06dd5a9be_0_21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606dd5a9be_0_21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06dd5a9be_0_21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606dd5a9be_0_21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06dd5a9be_0_22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606dd5a9be_0_22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06dd5a9be_0_23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606dd5a9be_0_23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06dd5a9be_0_23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606dd5a9be_0_23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06dd5a9be_0_24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606dd5a9be_0_24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06dd5a9be_0_25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606dd5a9be_0_25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6dd5a9be_0_1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606dd5a9be_0_1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6dd5a9be_0_26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606dd5a9be_0_26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06dd5a9be_0_26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606dd5a9be_0_26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06dd5a9be_0_27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606dd5a9be_0_27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06dd5a9be_0_28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606dd5a9be_0_28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6dd5a9be_0_28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606dd5a9be_0_28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06dd5a9be_0_29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606dd5a9be_0_29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06dd5a9be_0_30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606dd5a9be_0_30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06dd5a9be_0_30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606dd5a9be_0_30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06dd5a9be_0_31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606dd5a9be_0_31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06dd5a9be_0_32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606dd5a9be_0_32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6dd5a9be_0_2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06dd5a9be_0_2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06dd5a9be_0_33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606dd5a9be_0_33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06dd5a9be_0_33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606dd5a9be_0_33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06dd5a9be_0_34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606dd5a9be_0_34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06dd5a9be_0_35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606dd5a9be_0_35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06dd5a9be_0_3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606dd5a9be_0_35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06dd5a9be_0_35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606dd5a9be_0_35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06dd5a9be_0_3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606dd5a9be_0_36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06dd5a9be_0_36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606dd5a9be_0_36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06dd5a9be_0_37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606dd5a9be_0_37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06dd5a9be_0_38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606dd5a9be_0_38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6dd5a9be_0_2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606dd5a9be_0_2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06dd5a9be_0_39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606dd5a9be_0_39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06dd5a9be_0_39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606dd5a9be_0_39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06dd5a9be_0_40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606dd5a9be_0_40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06dd5a9be_0_4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606dd5a9be_0_41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606dd5a9be_0_41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606dd5a9be_0_41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606dd5a9be_0_42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606dd5a9be_0_42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06dd5a9be_0_43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606dd5a9be_0_43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06dd5a9be_0_43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606dd5a9be_0_43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06dd5a9be_0_44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606dd5a9be_0_44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06dd5a9be_0_45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1" name="Google Shape;641;g606dd5a9be_0_45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6dd5a9be_0_3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606dd5a9be_0_3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06dd5a9be_0_4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06dd5a9be_0_4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06dd5a9be_0_5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606dd5a9be_0_5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Flow Control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34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34"/>
          <p:cNvSpPr txBox="1"/>
          <p:nvPr/>
        </p:nvSpPr>
        <p:spPr>
          <a:xfrm>
            <a:off x="3876751" y="1607400"/>
            <a:ext cx="50481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(test expression) 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// statements to be executed if the test expression is true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// statements to be executed if the test expression is false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if .. else statement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if statement may have an optional else block.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3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35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2.2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if .. else statement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if statement may have an optional else block.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000"/>
            <a:ext cx="9144000" cy="52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3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37"/>
          <p:cNvSpPr txBox="1"/>
          <p:nvPr/>
        </p:nvSpPr>
        <p:spPr>
          <a:xfrm>
            <a:off x="3811200" y="474750"/>
            <a:ext cx="51792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(test expression1) 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// statement(s)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if(test expression2) 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// statement(s)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(test  expression3) 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// statement(s)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// statement(s)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 if...else Ladder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if...else ladder allows you to check between multiple test expressions and execute different statements.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3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8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2.3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 if...else Ladder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if...else ladder allows you to check between multiple test expressions and execute different statements.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000"/>
            <a:ext cx="9144000" cy="52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4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" name="Google Shape;244;p40"/>
          <p:cNvSpPr txBox="1"/>
          <p:nvPr/>
        </p:nvSpPr>
        <p:spPr>
          <a:xfrm>
            <a:off x="3811200" y="474750"/>
            <a:ext cx="51792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(test expression1) 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// statement(s)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if(test expression2) 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// statement(s)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(test  expression3) 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// statement(s)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// statement(s)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Nested if...else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we will use a nested if...else statement to solve this problem.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4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" name="Google Shape;253;p41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2.4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Nested if...else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we will use a nested if...else statement to solve this problem.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4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42"/>
          <p:cNvSpPr txBox="1"/>
          <p:nvPr/>
        </p:nvSpPr>
        <p:spPr>
          <a:xfrm>
            <a:off x="5382617" y="2411793"/>
            <a:ext cx="2031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0"/>
            <a:ext cx="54864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/>
          <p:nvPr/>
        </p:nvSpPr>
        <p:spPr>
          <a:xfrm>
            <a:off x="84300" y="1933350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CONDITIONS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190650" y="3006325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RANDOM MEME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/>
        </p:nvSpPr>
        <p:spPr>
          <a:xfrm>
            <a:off x="1440150" y="1779450"/>
            <a:ext cx="6263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Questions?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Flow chart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*Fact*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4"/>
          <p:cNvSpPr txBox="1"/>
          <p:nvPr/>
        </p:nvSpPr>
        <p:spPr>
          <a:xfrm>
            <a:off x="0" y="2264400"/>
            <a:ext cx="90342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 you know who’s Ada Lovelace?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/>
        </p:nvSpPr>
        <p:spPr>
          <a:xfrm>
            <a:off x="224550" y="1368600"/>
            <a:ext cx="86949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a simple calculator that can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Scan 2 float numbers from user.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Scan an operator from user as character (+,-,*,/)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 operation based on operator.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 the result to user, formatted with 3 numbers after decimal point (right).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YOU CAN DO IT!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3246900" y="3444675"/>
            <a:ext cx="26502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Loops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8"/>
          <p:cNvSpPr txBox="1"/>
          <p:nvPr/>
        </p:nvSpPr>
        <p:spPr>
          <a:xfrm>
            <a:off x="2925250" y="3444675"/>
            <a:ext cx="32940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for Loop</a:t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49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49"/>
          <p:cNvSpPr txBox="1"/>
          <p:nvPr/>
        </p:nvSpPr>
        <p:spPr>
          <a:xfrm>
            <a:off x="3782348" y="2006552"/>
            <a:ext cx="56349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(initialization; test; update)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statements inside the body of loop</a:t>
            </a:r>
            <a:endParaRPr sz="1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49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for Loop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syntax of the for loop is: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Google Shape;321;p5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51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" name="Google Shape;328;p5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p52"/>
          <p:cNvSpPr txBox="1"/>
          <p:nvPr/>
        </p:nvSpPr>
        <p:spPr>
          <a:xfrm>
            <a:off x="4550674" y="1997306"/>
            <a:ext cx="40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52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5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Google Shape;337;p53"/>
          <p:cNvSpPr txBox="1"/>
          <p:nvPr/>
        </p:nvSpPr>
        <p:spPr>
          <a:xfrm>
            <a:off x="4550674" y="1997306"/>
            <a:ext cx="4020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3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54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p54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54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5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55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	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55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" name="Google Shape;360;p56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p56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	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56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" name="Google Shape;368;p5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57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50;	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57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" name="Google Shape;376;p5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58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50;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58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" name="Google Shape;384;p59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Google Shape;385;p59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 i = 0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i &lt; 50;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59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6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p60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 &lt; 50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60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" name="Google Shape;400;p6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1" name="Google Shape;401;p61"/>
          <p:cNvSpPr txBox="1"/>
          <p:nvPr/>
        </p:nvSpPr>
        <p:spPr>
          <a:xfrm>
            <a:off x="4550674" y="1997306"/>
            <a:ext cx="36633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50;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98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61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" name="Google Shape;408;p6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Google Shape;409;p62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62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6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" name="Google Shape;417;p63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 &lt; 50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63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Flow chart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487" y="1404275"/>
            <a:ext cx="4289026" cy="33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2762250" y="231325"/>
            <a:ext cx="36195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  <a:endParaRPr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" name="Google Shape;424;p64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" name="Google Shape;425;p64"/>
          <p:cNvSpPr txBox="1"/>
          <p:nvPr/>
        </p:nvSpPr>
        <p:spPr>
          <a:xfrm>
            <a:off x="4550674" y="1997306"/>
            <a:ext cx="36633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50;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98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64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Google Shape;432;p6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" name="Google Shape;433;p65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65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" name="Google Shape;440;p66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" name="Google Shape;441;p66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 &lt; 50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66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6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" name="Google Shape;449;p67"/>
          <p:cNvSpPr txBox="1"/>
          <p:nvPr/>
        </p:nvSpPr>
        <p:spPr>
          <a:xfrm>
            <a:off x="4550674" y="1997306"/>
            <a:ext cx="36633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50;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98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67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" name="Google Shape;456;p6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68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68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9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4" name="Google Shape;464;p69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Google Shape;465;p69"/>
          <p:cNvSpPr txBox="1"/>
          <p:nvPr/>
        </p:nvSpPr>
        <p:spPr>
          <a:xfrm>
            <a:off x="4550674" y="1997306"/>
            <a:ext cx="3662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</a:t>
            </a: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 &lt; 50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35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69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2" name="Google Shape;472;p7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" name="Google Shape;473;p70"/>
          <p:cNvSpPr txBox="1"/>
          <p:nvPr/>
        </p:nvSpPr>
        <p:spPr>
          <a:xfrm>
            <a:off x="4550674" y="1997306"/>
            <a:ext cx="36633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50;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1498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70"/>
          <p:cNvSpPr/>
          <p:nvPr/>
        </p:nvSpPr>
        <p:spPr>
          <a:xfrm>
            <a:off x="768100" y="1750862"/>
            <a:ext cx="2121300" cy="164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" name="Google Shape;480;p7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" name="Google Shape;481;p71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2.5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1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Nested if...else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83" name="Google Shape;483;p7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we will use a nested if...else statement to solve this problem.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2"/>
          <p:cNvSpPr txBox="1"/>
          <p:nvPr/>
        </p:nvSpPr>
        <p:spPr>
          <a:xfrm>
            <a:off x="2925250" y="3444675"/>
            <a:ext cx="39768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while Loop</a:t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" name="Google Shape;495;p7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" name="Google Shape;496;p73"/>
          <p:cNvSpPr txBox="1"/>
          <p:nvPr/>
        </p:nvSpPr>
        <p:spPr>
          <a:xfrm>
            <a:off x="3782348" y="2006552"/>
            <a:ext cx="56349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(testExpression) 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// statements inside the body of the loop 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73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while Loops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98" name="Google Shape;498;p73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syntax of the while loop is: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Conditions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4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4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" name="Google Shape;511;p7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" name="Google Shape;512;p75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2.6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75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while Loops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14" name="Google Shape;514;p75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syntax of the while loop is: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6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6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1" name="Google Shape;52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000"/>
            <a:ext cx="9144000" cy="52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7"/>
          <p:cNvSpPr txBox="1"/>
          <p:nvPr/>
        </p:nvSpPr>
        <p:spPr>
          <a:xfrm>
            <a:off x="1440150" y="1779450"/>
            <a:ext cx="6263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Questions?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8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*Fact*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8"/>
          <p:cNvSpPr txBox="1"/>
          <p:nvPr/>
        </p:nvSpPr>
        <p:spPr>
          <a:xfrm>
            <a:off x="0" y="2264400"/>
            <a:ext cx="90342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 you know who’s Fred Cohen?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9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9"/>
          <p:cNvSpPr txBox="1"/>
          <p:nvPr/>
        </p:nvSpPr>
        <p:spPr>
          <a:xfrm>
            <a:off x="1722525" y="3444675"/>
            <a:ext cx="59988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continue, break</a:t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0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80"/>
          <p:cNvSpPr txBox="1"/>
          <p:nvPr/>
        </p:nvSpPr>
        <p:spPr>
          <a:xfrm>
            <a:off x="2925250" y="3444675"/>
            <a:ext cx="39768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continue</a:t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0" name="Google Shape;550;p8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" name="Google Shape;551;p81"/>
          <p:cNvSpPr txBox="1"/>
          <p:nvPr/>
        </p:nvSpPr>
        <p:spPr>
          <a:xfrm>
            <a:off x="4112100" y="2038200"/>
            <a:ext cx="45774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7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continue;</a:t>
            </a:r>
            <a:endParaRPr sz="7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81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continue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53" name="Google Shape;553;p8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continue statement skips the current iteration of the loop and continues with the next iteration.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2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0" name="Google Shape;56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3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6" name="Google Shape;566;p83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7" name="Google Shape;567;p83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2.8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83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continue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69" name="Google Shape;569;p83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The continue statement skips the current iteration of the loop and continues with the next iteration.</a:t>
            </a:r>
            <a:endParaRPr b="1"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3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30"/>
          <p:cNvSpPr txBox="1"/>
          <p:nvPr/>
        </p:nvSpPr>
        <p:spPr>
          <a:xfrm>
            <a:off x="3876751" y="1607400"/>
            <a:ext cx="50481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(test expression) 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statements to be executed if ture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// statements to be executed if false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if statement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if statement evaluates the test expression inside the parenthesis ()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4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4"/>
          <p:cNvSpPr txBox="1"/>
          <p:nvPr/>
        </p:nvSpPr>
        <p:spPr>
          <a:xfrm>
            <a:off x="3259050" y="3444675"/>
            <a:ext cx="26259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break</a:t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1" name="Google Shape;581;p8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" name="Google Shape;582;p85"/>
          <p:cNvSpPr txBox="1"/>
          <p:nvPr/>
        </p:nvSpPr>
        <p:spPr>
          <a:xfrm>
            <a:off x="4864500" y="2038200"/>
            <a:ext cx="30726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7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endParaRPr sz="7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85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break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84" name="Google Shape;584;p85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break statement ends the loop immediately when it is encountered.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6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86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475"/>
            <a:ext cx="9144001" cy="52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7" name="Google Shape;597;p8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" name="Google Shape;598;p87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2.9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87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break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00" name="Google Shape;600;p87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break statement ends the loop immediately when it is encountered.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8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88"/>
          <p:cNvSpPr txBox="1"/>
          <p:nvPr/>
        </p:nvSpPr>
        <p:spPr>
          <a:xfrm>
            <a:off x="3238225" y="3444675"/>
            <a:ext cx="39768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switch</a:t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9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2" name="Google Shape;612;p89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3" name="Google Shape;613;p89"/>
          <p:cNvSpPr txBox="1"/>
          <p:nvPr/>
        </p:nvSpPr>
        <p:spPr>
          <a:xfrm>
            <a:off x="3782348" y="318827"/>
            <a:ext cx="56349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switch (expression)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​{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case constant1: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// statements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break;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case constant2: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// statements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break;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default: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// default statements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89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switch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15" name="Google Shape;615;p89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switch statement allows us to execute one code block among many alternatives.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0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90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2" name="Google Shape;62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499" y="81650"/>
            <a:ext cx="49359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90"/>
          <p:cNvSpPr/>
          <p:nvPr/>
        </p:nvSpPr>
        <p:spPr>
          <a:xfrm>
            <a:off x="13600" y="0"/>
            <a:ext cx="9144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4" name="Google Shape;62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175" y="0"/>
            <a:ext cx="5429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0" name="Google Shape;630;p9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1" name="Google Shape;631;p91"/>
          <p:cNvSpPr txBox="1"/>
          <p:nvPr/>
        </p:nvSpPr>
        <p:spPr>
          <a:xfrm>
            <a:off x="4191000" y="2029201"/>
            <a:ext cx="41157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2.10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91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switch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33" name="Google Shape;633;p9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switch statement allows us to execute one code block among many alternatives.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93"/>
          <p:cNvSpPr txBox="1"/>
          <p:nvPr/>
        </p:nvSpPr>
        <p:spPr>
          <a:xfrm>
            <a:off x="224550" y="1619250"/>
            <a:ext cx="8694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AutoNum type="arabicPeriod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Display Fibonacci series.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AutoNum type="arabicPeriod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Count number of digits of an integer.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Roboto"/>
              <a:buAutoNum type="arabicPeriod"/>
            </a:pP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 Program to Display Factors of a Number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93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YOU CAN DO IT!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3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31"/>
          <p:cNvSpPr txBox="1"/>
          <p:nvPr/>
        </p:nvSpPr>
        <p:spPr>
          <a:xfrm>
            <a:off x="5005561" y="2411793"/>
            <a:ext cx="2658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if statement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if statement evaluates the test expression inside the parenthesis ()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055" y="0"/>
            <a:ext cx="43756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32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32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2.1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if statement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if statement evaluates the test expression inside the parenthesis ()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000"/>
            <a:ext cx="9144000" cy="52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