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5"/>
    <p:sldMasterId id="2147483670" r:id="rId6"/>
    <p:sldMasterId id="214748367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B4DA889-5171-405E-8EB9-77CCB4C1C0ED}">
  <a:tblStyle styleId="{CB4DA889-5171-405E-8EB9-77CCB4C1C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slide" Target="slides/slide36.xml"/><Relationship Id="rId21" Type="http://schemas.openxmlformats.org/officeDocument/2006/relationships/slide" Target="slides/slide13.xml"/><Relationship Id="rId43" Type="http://schemas.openxmlformats.org/officeDocument/2006/relationships/slide" Target="slides/slide35.xml"/><Relationship Id="rId24" Type="http://schemas.openxmlformats.org/officeDocument/2006/relationships/slide" Target="slides/slide16.xml"/><Relationship Id="rId46" Type="http://schemas.openxmlformats.org/officeDocument/2006/relationships/font" Target="fonts/Roboto-bold.fntdata"/><Relationship Id="rId23" Type="http://schemas.openxmlformats.org/officeDocument/2006/relationships/slide" Target="slides/slide15.xml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17.xml"/><Relationship Id="rId47" Type="http://schemas.openxmlformats.org/officeDocument/2006/relationships/font" Target="fonts/Roboto-italic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7950b496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607950b496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07950b496_0_6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607950b496_0_6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07950b496_0_7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607950b496_0_7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07950b496_0_8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607950b496_0_8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07950b496_0_9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607950b496_0_9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7950b496_0_10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607950b496_0_10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07950b496_0_11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607950b496_0_11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07950b496_0_11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607950b496_0_11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07950b496_0_12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607950b496_0_12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07950b496_0_12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607950b496_0_12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07950b496_0_13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607950b496_0_13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07950b496_0_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607950b496_0_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07950b496_0_13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607950b496_0_13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07950b496_0_14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607950b496_0_14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07950b496_0_14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607950b496_0_14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07950b496_0_15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607950b496_0_15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07950b496_0_16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607950b496_0_16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07950b496_0_16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607950b496_0_16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07950b496_0_17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607950b496_0_17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07950b496_0_18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607950b496_0_18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07950b496_0_19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607950b496_0_19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07950b496_0_20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607950b496_0_20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7950b496_0_1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607950b496_0_1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07950b496_0_21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607950b496_0_21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07950b496_0_22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607950b496_0_22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07950b496_0_22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607950b496_0_22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07950b496_0_23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607950b496_0_23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07950b496_0_24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607950b496_0_24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07950b496_0_24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g607950b496_0_24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07d426809_1_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g607d426809_1_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7950b496_0_1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07950b496_0_1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07950b496_0_2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607950b496_0_2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07950b496_0_3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607950b496_0_3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07950b496_0_4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607950b496_0_4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07950b496_0_5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607950b496_0_5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07950b496_0_5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607950b496_0_5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3090770" y="1881758"/>
            <a:ext cx="29625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ctrTitle"/>
          </p:nvPr>
        </p:nvSpPr>
        <p:spPr>
          <a:xfrm>
            <a:off x="3090770" y="1881758"/>
            <a:ext cx="29625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1178038" y="2250287"/>
            <a:ext cx="67878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272025" y="1675331"/>
            <a:ext cx="85998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rogramiz.com/c-programming/library-function/ctype.h" TargetMode="External"/><Relationship Id="rId4" Type="http://schemas.openxmlformats.org/officeDocument/2006/relationships/hyperlink" Target="https://www.programiz.com/c-programming/library-function/math.h" TargetMode="External"/><Relationship Id="rId5" Type="http://schemas.openxmlformats.org/officeDocument/2006/relationships/hyperlink" Target="https://www.programiz.com/c-programming/library-function/string.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2874375" y="3444675"/>
            <a:ext cx="37146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Functions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/>
          <p:nvPr/>
        </p:nvSpPr>
        <p:spPr>
          <a:xfrm>
            <a:off x="0" y="0"/>
            <a:ext cx="9148572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7" name="Google Shape;197;p34"/>
          <p:cNvSpPr/>
          <p:nvPr/>
        </p:nvSpPr>
        <p:spPr>
          <a:xfrm>
            <a:off x="0" y="0"/>
            <a:ext cx="2807208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Google Shape;198;p34"/>
          <p:cNvSpPr txBox="1"/>
          <p:nvPr/>
        </p:nvSpPr>
        <p:spPr>
          <a:xfrm>
            <a:off x="2807200" y="1607400"/>
            <a:ext cx="6117600" cy="2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return_t function(parameters) 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445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body of the function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-340900" y="1764275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definition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-234550" y="2716800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function definition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35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35"/>
          <p:cNvSpPr txBox="1"/>
          <p:nvPr/>
        </p:nvSpPr>
        <p:spPr>
          <a:xfrm>
            <a:off x="3876751" y="1607400"/>
            <a:ext cx="50481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(test expression) {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// statements to be executed if the test expression is true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{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// statements to be executed if the test expression is false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if .. else statement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The if statement may have an optional else block.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08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" name="Google Shape;217;p36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36"/>
          <p:cNvSpPr txBox="1"/>
          <p:nvPr/>
        </p:nvSpPr>
        <p:spPr>
          <a:xfrm>
            <a:off x="3876751" y="1607400"/>
            <a:ext cx="50481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(test expression) {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// statements to be executed if the test expression is true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{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// statements to be executed if the test expression is false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if .. else statement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The if statement may have an optional else block.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308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37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" name="Google Shape;229;p37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3.2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User-defined function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example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" name="Google Shape;239;p38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" name="Google Shape;240;p38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3.3</a:t>
            </a:r>
            <a:endParaRPr sz="4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33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onsolas"/>
              <a:buChar char="-"/>
            </a:pPr>
            <a:r>
              <a:rPr lang="en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3.6</a:t>
            </a:r>
            <a:endParaRPr sz="4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Types of User-defined Functions in C 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/>
        </p:nvSpPr>
        <p:spPr>
          <a:xfrm>
            <a:off x="1440150" y="1779450"/>
            <a:ext cx="62637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Questions?</a:t>
            </a:r>
            <a:endParaRPr sz="9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/>
        </p:nvSpPr>
        <p:spPr>
          <a:xfrm>
            <a:off x="1440150" y="695350"/>
            <a:ext cx="6263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*Fact*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0" y="2264400"/>
            <a:ext cx="9034200" cy="23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do you know about Qalb?</a:t>
            </a:r>
            <a:br>
              <a:rPr lang="en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http://nas.sr/---/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3102425" y="3444675"/>
            <a:ext cx="31704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Recursion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/>
        </p:nvSpPr>
        <p:spPr>
          <a:xfrm>
            <a:off x="1537599" y="1590375"/>
            <a:ext cx="68853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</a:rPr>
              <a:t>Google It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2"/>
          <p:cNvSpPr txBox="1"/>
          <p:nvPr/>
        </p:nvSpPr>
        <p:spPr>
          <a:xfrm>
            <a:off x="3102425" y="3444675"/>
            <a:ext cx="31704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Recursion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3102425" y="3444675"/>
            <a:ext cx="31704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Recursion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" y="0"/>
            <a:ext cx="8321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131" name="Google Shape;131;p26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2" name="Google Shape;132;p26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</a:rPr>
              <a:t>How it works?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Library Functions in Different Header Files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4"/>
          <p:cNvSpPr txBox="1"/>
          <p:nvPr/>
        </p:nvSpPr>
        <p:spPr>
          <a:xfrm>
            <a:off x="3102425" y="3444675"/>
            <a:ext cx="31704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Recursion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96" y="0"/>
            <a:ext cx="81035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5"/>
          <p:cNvSpPr txBox="1"/>
          <p:nvPr/>
        </p:nvSpPr>
        <p:spPr>
          <a:xfrm>
            <a:off x="3102425" y="3444675"/>
            <a:ext cx="31704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Recursion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" y="0"/>
            <a:ext cx="8321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3102425" y="3444675"/>
            <a:ext cx="31704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Recursion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75" y="0"/>
            <a:ext cx="8321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184" y="0"/>
            <a:ext cx="782963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7"/>
          <p:cNvSpPr txBox="1"/>
          <p:nvPr/>
        </p:nvSpPr>
        <p:spPr>
          <a:xfrm>
            <a:off x="3102425" y="3444675"/>
            <a:ext cx="31704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Recursion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678" y="0"/>
            <a:ext cx="46291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3102425" y="3444675"/>
            <a:ext cx="31704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Recursion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678" y="0"/>
            <a:ext cx="462913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862" y="64900"/>
            <a:ext cx="4781524" cy="501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9"/>
          <p:cNvSpPr txBox="1"/>
          <p:nvPr/>
        </p:nvSpPr>
        <p:spPr>
          <a:xfrm>
            <a:off x="3102425" y="3444675"/>
            <a:ext cx="31704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Recursion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678" y="0"/>
            <a:ext cx="462913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862" y="64900"/>
            <a:ext cx="4781524" cy="501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3213" y="64900"/>
            <a:ext cx="4408830" cy="50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0"/>
          <p:cNvSpPr txBox="1"/>
          <p:nvPr/>
        </p:nvSpPr>
        <p:spPr>
          <a:xfrm>
            <a:off x="3102425" y="3444675"/>
            <a:ext cx="31704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Recursion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678" y="0"/>
            <a:ext cx="462913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862" y="64900"/>
            <a:ext cx="4781524" cy="501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3213" y="64900"/>
            <a:ext cx="4408830" cy="50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50" y="79975"/>
            <a:ext cx="4629125" cy="4983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1"/>
          <p:cNvSpPr txBox="1"/>
          <p:nvPr/>
        </p:nvSpPr>
        <p:spPr>
          <a:xfrm>
            <a:off x="3102425" y="3444675"/>
            <a:ext cx="31704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Recursion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678" y="0"/>
            <a:ext cx="462913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862" y="64900"/>
            <a:ext cx="4781524" cy="501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3213" y="64900"/>
            <a:ext cx="4408830" cy="50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50" y="79975"/>
            <a:ext cx="4629125" cy="4983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2"/>
          <p:cNvSpPr txBox="1"/>
          <p:nvPr/>
        </p:nvSpPr>
        <p:spPr>
          <a:xfrm>
            <a:off x="3102425" y="3444675"/>
            <a:ext cx="31704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Recursion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678" y="0"/>
            <a:ext cx="462913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862" y="64900"/>
            <a:ext cx="4781524" cy="501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3213" y="64900"/>
            <a:ext cx="4408830" cy="50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50" y="79975"/>
            <a:ext cx="4629125" cy="4983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5975" y="250575"/>
            <a:ext cx="4408825" cy="48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3"/>
          <p:cNvSpPr txBox="1"/>
          <p:nvPr/>
        </p:nvSpPr>
        <p:spPr>
          <a:xfrm>
            <a:off x="3102425" y="3444675"/>
            <a:ext cx="31704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Recursion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678" y="0"/>
            <a:ext cx="462913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862" y="64900"/>
            <a:ext cx="4781524" cy="501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3213" y="64900"/>
            <a:ext cx="4408830" cy="50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50" y="79975"/>
            <a:ext cx="4629125" cy="4983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5975" y="250575"/>
            <a:ext cx="4408825" cy="48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2340425" y="3444675"/>
            <a:ext cx="466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Standard library functions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4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4"/>
          <p:cNvSpPr txBox="1"/>
          <p:nvPr/>
        </p:nvSpPr>
        <p:spPr>
          <a:xfrm>
            <a:off x="3102425" y="3444675"/>
            <a:ext cx="31704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Recursion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678" y="0"/>
            <a:ext cx="462913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862" y="64900"/>
            <a:ext cx="4781524" cy="501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3213" y="64900"/>
            <a:ext cx="4408830" cy="50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50" y="79975"/>
            <a:ext cx="4629125" cy="4983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5975" y="250575"/>
            <a:ext cx="4408825" cy="48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97575" y="9100"/>
            <a:ext cx="4408826" cy="5075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/>
          <p:nvPr/>
        </p:nvSpPr>
        <p:spPr>
          <a:xfrm>
            <a:off x="1440150" y="1779450"/>
            <a:ext cx="62637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Questions?</a:t>
            </a:r>
            <a:endParaRPr sz="9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/>
          <p:nvPr/>
        </p:nvSpPr>
        <p:spPr>
          <a:xfrm>
            <a:off x="1440150" y="695350"/>
            <a:ext cx="6263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*Fact*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6"/>
          <p:cNvSpPr txBox="1"/>
          <p:nvPr/>
        </p:nvSpPr>
        <p:spPr>
          <a:xfrm>
            <a:off x="0" y="2264400"/>
            <a:ext cx="9034200" cy="23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do you know about Ook?</a:t>
            </a:r>
            <a:br>
              <a:rPr lang="en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/>
          <p:nvPr/>
        </p:nvSpPr>
        <p:spPr>
          <a:xfrm>
            <a:off x="1440150" y="695350"/>
            <a:ext cx="6263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7"/>
          <p:cNvSpPr txBox="1"/>
          <p:nvPr/>
        </p:nvSpPr>
        <p:spPr>
          <a:xfrm>
            <a:off x="0" y="2264400"/>
            <a:ext cx="9034200" cy="23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2" name="Google Shape;3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674"/>
            <a:ext cx="9144000" cy="5152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"/>
          <p:cNvSpPr txBox="1"/>
          <p:nvPr/>
        </p:nvSpPr>
        <p:spPr>
          <a:xfrm>
            <a:off x="224550" y="1646550"/>
            <a:ext cx="8694900" cy="18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8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GUESS GAME!</a:t>
            </a:r>
            <a:endParaRPr sz="8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59"/>
          <p:cNvSpPr txBox="1"/>
          <p:nvPr/>
        </p:nvSpPr>
        <p:spPr>
          <a:xfrm>
            <a:off x="1440150" y="695350"/>
            <a:ext cx="6263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YOU CAN DO IT!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0"/>
          <p:cNvSpPr txBox="1"/>
          <p:nvPr/>
        </p:nvSpPr>
        <p:spPr>
          <a:xfrm>
            <a:off x="-289100" y="1646550"/>
            <a:ext cx="9492000" cy="17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8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 with Checker</a:t>
            </a:r>
            <a:endParaRPr sz="8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http://bit.ly/2lzpU22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60"/>
          <p:cNvSpPr txBox="1"/>
          <p:nvPr/>
        </p:nvSpPr>
        <p:spPr>
          <a:xfrm>
            <a:off x="1440150" y="695350"/>
            <a:ext cx="6263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FFFFFF"/>
                </a:solidFill>
              </a:rPr>
              <a:t>YOU CAN DO IT!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28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28"/>
          <p:cNvSpPr txBox="1"/>
          <p:nvPr/>
        </p:nvSpPr>
        <p:spPr>
          <a:xfrm>
            <a:off x="3876751" y="927050"/>
            <a:ext cx="50481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printf();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scanf();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puts();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putc();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fgets();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23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stdio functions</a:t>
            </a:r>
            <a:endParaRPr sz="3800">
              <a:solidFill>
                <a:schemeClr val="dk1"/>
              </a:solidFill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The standard library functions are built-in functions in C programming.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29"/>
          <p:cNvSpPr/>
          <p:nvPr/>
        </p:nvSpPr>
        <p:spPr>
          <a:xfrm>
            <a:off x="0" y="0"/>
            <a:ext cx="2807208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29"/>
          <p:cNvSpPr txBox="1"/>
          <p:nvPr/>
        </p:nvSpPr>
        <p:spPr>
          <a:xfrm>
            <a:off x="5005561" y="2411793"/>
            <a:ext cx="2658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1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30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30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3.1</a:t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84300" y="182451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math.h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library functions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3657600" y="0"/>
            <a:ext cx="5486400" cy="5143500"/>
          </a:xfrm>
          <a:custGeom>
            <a:rect b="b" l="l" r="r" t="t"/>
            <a:pathLst>
              <a:path extrusionOk="0" h="5143500" w="5486400">
                <a:moveTo>
                  <a:pt x="0" y="0"/>
                </a:moveTo>
                <a:lnTo>
                  <a:pt x="5486399" y="0"/>
                </a:lnTo>
                <a:lnTo>
                  <a:pt x="54863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C Header Files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&lt;assert.h&gt;	Program assertion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&lt;ctype.h&gt;	Character type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&lt;locale.h&gt;	Localization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&lt;math.h&gt;	Mathematics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&lt;setjmp.h&gt;	Jump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&lt;signal.h&gt;	Signal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&lt;stdarg.h&gt;	Variable arguments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&lt;stdio.h&gt;	Standard Input/Output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&lt;stdlib.h&gt;	Standard Utility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&lt;string.h&gt;	String handling functions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&lt;time.h&gt;	Date time functions</a:t>
            </a:r>
            <a:endParaRPr sz="1800"/>
          </a:p>
        </p:txBody>
      </p:sp>
      <p:sp>
        <p:nvSpPr>
          <p:cNvPr id="174" name="Google Shape;174;p31"/>
          <p:cNvSpPr/>
          <p:nvPr/>
        </p:nvSpPr>
        <p:spPr>
          <a:xfrm>
            <a:off x="0" y="0"/>
            <a:ext cx="3657600" cy="5143500"/>
          </a:xfrm>
          <a:custGeom>
            <a:rect b="b" l="l" r="r" t="t"/>
            <a:pathLst>
              <a:path extrusionOk="0" h="5143500" w="3657600">
                <a:moveTo>
                  <a:pt x="0" y="0"/>
                </a:moveTo>
                <a:lnTo>
                  <a:pt x="3657599" y="0"/>
                </a:lnTo>
                <a:lnTo>
                  <a:pt x="36575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31"/>
          <p:cNvSpPr txBox="1"/>
          <p:nvPr/>
        </p:nvSpPr>
        <p:spPr>
          <a:xfrm>
            <a:off x="4494895" y="2029193"/>
            <a:ext cx="3811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84300" y="1704063"/>
            <a:ext cx="34890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</a:rPr>
              <a:t>Header files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7142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190650" y="2777038"/>
            <a:ext cx="32763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Library Functions in Different Header Files</a:t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78" name="Google Shape;178;p31"/>
          <p:cNvGraphicFramePr/>
          <p:nvPr/>
        </p:nvGraphicFramePr>
        <p:xfrm>
          <a:off x="3931100" y="77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{CB4DA889-5171-405E-8EB9-77CCB4C1C0ED}</a:tableStyleId>
              </a:tblPr>
              <a:tblGrid>
                <a:gridCol w="1496825"/>
                <a:gridCol w="3442575"/>
              </a:tblGrid>
              <a:tr h="40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&lt;assert.h&gt;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5250" marB="85725" marR="7620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Program assertion functions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5250" marB="85725" marR="7620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hlinkClick r:id="rId3"/>
                        </a:rPr>
                        <a:t>&lt;ctype.h&gt;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5250" marB="85725" marR="7620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Character type functions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5250" marB="85725" marR="7620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hlinkClick r:id="rId4"/>
                        </a:rPr>
                        <a:t>&lt;math.h&gt;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5250" marB="85725" marR="7620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Mathematics functions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5250" marB="85725" marR="7620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&lt;signal.h&gt;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5250" marB="85725" marR="7620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Signal handling functions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5250" marB="85725" marR="7620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&lt;stdlib.h&gt;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5250" marB="85725" marR="7620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Standard Utility functions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5250" marB="85725" marR="7620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  <a:uFill>
                            <a:noFill/>
                          </a:uFill>
                          <a:hlinkClick r:id="rId5"/>
                        </a:rPr>
                        <a:t>&lt;string.h&gt;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5250" marB="85725" marR="7620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String handling functions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5250" marB="85725" marR="7620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&lt;time.h&gt;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5250" marB="85725" marR="7620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Date time functions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5250" marB="85725" marR="7620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2340425" y="3444675"/>
            <a:ext cx="466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User-defined function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/>
        </p:nvSpPr>
        <p:spPr>
          <a:xfrm>
            <a:off x="4009008" y="1590364"/>
            <a:ext cx="11265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2340425" y="3444675"/>
            <a:ext cx="466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1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User-defined function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100" y="0"/>
            <a:ext cx="9163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D0E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DD0E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