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4"/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08b746308_0_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608b746308_0_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08b746308_0_53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08b746308_0_5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08b746308_0_12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608b746308_0_12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08b746308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08b746308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08b746308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08b746308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08b746308_0_16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608b746308_0_168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08b746308_0_17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g608b746308_0_17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08b746308_0_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608b746308_0_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08b746308_0_1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608b746308_0_1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08b746308_0_2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608b746308_0_23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08b746308_0_3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608b746308_0_3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08b746308_0_4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08b746308_0_4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08b746308_0_4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08b746308_0_4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08b746308_0_5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608b746308_0_57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08b746308_0_49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08b746308_0_4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1178038" y="2250287"/>
            <a:ext cx="678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ctrTitle"/>
          </p:nvPr>
        </p:nvSpPr>
        <p:spPr>
          <a:xfrm>
            <a:off x="3090770" y="1881758"/>
            <a:ext cx="29625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1178038" y="2250287"/>
            <a:ext cx="678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272025" y="1675331"/>
            <a:ext cx="85998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1178038" y="2250287"/>
            <a:ext cx="678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1178038" y="2250287"/>
            <a:ext cx="678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1178038" y="2250287"/>
            <a:ext cx="678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272025" y="1675331"/>
            <a:ext cx="85998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ctrTitle"/>
          </p:nvPr>
        </p:nvSpPr>
        <p:spPr>
          <a:xfrm>
            <a:off x="3090770" y="1881758"/>
            <a:ext cx="29625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title"/>
          </p:nvPr>
        </p:nvSpPr>
        <p:spPr>
          <a:xfrm>
            <a:off x="1178038" y="2250287"/>
            <a:ext cx="678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1178038" y="2250287"/>
            <a:ext cx="678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272025" y="1675331"/>
            <a:ext cx="85998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>
            <p:ph type="title"/>
          </p:nvPr>
        </p:nvSpPr>
        <p:spPr>
          <a:xfrm>
            <a:off x="1178038" y="2250287"/>
            <a:ext cx="678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272025" y="1675331"/>
            <a:ext cx="85998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/>
        </p:nvSpPr>
        <p:spPr>
          <a:xfrm>
            <a:off x="4009008" y="1590364"/>
            <a:ext cx="1126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5"/>
          <p:cNvSpPr txBox="1"/>
          <p:nvPr/>
        </p:nvSpPr>
        <p:spPr>
          <a:xfrm>
            <a:off x="2874375" y="3444675"/>
            <a:ext cx="37146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</a:rPr>
              <a:t>Arrays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775" y="76200"/>
            <a:ext cx="7118455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</p:txBody>
      </p:sp>
      <p:sp>
        <p:nvSpPr>
          <p:cNvPr id="257" name="Google Shape;257;p35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8" name="Google Shape;258;p35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9" name="Google Shape;259;p35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</a:rPr>
              <a:t>Functions</a:t>
            </a:r>
            <a:endParaRPr sz="4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</p:txBody>
      </p:sp>
      <p:sp>
        <p:nvSpPr>
          <p:cNvPr id="260" name="Google Shape;260;p35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What is an array?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61" name="Google Shape;261;p35"/>
          <p:cNvSpPr/>
          <p:nvPr/>
        </p:nvSpPr>
        <p:spPr>
          <a:xfrm>
            <a:off x="4648200" y="411200"/>
            <a:ext cx="0" cy="366700"/>
          </a:xfrm>
          <a:custGeom>
            <a:rect b="b" l="l" r="r" t="t"/>
            <a:pathLst>
              <a:path extrusionOk="0" h="20000" w="20000">
                <a:moveTo>
                  <a:pt x="0" y="19958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triangl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35"/>
          <p:cNvSpPr/>
          <p:nvPr/>
        </p:nvSpPr>
        <p:spPr>
          <a:xfrm>
            <a:off x="4724400" y="3989425"/>
            <a:ext cx="0" cy="366700"/>
          </a:xfrm>
          <a:custGeom>
            <a:rect b="b" l="l" r="r" t="t"/>
            <a:pathLst>
              <a:path extrusionOk="0" h="20000" w="20000">
                <a:moveTo>
                  <a:pt x="0" y="0"/>
                </a:moveTo>
                <a:lnTo>
                  <a:pt x="0" y="1995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triangl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35"/>
          <p:cNvSpPr txBox="1"/>
          <p:nvPr/>
        </p:nvSpPr>
        <p:spPr>
          <a:xfrm>
            <a:off x="3759150" y="2240550"/>
            <a:ext cx="5283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"/>
              <a:buChar char="●"/>
            </a:pPr>
            <a:r>
              <a:rPr lang="en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void getArr( int b[]);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5601" y="0"/>
            <a:ext cx="9239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/>
        </p:nvSpPr>
        <p:spPr>
          <a:xfrm>
            <a:off x="224550" y="1368600"/>
            <a:ext cx="8694900" cy="3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 a simple program (in a function style) </a:t>
            </a: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that calculates the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Average of the array.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Maximum element.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Minimum element.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Search for element in the array.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SORT THE ARRAY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39"/>
          <p:cNvSpPr txBox="1"/>
          <p:nvPr/>
        </p:nvSpPr>
        <p:spPr>
          <a:xfrm>
            <a:off x="1440150" y="695350"/>
            <a:ext cx="62637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rgbClr val="FFFFFF"/>
                </a:solidFill>
              </a:rPr>
              <a:t>YOU CAN DO IT!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C Header Files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&lt;assert.h&gt;	Program assertion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&lt;ctype.h&gt;	Character type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&lt;locale.h&gt;	Localization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&lt;math.h&gt;	Mathematics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&lt;setjmp.h&gt;	Jump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&lt;signal.h&gt;	Signal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&lt;stdarg.h&gt;	Variable arguments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&lt;stdio.h&gt;	Standard Input/Output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&lt;stdlib.h&gt;	Standard Utility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&lt;string.h&gt;	String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&lt;time.h&gt;	Date time functions</a:t>
            </a:r>
            <a:endParaRPr sz="1800"/>
          </a:p>
        </p:txBody>
      </p:sp>
      <p:sp>
        <p:nvSpPr>
          <p:cNvPr id="131" name="Google Shape;131;p26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2" name="Google Shape;132;p26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26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</a:rPr>
              <a:t>Introduction</a:t>
            </a:r>
            <a:endParaRPr sz="4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What is an array?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35" name="Google Shape;135;p26"/>
          <p:cNvSpPr txBox="1"/>
          <p:nvPr/>
        </p:nvSpPr>
        <p:spPr>
          <a:xfrm>
            <a:off x="3994550" y="454225"/>
            <a:ext cx="4956600" cy="4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800"/>
              <a:buChar char="-"/>
            </a:pPr>
            <a:r>
              <a:rPr lang="en" sz="2800">
                <a:solidFill>
                  <a:srgbClr val="FFFFFF"/>
                </a:solidFill>
              </a:rPr>
              <a:t>Structures of </a:t>
            </a:r>
            <a:r>
              <a:rPr lang="en" sz="2800">
                <a:solidFill>
                  <a:srgbClr val="FFFFFF"/>
                </a:solidFill>
                <a:highlight>
                  <a:srgbClr val="FF0000"/>
                </a:highlight>
              </a:rPr>
              <a:t>related</a:t>
            </a:r>
            <a:r>
              <a:rPr lang="en" sz="2800">
                <a:solidFill>
                  <a:srgbClr val="FFFFFF"/>
                </a:solidFill>
              </a:rPr>
              <a:t> data items.</a:t>
            </a:r>
            <a:endParaRPr sz="2800">
              <a:solidFill>
                <a:srgbClr val="FFFFFF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-"/>
            </a:pPr>
            <a:r>
              <a:rPr lang="en" sz="2800">
                <a:solidFill>
                  <a:srgbClr val="FFFFFF"/>
                </a:solidFill>
                <a:highlight>
                  <a:srgbClr val="FF0000"/>
                </a:highlight>
              </a:rPr>
              <a:t>Static</a:t>
            </a:r>
            <a:r>
              <a:rPr lang="en" sz="2800">
                <a:solidFill>
                  <a:srgbClr val="FFFFFF"/>
                </a:solidFill>
              </a:rPr>
              <a:t> entity - same size. </a:t>
            </a:r>
            <a:endParaRPr sz="2800">
              <a:solidFill>
                <a:srgbClr val="FFFFFF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-"/>
            </a:pPr>
            <a:r>
              <a:rPr lang="en" sz="3200">
                <a:solidFill>
                  <a:srgbClr val="FFFFFF"/>
                </a:solidFill>
                <a:highlight>
                  <a:srgbClr val="FF0000"/>
                </a:highlight>
              </a:rPr>
              <a:t>same types</a:t>
            </a:r>
            <a:r>
              <a:rPr lang="en" sz="3200">
                <a:solidFill>
                  <a:srgbClr val="FFFFFF"/>
                </a:solidFill>
              </a:rPr>
              <a:t> of variables.</a:t>
            </a:r>
            <a:endParaRPr sz="3200">
              <a:solidFill>
                <a:srgbClr val="FFFFFF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-"/>
            </a:pPr>
            <a:r>
              <a:rPr lang="en" sz="2800">
                <a:solidFill>
                  <a:srgbClr val="FFFFFF"/>
                </a:solidFill>
                <a:highlight>
                  <a:srgbClr val="FF0000"/>
                </a:highlight>
              </a:rPr>
              <a:t>Continuous</a:t>
            </a:r>
            <a:r>
              <a:rPr lang="en" sz="2800">
                <a:solidFill>
                  <a:srgbClr val="FFFFFF"/>
                </a:solidFill>
              </a:rPr>
              <a:t> blocks in memory. 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C Header Files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&lt;assert.h&gt;	Program assertion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&lt;ctype.h&gt;	Character type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&lt;locale.h&gt;	Localization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&lt;math.h&gt;	Mathematics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&lt;setjmp.h&gt;	Jump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&lt;signal.h&gt;	Signal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&lt;stdarg.h&gt;	Variable arguments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&lt;stdio.h&gt;	Standard Input/Output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&lt;stdlib.h&gt;	Standard Utility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&lt;string.h&gt;	String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&lt;time.h&gt;	Date time functions</a:t>
            </a:r>
            <a:endParaRPr sz="1800"/>
          </a:p>
        </p:txBody>
      </p:sp>
      <p:sp>
        <p:nvSpPr>
          <p:cNvPr id="141" name="Google Shape;141;p27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2" name="Google Shape;142;p27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</a:rPr>
              <a:t>Declaring</a:t>
            </a:r>
            <a:endParaRPr sz="4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What is an array?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3994550" y="454225"/>
            <a:ext cx="4956600" cy="4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Format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800">
                <a:solidFill>
                  <a:srgbClr val="FFFFFF"/>
                </a:solidFill>
              </a:rPr>
              <a:t>array_type array_name [size];</a:t>
            </a:r>
            <a:endParaRPr i="1" sz="2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Examples</a:t>
            </a:r>
            <a:endParaRPr sz="2800">
              <a:solidFill>
                <a:srgbClr val="FFFFFF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○"/>
            </a:pPr>
            <a:r>
              <a:rPr lang="en" sz="2300">
                <a:solidFill>
                  <a:srgbClr val="FFFFFF"/>
                </a:solidFill>
              </a:rPr>
              <a:t>int c[ 10 ]; </a:t>
            </a:r>
            <a:endParaRPr sz="2300">
              <a:solidFill>
                <a:srgbClr val="FFFFFF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○"/>
            </a:pPr>
            <a:r>
              <a:rPr lang="en" sz="2300">
                <a:solidFill>
                  <a:srgbClr val="FFFFFF"/>
                </a:solidFill>
              </a:rPr>
              <a:t>float hi[ 3284 ];</a:t>
            </a:r>
            <a:endParaRPr sz="2300">
              <a:solidFill>
                <a:srgbClr val="FFFFFF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○"/>
            </a:pPr>
            <a:r>
              <a:rPr lang="en" sz="2300">
                <a:solidFill>
                  <a:srgbClr val="FFFFFF"/>
                </a:solidFill>
              </a:rPr>
              <a:t>int b[ 100 ], x[ 27 ];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C Header Files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&lt;assert.h&gt;	Program assertion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&lt;ctype.h&gt;	Character type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&lt;locale.h&gt;	Localization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&lt;math.h&gt;	Mathematics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&lt;setjmp.h&gt;	Jump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&lt;signal.h&gt;	Signal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&lt;stdarg.h&gt;	Variable arguments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&lt;stdio.h&gt;	Standard Input/Output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&lt;stdlib.h&gt;	Standard Utility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&lt;string.h&gt;	String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&lt;time.h&gt;	Date time functions</a:t>
            </a:r>
            <a:endParaRPr sz="1800"/>
          </a:p>
        </p:txBody>
      </p:sp>
      <p:sp>
        <p:nvSpPr>
          <p:cNvPr id="151" name="Google Shape;151;p28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2" name="Google Shape;152;p28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</a:rPr>
              <a:t>Formatting</a:t>
            </a:r>
            <a:endParaRPr sz="4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What is an array?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3922500" y="1638450"/>
            <a:ext cx="4956600" cy="18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i="1" lang="en" sz="2600">
                <a:solidFill>
                  <a:srgbClr val="FFFFFF"/>
                </a:solidFill>
              </a:rPr>
              <a:t>arrayname [position number]</a:t>
            </a:r>
            <a:endParaRPr i="1" sz="2600">
              <a:solidFill>
                <a:srgbClr val="FFFF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First element at position </a:t>
            </a:r>
            <a:r>
              <a:rPr lang="en" sz="2600">
                <a:solidFill>
                  <a:srgbClr val="FFFFFF"/>
                </a:solidFill>
                <a:highlight>
                  <a:srgbClr val="FF0000"/>
                </a:highlight>
              </a:rPr>
              <a:t>0</a:t>
            </a:r>
            <a:endParaRPr sz="2600"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arr </a:t>
            </a:r>
            <a:r>
              <a:rPr lang="en" sz="1800">
                <a:solidFill>
                  <a:srgbClr val="FFFFFF"/>
                </a:solidFill>
              </a:rPr>
              <a:t>[0]</a:t>
            </a:r>
            <a:r>
              <a:rPr lang="en" sz="2600">
                <a:solidFill>
                  <a:srgbClr val="FFFFFF"/>
                </a:solidFill>
              </a:rPr>
              <a:t> =  3;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arr </a:t>
            </a:r>
            <a:r>
              <a:rPr lang="en" sz="1700">
                <a:solidFill>
                  <a:srgbClr val="FFFFFF"/>
                </a:solidFill>
              </a:rPr>
              <a:t>[ 5 – 2 ]</a:t>
            </a:r>
            <a:r>
              <a:rPr lang="en" sz="2600">
                <a:solidFill>
                  <a:srgbClr val="FFFFFF"/>
                </a:solidFill>
              </a:rPr>
              <a:t> == arr </a:t>
            </a:r>
            <a:r>
              <a:rPr lang="en" sz="1900">
                <a:solidFill>
                  <a:srgbClr val="FFFFFF"/>
                </a:solidFill>
              </a:rPr>
              <a:t>[ 3 ]</a:t>
            </a:r>
            <a:r>
              <a:rPr lang="en" sz="2600">
                <a:solidFill>
                  <a:srgbClr val="FFFFFF"/>
                </a:solidFill>
              </a:rPr>
              <a:t> == arr </a:t>
            </a:r>
            <a:r>
              <a:rPr lang="en" sz="1900">
                <a:solidFill>
                  <a:srgbClr val="FFFFFF"/>
                </a:solidFill>
              </a:rPr>
              <a:t>[ x ]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C Header Files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&lt;assert.h&gt;	Program assertion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&lt;ctype.h&gt;	Character type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&lt;locale.h&gt;	Localization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&lt;math.h&gt;	Mathematics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&lt;setjmp.h&gt;	Jump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&lt;signal.h&gt;	Signal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&lt;stdarg.h&gt;	Variable arguments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&lt;stdio.h&gt;	Standard Input/Output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&lt;stdlib.h&gt;	Standard Utility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&lt;string.h&gt;	String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&lt;time.h&gt;	Date time functions</a:t>
            </a:r>
            <a:endParaRPr sz="1800"/>
          </a:p>
        </p:txBody>
      </p:sp>
      <p:sp>
        <p:nvSpPr>
          <p:cNvPr id="161" name="Google Shape;161;p29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2" name="Google Shape;162;p29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29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</a:rPr>
              <a:t>Initializers</a:t>
            </a:r>
            <a:endParaRPr sz="4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What is an array?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3832200" y="1666800"/>
            <a:ext cx="5137200" cy="18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●"/>
            </a:pPr>
            <a:r>
              <a:rPr lang="en" sz="2700">
                <a:solidFill>
                  <a:srgbClr val="FFFFFF"/>
                </a:solidFill>
              </a:rPr>
              <a:t>int n[ 5 ] = { 1, 2, 3, 4, 5 }; </a:t>
            </a:r>
            <a:endParaRPr sz="2700">
              <a:solidFill>
                <a:srgbClr val="FFFFFF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●"/>
            </a:pPr>
            <a:r>
              <a:rPr lang="en" sz="2700">
                <a:solidFill>
                  <a:srgbClr val="FFFFFF"/>
                </a:solidFill>
              </a:rPr>
              <a:t>int n[ 5 ] = { 0 }</a:t>
            </a:r>
            <a:endParaRPr sz="2700">
              <a:solidFill>
                <a:srgbClr val="FFFFFF"/>
              </a:solidFill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○"/>
            </a:pPr>
            <a:r>
              <a:rPr lang="en" sz="2700">
                <a:solidFill>
                  <a:srgbClr val="FFFFFF"/>
                </a:solidFill>
              </a:rPr>
              <a:t>Sets all the elements to 0</a:t>
            </a:r>
            <a:endParaRPr sz="2700">
              <a:solidFill>
                <a:srgbClr val="FFFFFF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●"/>
            </a:pPr>
            <a:r>
              <a:rPr lang="en" sz="2700">
                <a:solidFill>
                  <a:srgbClr val="FFFFFF"/>
                </a:solidFill>
              </a:rPr>
              <a:t>int n[] = { 1, 2, 3, 4, 5 }; </a:t>
            </a:r>
            <a:endParaRPr sz="2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325" y="35375"/>
            <a:ext cx="6777876" cy="507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138" y="0"/>
            <a:ext cx="785373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C Header Files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&lt;assert.h&gt;	Program assertion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&lt;ctype.h&gt;	Character type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&lt;locale.h&gt;	Localization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&lt;math.h&gt;	Mathematics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&lt;setjmp.h&gt;	Jump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&lt;signal.h&gt;	Signal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&lt;stdarg.h&gt;	Variable arguments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&lt;stdio.h&gt;	Standard Input/Output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&lt;stdlib.h&gt;	Standard Utility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&lt;string.h&gt;	String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&lt;time.h&gt;	Date time functions</a:t>
            </a:r>
            <a:endParaRPr sz="1800"/>
          </a:p>
        </p:txBody>
      </p:sp>
      <p:sp>
        <p:nvSpPr>
          <p:cNvPr id="181" name="Google Shape;181;p32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2" name="Google Shape;182;p32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32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</a:rPr>
              <a:t>Shape</a:t>
            </a:r>
            <a:endParaRPr sz="4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</p:txBody>
      </p:sp>
      <p:sp>
        <p:nvSpPr>
          <p:cNvPr id="184" name="Google Shape;184;p32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What is an array?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3922500" y="1638450"/>
            <a:ext cx="4956600" cy="18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FFFFF"/>
              </a:solidFill>
            </a:endParaRPr>
          </a:p>
        </p:txBody>
      </p:sp>
      <p:grpSp>
        <p:nvGrpSpPr>
          <p:cNvPr id="186" name="Google Shape;186;p32"/>
          <p:cNvGrpSpPr/>
          <p:nvPr/>
        </p:nvGrpSpPr>
        <p:grpSpPr>
          <a:xfrm>
            <a:off x="5527675" y="744575"/>
            <a:ext cx="1811336" cy="3299194"/>
            <a:chOff x="0" y="-2"/>
            <a:chExt cx="20000" cy="19987"/>
          </a:xfrm>
        </p:grpSpPr>
        <p:sp>
          <p:nvSpPr>
            <p:cNvPr id="187" name="Google Shape;187;p32"/>
            <p:cNvSpPr/>
            <p:nvPr/>
          </p:nvSpPr>
          <p:spPr>
            <a:xfrm>
              <a:off x="0" y="10000"/>
              <a:ext cx="20000" cy="1650"/>
            </a:xfrm>
            <a:custGeom>
              <a:rect b="b" l="l" r="r" t="t"/>
              <a:pathLst>
                <a:path extrusionOk="0" h="20000" w="20000">
                  <a:moveTo>
                    <a:pt x="19986" y="0"/>
                  </a:moveTo>
                  <a:lnTo>
                    <a:pt x="19986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86" y="0"/>
                  </a:lnTo>
                  <a:close/>
                </a:path>
              </a:pathLst>
            </a:custGeom>
            <a:solidFill>
              <a:srgbClr val="4DB3E6"/>
            </a:solidFill>
            <a:ln cap="flat" cmpd="sng" w="9525">
              <a:solidFill>
                <a:srgbClr val="4DB3E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88" name="Google Shape;188;p32"/>
            <p:cNvGrpSpPr/>
            <p:nvPr/>
          </p:nvGrpSpPr>
          <p:grpSpPr>
            <a:xfrm>
              <a:off x="0" y="-2"/>
              <a:ext cx="20000" cy="19987"/>
              <a:chOff x="0" y="0"/>
              <a:chExt cx="20000" cy="19987"/>
            </a:xfrm>
          </p:grpSpPr>
          <p:sp>
            <p:nvSpPr>
              <p:cNvPr id="189" name="Google Shape;189;p32"/>
              <p:cNvSpPr/>
              <p:nvPr/>
            </p:nvSpPr>
            <p:spPr>
              <a:xfrm>
                <a:off x="0" y="0"/>
                <a:ext cx="20000" cy="1650"/>
              </a:xfrm>
              <a:custGeom>
                <a:rect b="b" l="l" r="r" t="t"/>
                <a:pathLst>
                  <a:path extrusionOk="0" h="20000" w="20000">
                    <a:moveTo>
                      <a:pt x="19986" y="0"/>
                    </a:moveTo>
                    <a:lnTo>
                      <a:pt x="19986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6" y="0"/>
                    </a:lnTo>
                    <a:close/>
                  </a:path>
                </a:pathLst>
              </a:custGeom>
              <a:solidFill>
                <a:srgbClr val="4DB3E6"/>
              </a:solidFill>
              <a:ln cap="flat" cmpd="sng" w="9525">
                <a:solidFill>
                  <a:srgbClr val="4DB3E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0" name="Google Shape;190;p32"/>
              <p:cNvSpPr/>
              <p:nvPr/>
            </p:nvSpPr>
            <p:spPr>
              <a:xfrm>
                <a:off x="0" y="1667"/>
                <a:ext cx="20000" cy="1650"/>
              </a:xfrm>
              <a:custGeom>
                <a:rect b="b" l="l" r="r" t="t"/>
                <a:pathLst>
                  <a:path extrusionOk="0" h="20000" w="20000">
                    <a:moveTo>
                      <a:pt x="19986" y="0"/>
                    </a:moveTo>
                    <a:lnTo>
                      <a:pt x="19986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6" y="0"/>
                    </a:lnTo>
                    <a:close/>
                  </a:path>
                </a:pathLst>
              </a:custGeom>
              <a:solidFill>
                <a:srgbClr val="4DB3E6"/>
              </a:solidFill>
              <a:ln cap="flat" cmpd="sng" w="9525">
                <a:solidFill>
                  <a:srgbClr val="4DB3E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1" name="Google Shape;191;p32"/>
              <p:cNvSpPr/>
              <p:nvPr/>
            </p:nvSpPr>
            <p:spPr>
              <a:xfrm>
                <a:off x="0" y="3334"/>
                <a:ext cx="20000" cy="1650"/>
              </a:xfrm>
              <a:custGeom>
                <a:rect b="b" l="l" r="r" t="t"/>
                <a:pathLst>
                  <a:path extrusionOk="0" h="20000" w="20000">
                    <a:moveTo>
                      <a:pt x="19986" y="0"/>
                    </a:moveTo>
                    <a:lnTo>
                      <a:pt x="19986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6" y="0"/>
                    </a:lnTo>
                    <a:close/>
                  </a:path>
                </a:pathLst>
              </a:custGeom>
              <a:solidFill>
                <a:srgbClr val="4DB3E6"/>
              </a:solidFill>
              <a:ln cap="flat" cmpd="sng" w="9525">
                <a:solidFill>
                  <a:srgbClr val="4DB3E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2" name="Google Shape;192;p32"/>
              <p:cNvSpPr/>
              <p:nvPr/>
            </p:nvSpPr>
            <p:spPr>
              <a:xfrm>
                <a:off x="0" y="5001"/>
                <a:ext cx="20000" cy="1650"/>
              </a:xfrm>
              <a:custGeom>
                <a:rect b="b" l="l" r="r" t="t"/>
                <a:pathLst>
                  <a:path extrusionOk="0" h="20000" w="20000">
                    <a:moveTo>
                      <a:pt x="19986" y="0"/>
                    </a:moveTo>
                    <a:lnTo>
                      <a:pt x="19986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6" y="0"/>
                    </a:lnTo>
                    <a:close/>
                  </a:path>
                </a:pathLst>
              </a:custGeom>
              <a:solidFill>
                <a:srgbClr val="4DB3E6"/>
              </a:solidFill>
              <a:ln cap="flat" cmpd="sng" w="9525">
                <a:solidFill>
                  <a:srgbClr val="4DB3E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3" name="Google Shape;193;p32"/>
              <p:cNvSpPr/>
              <p:nvPr/>
            </p:nvSpPr>
            <p:spPr>
              <a:xfrm>
                <a:off x="0" y="6668"/>
                <a:ext cx="20000" cy="1650"/>
              </a:xfrm>
              <a:custGeom>
                <a:rect b="b" l="l" r="r" t="t"/>
                <a:pathLst>
                  <a:path extrusionOk="0" h="20000" w="20000">
                    <a:moveTo>
                      <a:pt x="19986" y="0"/>
                    </a:moveTo>
                    <a:lnTo>
                      <a:pt x="19986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6" y="0"/>
                    </a:lnTo>
                    <a:close/>
                  </a:path>
                </a:pathLst>
              </a:custGeom>
              <a:solidFill>
                <a:srgbClr val="4DB3E6"/>
              </a:solidFill>
              <a:ln cap="flat" cmpd="sng" w="9525">
                <a:solidFill>
                  <a:srgbClr val="4DB3E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4" name="Google Shape;194;p32"/>
              <p:cNvSpPr/>
              <p:nvPr/>
            </p:nvSpPr>
            <p:spPr>
              <a:xfrm>
                <a:off x="0" y="8335"/>
                <a:ext cx="20000" cy="1650"/>
              </a:xfrm>
              <a:custGeom>
                <a:rect b="b" l="l" r="r" t="t"/>
                <a:pathLst>
                  <a:path extrusionOk="0" h="20000" w="20000">
                    <a:moveTo>
                      <a:pt x="19986" y="0"/>
                    </a:moveTo>
                    <a:lnTo>
                      <a:pt x="19986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6" y="0"/>
                    </a:lnTo>
                    <a:close/>
                  </a:path>
                </a:pathLst>
              </a:custGeom>
              <a:solidFill>
                <a:srgbClr val="4DB3E6"/>
              </a:solidFill>
              <a:ln cap="flat" cmpd="sng" w="9525">
                <a:solidFill>
                  <a:srgbClr val="4DB3E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5" name="Google Shape;195;p32"/>
              <p:cNvSpPr/>
              <p:nvPr/>
            </p:nvSpPr>
            <p:spPr>
              <a:xfrm>
                <a:off x="0" y="11669"/>
                <a:ext cx="20000" cy="1650"/>
              </a:xfrm>
              <a:custGeom>
                <a:rect b="b" l="l" r="r" t="t"/>
                <a:pathLst>
                  <a:path extrusionOk="0" h="20000" w="20000">
                    <a:moveTo>
                      <a:pt x="19986" y="0"/>
                    </a:moveTo>
                    <a:lnTo>
                      <a:pt x="19986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6" y="0"/>
                    </a:lnTo>
                    <a:close/>
                  </a:path>
                </a:pathLst>
              </a:custGeom>
              <a:solidFill>
                <a:srgbClr val="4DB3E6"/>
              </a:solidFill>
              <a:ln cap="flat" cmpd="sng" w="9525">
                <a:solidFill>
                  <a:srgbClr val="4DB3E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6" name="Google Shape;196;p32"/>
              <p:cNvSpPr/>
              <p:nvPr/>
            </p:nvSpPr>
            <p:spPr>
              <a:xfrm>
                <a:off x="0" y="13336"/>
                <a:ext cx="20000" cy="1650"/>
              </a:xfrm>
              <a:custGeom>
                <a:rect b="b" l="l" r="r" t="t"/>
                <a:pathLst>
                  <a:path extrusionOk="0" h="20000" w="20000">
                    <a:moveTo>
                      <a:pt x="19986" y="0"/>
                    </a:moveTo>
                    <a:lnTo>
                      <a:pt x="19986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6" y="0"/>
                    </a:lnTo>
                    <a:close/>
                  </a:path>
                </a:pathLst>
              </a:custGeom>
              <a:solidFill>
                <a:srgbClr val="4DB3E6"/>
              </a:solidFill>
              <a:ln cap="flat" cmpd="sng" w="9525">
                <a:solidFill>
                  <a:srgbClr val="4DB3E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7" name="Google Shape;197;p32"/>
              <p:cNvSpPr/>
              <p:nvPr/>
            </p:nvSpPr>
            <p:spPr>
              <a:xfrm>
                <a:off x="0" y="15003"/>
                <a:ext cx="20000" cy="1650"/>
              </a:xfrm>
              <a:custGeom>
                <a:rect b="b" l="l" r="r" t="t"/>
                <a:pathLst>
                  <a:path extrusionOk="0" h="20000" w="20000">
                    <a:moveTo>
                      <a:pt x="19986" y="0"/>
                    </a:moveTo>
                    <a:lnTo>
                      <a:pt x="19986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6" y="0"/>
                    </a:lnTo>
                    <a:close/>
                  </a:path>
                </a:pathLst>
              </a:custGeom>
              <a:solidFill>
                <a:srgbClr val="4DB3E6"/>
              </a:solidFill>
              <a:ln cap="flat" cmpd="sng" w="9525">
                <a:solidFill>
                  <a:srgbClr val="4DB3E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8" name="Google Shape;198;p32"/>
              <p:cNvSpPr/>
              <p:nvPr/>
            </p:nvSpPr>
            <p:spPr>
              <a:xfrm>
                <a:off x="0" y="16670"/>
                <a:ext cx="20000" cy="1650"/>
              </a:xfrm>
              <a:custGeom>
                <a:rect b="b" l="l" r="r" t="t"/>
                <a:pathLst>
                  <a:path extrusionOk="0" h="20000" w="20000">
                    <a:moveTo>
                      <a:pt x="19986" y="0"/>
                    </a:moveTo>
                    <a:lnTo>
                      <a:pt x="19986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6" y="0"/>
                    </a:lnTo>
                    <a:close/>
                  </a:path>
                </a:pathLst>
              </a:custGeom>
              <a:solidFill>
                <a:srgbClr val="4DB3E6"/>
              </a:solidFill>
              <a:ln cap="flat" cmpd="sng" w="9525">
                <a:solidFill>
                  <a:srgbClr val="4DB3E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9" name="Google Shape;199;p32"/>
              <p:cNvSpPr/>
              <p:nvPr/>
            </p:nvSpPr>
            <p:spPr>
              <a:xfrm>
                <a:off x="0" y="18337"/>
                <a:ext cx="20000" cy="1650"/>
              </a:xfrm>
              <a:custGeom>
                <a:rect b="b" l="l" r="r" t="t"/>
                <a:pathLst>
                  <a:path extrusionOk="0" h="20000" w="20000">
                    <a:moveTo>
                      <a:pt x="19986" y="0"/>
                    </a:moveTo>
                    <a:lnTo>
                      <a:pt x="19986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6" y="0"/>
                    </a:lnTo>
                    <a:close/>
                  </a:path>
                </a:pathLst>
              </a:custGeom>
              <a:solidFill>
                <a:srgbClr val="4DB3E6"/>
              </a:solidFill>
              <a:ln cap="flat" cmpd="sng" w="9525">
                <a:solidFill>
                  <a:srgbClr val="4DB3E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200" name="Google Shape;200;p32"/>
          <p:cNvSpPr txBox="1"/>
          <p:nvPr/>
        </p:nvSpPr>
        <p:spPr>
          <a:xfrm>
            <a:off x="4572000" y="2435262"/>
            <a:ext cx="6540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" sz="1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c[6]</a:t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32"/>
          <p:cNvSpPr txBox="1"/>
          <p:nvPr/>
        </p:nvSpPr>
        <p:spPr>
          <a:xfrm>
            <a:off x="6134100" y="784262"/>
            <a:ext cx="501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" sz="1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-45</a:t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p32"/>
          <p:cNvSpPr txBox="1"/>
          <p:nvPr/>
        </p:nvSpPr>
        <p:spPr>
          <a:xfrm>
            <a:off x="6435725" y="1058900"/>
            <a:ext cx="2001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" sz="1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32"/>
          <p:cNvSpPr txBox="1"/>
          <p:nvPr/>
        </p:nvSpPr>
        <p:spPr>
          <a:xfrm>
            <a:off x="6435725" y="1335125"/>
            <a:ext cx="2001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" sz="1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32"/>
          <p:cNvSpPr txBox="1"/>
          <p:nvPr/>
        </p:nvSpPr>
        <p:spPr>
          <a:xfrm>
            <a:off x="6286500" y="1609762"/>
            <a:ext cx="3492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" sz="1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72</a:t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32"/>
          <p:cNvSpPr txBox="1"/>
          <p:nvPr/>
        </p:nvSpPr>
        <p:spPr>
          <a:xfrm>
            <a:off x="5981700" y="1884400"/>
            <a:ext cx="6540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" sz="1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1543</a:t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32"/>
          <p:cNvSpPr txBox="1"/>
          <p:nvPr/>
        </p:nvSpPr>
        <p:spPr>
          <a:xfrm>
            <a:off x="6134100" y="2160625"/>
            <a:ext cx="5016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" sz="1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-89</a:t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p32"/>
          <p:cNvSpPr txBox="1"/>
          <p:nvPr/>
        </p:nvSpPr>
        <p:spPr>
          <a:xfrm>
            <a:off x="6435725" y="2435262"/>
            <a:ext cx="2001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" sz="1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32"/>
          <p:cNvSpPr txBox="1"/>
          <p:nvPr/>
        </p:nvSpPr>
        <p:spPr>
          <a:xfrm>
            <a:off x="6286500" y="2709900"/>
            <a:ext cx="3492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" sz="1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62</a:t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6286500" y="2986125"/>
            <a:ext cx="3492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" sz="1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-3</a:t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6435725" y="3260762"/>
            <a:ext cx="2001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" sz="1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5981700" y="3535400"/>
            <a:ext cx="6540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" sz="1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6453</a:t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6286500" y="3811625"/>
            <a:ext cx="3492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" sz="1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78</a:t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32"/>
          <p:cNvSpPr/>
          <p:nvPr/>
        </p:nvSpPr>
        <p:spPr>
          <a:xfrm>
            <a:off x="4648200" y="411200"/>
            <a:ext cx="0" cy="366700"/>
          </a:xfrm>
          <a:custGeom>
            <a:rect b="b" l="l" r="r" t="t"/>
            <a:pathLst>
              <a:path extrusionOk="0" h="20000" w="20000">
                <a:moveTo>
                  <a:pt x="0" y="19958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triangl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32"/>
          <p:cNvSpPr txBox="1"/>
          <p:nvPr/>
        </p:nvSpPr>
        <p:spPr>
          <a:xfrm>
            <a:off x="4572000" y="784262"/>
            <a:ext cx="6540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" sz="1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c[0]</a:t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4572000" y="1058900"/>
            <a:ext cx="6540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" sz="1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c[1]</a:t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4572000" y="1335125"/>
            <a:ext cx="6540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" sz="1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c[2]</a:t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32"/>
          <p:cNvSpPr txBox="1"/>
          <p:nvPr/>
        </p:nvSpPr>
        <p:spPr>
          <a:xfrm>
            <a:off x="4572000" y="1609762"/>
            <a:ext cx="6540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" sz="1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c[3]</a:t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4419600" y="3811625"/>
            <a:ext cx="806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" sz="1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c[11]</a:t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p32"/>
          <p:cNvSpPr txBox="1"/>
          <p:nvPr/>
        </p:nvSpPr>
        <p:spPr>
          <a:xfrm>
            <a:off x="4419600" y="3535400"/>
            <a:ext cx="806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" sz="1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c[10]</a:t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32"/>
          <p:cNvSpPr txBox="1"/>
          <p:nvPr/>
        </p:nvSpPr>
        <p:spPr>
          <a:xfrm>
            <a:off x="4572000" y="3260762"/>
            <a:ext cx="6540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" sz="1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c[9]</a:t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32"/>
          <p:cNvSpPr txBox="1"/>
          <p:nvPr/>
        </p:nvSpPr>
        <p:spPr>
          <a:xfrm>
            <a:off x="4572000" y="2986125"/>
            <a:ext cx="6540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" sz="1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c[8]</a:t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4572000" y="2709900"/>
            <a:ext cx="6540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" sz="1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c[7]</a:t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4572000" y="2160625"/>
            <a:ext cx="6540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" sz="1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c[5]</a:t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4572000" y="1884400"/>
            <a:ext cx="6540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" sz="1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c[4]</a:t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4470400" y="4413287"/>
            <a:ext cx="33783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Position number of the element within array </a:t>
            </a:r>
            <a:r>
              <a:rPr b="1" i="0" lang="en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0" i="0" sz="20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32"/>
          <p:cNvSpPr/>
          <p:nvPr/>
        </p:nvSpPr>
        <p:spPr>
          <a:xfrm>
            <a:off x="4724400" y="3989425"/>
            <a:ext cx="0" cy="366700"/>
          </a:xfrm>
          <a:custGeom>
            <a:rect b="b" l="l" r="r" t="t"/>
            <a:pathLst>
              <a:path extrusionOk="0" h="20000" w="20000">
                <a:moveTo>
                  <a:pt x="0" y="0"/>
                </a:moveTo>
                <a:lnTo>
                  <a:pt x="0" y="1995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triangl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27" name="Google Shape;227;p32"/>
          <p:cNvGrpSpPr/>
          <p:nvPr/>
        </p:nvGrpSpPr>
        <p:grpSpPr>
          <a:xfrm>
            <a:off x="5527675" y="744575"/>
            <a:ext cx="1811336" cy="3299194"/>
            <a:chOff x="0" y="-2"/>
            <a:chExt cx="20000" cy="19987"/>
          </a:xfrm>
        </p:grpSpPr>
        <p:sp>
          <p:nvSpPr>
            <p:cNvPr id="228" name="Google Shape;228;p32"/>
            <p:cNvSpPr/>
            <p:nvPr/>
          </p:nvSpPr>
          <p:spPr>
            <a:xfrm>
              <a:off x="0" y="10000"/>
              <a:ext cx="20000" cy="1650"/>
            </a:xfrm>
            <a:custGeom>
              <a:rect b="b" l="l" r="r" t="t"/>
              <a:pathLst>
                <a:path extrusionOk="0" h="20000" w="20000">
                  <a:moveTo>
                    <a:pt x="19986" y="0"/>
                  </a:moveTo>
                  <a:lnTo>
                    <a:pt x="19986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86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29" name="Google Shape;229;p32"/>
            <p:cNvGrpSpPr/>
            <p:nvPr/>
          </p:nvGrpSpPr>
          <p:grpSpPr>
            <a:xfrm>
              <a:off x="0" y="-2"/>
              <a:ext cx="20000" cy="19987"/>
              <a:chOff x="0" y="0"/>
              <a:chExt cx="20000" cy="19987"/>
            </a:xfrm>
          </p:grpSpPr>
          <p:sp>
            <p:nvSpPr>
              <p:cNvPr id="230" name="Google Shape;230;p32"/>
              <p:cNvSpPr/>
              <p:nvPr/>
            </p:nvSpPr>
            <p:spPr>
              <a:xfrm>
                <a:off x="0" y="0"/>
                <a:ext cx="20000" cy="1650"/>
              </a:xfrm>
              <a:custGeom>
                <a:rect b="b" l="l" r="r" t="t"/>
                <a:pathLst>
                  <a:path extrusionOk="0" h="20000" w="20000">
                    <a:moveTo>
                      <a:pt x="19986" y="0"/>
                    </a:moveTo>
                    <a:lnTo>
                      <a:pt x="19986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6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1" name="Google Shape;231;p32"/>
              <p:cNvSpPr/>
              <p:nvPr/>
            </p:nvSpPr>
            <p:spPr>
              <a:xfrm>
                <a:off x="0" y="1667"/>
                <a:ext cx="20000" cy="1650"/>
              </a:xfrm>
              <a:custGeom>
                <a:rect b="b" l="l" r="r" t="t"/>
                <a:pathLst>
                  <a:path extrusionOk="0" h="20000" w="20000">
                    <a:moveTo>
                      <a:pt x="19986" y="0"/>
                    </a:moveTo>
                    <a:lnTo>
                      <a:pt x="19986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6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2" name="Google Shape;232;p32"/>
              <p:cNvSpPr/>
              <p:nvPr/>
            </p:nvSpPr>
            <p:spPr>
              <a:xfrm>
                <a:off x="0" y="3334"/>
                <a:ext cx="20000" cy="1650"/>
              </a:xfrm>
              <a:custGeom>
                <a:rect b="b" l="l" r="r" t="t"/>
                <a:pathLst>
                  <a:path extrusionOk="0" h="20000" w="20000">
                    <a:moveTo>
                      <a:pt x="19986" y="0"/>
                    </a:moveTo>
                    <a:lnTo>
                      <a:pt x="19986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6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3" name="Google Shape;233;p32"/>
              <p:cNvSpPr/>
              <p:nvPr/>
            </p:nvSpPr>
            <p:spPr>
              <a:xfrm>
                <a:off x="0" y="5001"/>
                <a:ext cx="20000" cy="1650"/>
              </a:xfrm>
              <a:custGeom>
                <a:rect b="b" l="l" r="r" t="t"/>
                <a:pathLst>
                  <a:path extrusionOk="0" h="20000" w="20000">
                    <a:moveTo>
                      <a:pt x="19986" y="0"/>
                    </a:moveTo>
                    <a:lnTo>
                      <a:pt x="19986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6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4" name="Google Shape;234;p32"/>
              <p:cNvSpPr/>
              <p:nvPr/>
            </p:nvSpPr>
            <p:spPr>
              <a:xfrm>
                <a:off x="0" y="6668"/>
                <a:ext cx="20000" cy="1650"/>
              </a:xfrm>
              <a:custGeom>
                <a:rect b="b" l="l" r="r" t="t"/>
                <a:pathLst>
                  <a:path extrusionOk="0" h="20000" w="20000">
                    <a:moveTo>
                      <a:pt x="19986" y="0"/>
                    </a:moveTo>
                    <a:lnTo>
                      <a:pt x="19986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6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5" name="Google Shape;235;p32"/>
              <p:cNvSpPr/>
              <p:nvPr/>
            </p:nvSpPr>
            <p:spPr>
              <a:xfrm>
                <a:off x="0" y="8335"/>
                <a:ext cx="20000" cy="1650"/>
              </a:xfrm>
              <a:custGeom>
                <a:rect b="b" l="l" r="r" t="t"/>
                <a:pathLst>
                  <a:path extrusionOk="0" h="20000" w="20000">
                    <a:moveTo>
                      <a:pt x="19986" y="0"/>
                    </a:moveTo>
                    <a:lnTo>
                      <a:pt x="19986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6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6" name="Google Shape;236;p32"/>
              <p:cNvSpPr/>
              <p:nvPr/>
            </p:nvSpPr>
            <p:spPr>
              <a:xfrm>
                <a:off x="0" y="11669"/>
                <a:ext cx="20000" cy="1650"/>
              </a:xfrm>
              <a:custGeom>
                <a:rect b="b" l="l" r="r" t="t"/>
                <a:pathLst>
                  <a:path extrusionOk="0" h="20000" w="20000">
                    <a:moveTo>
                      <a:pt x="19986" y="0"/>
                    </a:moveTo>
                    <a:lnTo>
                      <a:pt x="19986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6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7" name="Google Shape;237;p32"/>
              <p:cNvSpPr/>
              <p:nvPr/>
            </p:nvSpPr>
            <p:spPr>
              <a:xfrm>
                <a:off x="0" y="13336"/>
                <a:ext cx="20000" cy="1650"/>
              </a:xfrm>
              <a:custGeom>
                <a:rect b="b" l="l" r="r" t="t"/>
                <a:pathLst>
                  <a:path extrusionOk="0" h="20000" w="20000">
                    <a:moveTo>
                      <a:pt x="19986" y="0"/>
                    </a:moveTo>
                    <a:lnTo>
                      <a:pt x="19986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6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8" name="Google Shape;238;p32"/>
              <p:cNvSpPr/>
              <p:nvPr/>
            </p:nvSpPr>
            <p:spPr>
              <a:xfrm>
                <a:off x="0" y="15003"/>
                <a:ext cx="20000" cy="1650"/>
              </a:xfrm>
              <a:custGeom>
                <a:rect b="b" l="l" r="r" t="t"/>
                <a:pathLst>
                  <a:path extrusionOk="0" h="20000" w="20000">
                    <a:moveTo>
                      <a:pt x="19986" y="0"/>
                    </a:moveTo>
                    <a:lnTo>
                      <a:pt x="19986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6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9" name="Google Shape;239;p32"/>
              <p:cNvSpPr/>
              <p:nvPr/>
            </p:nvSpPr>
            <p:spPr>
              <a:xfrm>
                <a:off x="0" y="16670"/>
                <a:ext cx="20000" cy="1650"/>
              </a:xfrm>
              <a:custGeom>
                <a:rect b="b" l="l" r="r" t="t"/>
                <a:pathLst>
                  <a:path extrusionOk="0" h="20000" w="20000">
                    <a:moveTo>
                      <a:pt x="19986" y="0"/>
                    </a:moveTo>
                    <a:lnTo>
                      <a:pt x="19986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6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0" name="Google Shape;240;p32"/>
              <p:cNvSpPr/>
              <p:nvPr/>
            </p:nvSpPr>
            <p:spPr>
              <a:xfrm>
                <a:off x="0" y="18337"/>
                <a:ext cx="20000" cy="1650"/>
              </a:xfrm>
              <a:custGeom>
                <a:rect b="b" l="l" r="r" t="t"/>
                <a:pathLst>
                  <a:path extrusionOk="0" h="20000" w="20000">
                    <a:moveTo>
                      <a:pt x="19986" y="0"/>
                    </a:moveTo>
                    <a:lnTo>
                      <a:pt x="19986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6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0" u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241" name="Google Shape;241;p32"/>
          <p:cNvSpPr txBox="1"/>
          <p:nvPr/>
        </p:nvSpPr>
        <p:spPr>
          <a:xfrm>
            <a:off x="1828800" y="4321212"/>
            <a:ext cx="91440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br>
              <a:rPr b="0" i="0" lang="en" sz="3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650" y="0"/>
            <a:ext cx="685470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DD0E1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DD0E1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