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5785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8541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3719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71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047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426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3036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0591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0222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956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45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8FD7-60FA-4745-82DD-1E67725116CC}" type="datetimeFigureOut">
              <a:rPr lang="ar-EG" smtClean="0"/>
              <a:t>29/11/1437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50DF-2AB8-455E-93EB-1B26730D3B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3822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2ua.com/connection/connection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67" y="1946093"/>
            <a:ext cx="7728294" cy="491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42155" y="489178"/>
            <a:ext cx="81621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Connection Between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0292" y="1596095"/>
            <a:ext cx="17304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JAVA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0468" y="1642261"/>
            <a:ext cx="72648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&amp;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4049" y="1589252"/>
            <a:ext cx="26132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My SQL</a:t>
            </a:r>
          </a:p>
        </p:txBody>
      </p:sp>
      <p:pic>
        <p:nvPicPr>
          <p:cNvPr id="9" name="Picture 2" descr="https://cdn1.iconfinder.com/data/icons/fs-icons-ubuntu-by-franksouza-/512/gnome-mime-application-x-java-arch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3" y="4141763"/>
            <a:ext cx="2489982" cy="248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code-epicenter.com/wp-content/uploads/2015/11/mysq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77" y="39541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findicons.com/files/icons/977/rrze/720/database_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752" y="2120349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1.iconfinder.com/data/icons/fs-icons-ubuntu-by-franksouza-/512/gnome-mime-application-x-java-arch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1" y="3203716"/>
            <a:ext cx="2551353" cy="255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نتيجة بحث الصور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6" y="1256887"/>
            <a:ext cx="2336524" cy="23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3.amazonaws.com/kinlane-productions/bw-icons/bw-connect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60" y="868859"/>
            <a:ext cx="2024269" cy="202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335" y="241224"/>
            <a:ext cx="30094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Java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45413" y="380372"/>
            <a:ext cx="261321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My SQL</a:t>
            </a:r>
          </a:p>
          <a:p>
            <a:pPr algn="ctr"/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DB</a:t>
            </a:r>
            <a:endParaRPr lang="en-US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5941" y="64606"/>
            <a:ext cx="3459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Connection</a:t>
            </a:r>
          </a:p>
        </p:txBody>
      </p:sp>
      <p:pic>
        <p:nvPicPr>
          <p:cNvPr id="2062" name="Picture 14" descr="http://legis.wisconsin.gov/assembly/54/hintz/media/1119/statem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26" y="4284412"/>
            <a:ext cx="3072416" cy="235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376783" y="3593411"/>
            <a:ext cx="3176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Statement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2327289" y="1133636"/>
            <a:ext cx="7447721" cy="1314801"/>
          </a:xfrm>
          <a:custGeom>
            <a:avLst/>
            <a:gdLst>
              <a:gd name="connsiteX0" fmla="*/ 0 w 7447721"/>
              <a:gd name="connsiteY0" fmla="*/ 917188 h 1314801"/>
              <a:gd name="connsiteX1" fmla="*/ 1099930 w 7447721"/>
              <a:gd name="connsiteY1" fmla="*/ 55796 h 1314801"/>
              <a:gd name="connsiteX2" fmla="*/ 3617843 w 7447721"/>
              <a:gd name="connsiteY2" fmla="*/ 1314753 h 1314801"/>
              <a:gd name="connsiteX3" fmla="*/ 5499652 w 7447721"/>
              <a:gd name="connsiteY3" fmla="*/ 2788 h 1314801"/>
              <a:gd name="connsiteX4" fmla="*/ 7447721 w 7447721"/>
              <a:gd name="connsiteY4" fmla="*/ 1036457 h 131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7721" h="1314801">
                <a:moveTo>
                  <a:pt x="0" y="917188"/>
                </a:moveTo>
                <a:cubicBezTo>
                  <a:pt x="248478" y="453361"/>
                  <a:pt x="496956" y="-10465"/>
                  <a:pt x="1099930" y="55796"/>
                </a:cubicBezTo>
                <a:cubicBezTo>
                  <a:pt x="1702904" y="122057"/>
                  <a:pt x="2884556" y="1323588"/>
                  <a:pt x="3617843" y="1314753"/>
                </a:cubicBezTo>
                <a:cubicBezTo>
                  <a:pt x="4351130" y="1305918"/>
                  <a:pt x="4861339" y="49171"/>
                  <a:pt x="5499652" y="2788"/>
                </a:cubicBezTo>
                <a:cubicBezTo>
                  <a:pt x="6137965" y="-43595"/>
                  <a:pt x="6792843" y="496431"/>
                  <a:pt x="7447721" y="1036457"/>
                </a:cubicBezTo>
              </a:path>
            </a:pathLst>
          </a:custGeom>
          <a:noFill/>
          <a:ln w="63500">
            <a:headEnd type="oval" w="lg" len="lg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Freeform: Shape 7"/>
          <p:cNvSpPr/>
          <p:nvPr/>
        </p:nvSpPr>
        <p:spPr>
          <a:xfrm>
            <a:off x="2356031" y="5118193"/>
            <a:ext cx="6893169" cy="1449456"/>
          </a:xfrm>
          <a:custGeom>
            <a:avLst/>
            <a:gdLst>
              <a:gd name="connsiteX0" fmla="*/ 0 w 6893169"/>
              <a:gd name="connsiteY0" fmla="*/ 0 h 1449456"/>
              <a:gd name="connsiteX1" fmla="*/ 3249637 w 6893169"/>
              <a:gd name="connsiteY1" fmla="*/ 1448972 h 1449456"/>
              <a:gd name="connsiteX2" fmla="*/ 6893169 w 6893169"/>
              <a:gd name="connsiteY2" fmla="*/ 126609 h 144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69" h="1449456">
                <a:moveTo>
                  <a:pt x="0" y="0"/>
                </a:moveTo>
                <a:cubicBezTo>
                  <a:pt x="1050388" y="713935"/>
                  <a:pt x="2100776" y="1427871"/>
                  <a:pt x="3249637" y="1448972"/>
                </a:cubicBezTo>
                <a:cubicBezTo>
                  <a:pt x="4398498" y="1470073"/>
                  <a:pt x="5645833" y="798341"/>
                  <a:pt x="6893169" y="126609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headEnd type="arrow" w="lg" len="lg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9149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5" grpId="0"/>
      <p:bldP spid="15" grpId="0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s3.amazonaws.com/kinlane-productions/bw-icons/bw-conn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103" y="804253"/>
            <a:ext cx="2024269" cy="202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96184" y="0"/>
            <a:ext cx="3459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Connection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784" y="2828522"/>
            <a:ext cx="1170201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EG" sz="2000" b="1" dirty="0"/>
              <a:t>متغير من نوع </a:t>
            </a:r>
            <a:r>
              <a:rPr lang="en-US" sz="2000" b="1" dirty="0"/>
              <a:t>Connection</a:t>
            </a:r>
          </a:p>
          <a:p>
            <a:pPr lvl="1" algn="r" rtl="1"/>
            <a:r>
              <a:rPr lang="en-US" sz="2000" dirty="0"/>
              <a:t>[1]	</a:t>
            </a:r>
            <a:r>
              <a:rPr lang="ar-EG" sz="2000" dirty="0"/>
              <a:t>مكانه من </a:t>
            </a:r>
            <a:r>
              <a:rPr lang="en-US" sz="2000" b="1" dirty="0" err="1">
                <a:solidFill>
                  <a:srgbClr val="0000FF"/>
                </a:solidFill>
              </a:rPr>
              <a:t>java.sql.Connection</a:t>
            </a:r>
            <a:endParaRPr lang="en-US" sz="2000" b="1" dirty="0">
              <a:solidFill>
                <a:srgbClr val="0000FF"/>
              </a:solidFill>
            </a:endParaRPr>
          </a:p>
          <a:p>
            <a:pPr lvl="1" algn="r" rtl="1"/>
            <a:r>
              <a:rPr lang="en-US" sz="2000" dirty="0"/>
              <a:t>[2]	</a:t>
            </a:r>
            <a:r>
              <a:rPr lang="ar-EG" sz="2000" dirty="0"/>
              <a:t>يحتاج الي الدالة </a:t>
            </a:r>
            <a:r>
              <a:rPr lang="en-US" sz="2000" b="1" dirty="0" err="1">
                <a:solidFill>
                  <a:srgbClr val="0000FF"/>
                </a:solidFill>
              </a:rPr>
              <a:t>getConnection</a:t>
            </a:r>
            <a:r>
              <a:rPr lang="en-US" sz="2000" dirty="0"/>
              <a:t> </a:t>
            </a:r>
            <a:r>
              <a:rPr lang="ar-EG" sz="2000" dirty="0"/>
              <a:t> لصنع اتصال جديد</a:t>
            </a:r>
          </a:p>
          <a:p>
            <a:pPr lvl="2" algn="r" rtl="1"/>
            <a:r>
              <a:rPr lang="en-US" sz="2000" dirty="0"/>
              <a:t>o	</a:t>
            </a:r>
            <a:r>
              <a:rPr lang="ar-EG" sz="2000" dirty="0"/>
              <a:t>مكان الدالة </a:t>
            </a:r>
            <a:r>
              <a:rPr lang="en-US" sz="2000" b="1" dirty="0" err="1">
                <a:solidFill>
                  <a:srgbClr val="0000FF"/>
                </a:solidFill>
              </a:rPr>
              <a:t>getConnection</a:t>
            </a:r>
            <a:r>
              <a:rPr lang="en-US" sz="2000" dirty="0"/>
              <a:t> </a:t>
            </a:r>
            <a:r>
              <a:rPr lang="ar-EG" sz="2000" dirty="0"/>
              <a:t> بداخل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DriverManager</a:t>
            </a:r>
            <a:r>
              <a:rPr lang="en-US" sz="2000" dirty="0"/>
              <a:t> </a:t>
            </a:r>
            <a:endParaRPr lang="ar-EG" sz="2000" dirty="0"/>
          </a:p>
          <a:p>
            <a:pPr lvl="2" algn="r" rtl="1"/>
            <a:r>
              <a:rPr lang="en-US" sz="2000" dirty="0"/>
              <a:t>o	</a:t>
            </a:r>
            <a:r>
              <a:rPr lang="ar-EG" sz="2000" dirty="0"/>
              <a:t>الـ </a:t>
            </a:r>
            <a:r>
              <a:rPr lang="en-US" sz="2000" b="1" dirty="0" err="1">
                <a:solidFill>
                  <a:srgbClr val="0000FF"/>
                </a:solidFill>
              </a:rPr>
              <a:t>DriverManager</a:t>
            </a:r>
            <a:r>
              <a:rPr lang="en-US" sz="2000" dirty="0"/>
              <a:t> </a:t>
            </a:r>
            <a:r>
              <a:rPr lang="ar-EG" sz="2000" dirty="0"/>
              <a:t> مكانه من </a:t>
            </a:r>
            <a:r>
              <a:rPr lang="en-US" sz="2000" b="1" dirty="0" err="1">
                <a:solidFill>
                  <a:srgbClr val="0000FF"/>
                </a:solidFill>
              </a:rPr>
              <a:t>java.sql.DriverManager</a:t>
            </a:r>
            <a:endParaRPr lang="en-US" sz="2000" b="1" dirty="0">
              <a:solidFill>
                <a:srgbClr val="0000FF"/>
              </a:solidFill>
            </a:endParaRPr>
          </a:p>
          <a:p>
            <a:pPr lvl="2" algn="r" rtl="1"/>
            <a:r>
              <a:rPr lang="en-US" sz="2000" dirty="0"/>
              <a:t>o	</a:t>
            </a:r>
            <a:r>
              <a:rPr lang="ar-EG" sz="2000" dirty="0"/>
              <a:t>احتياجات الدالة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getConnection</a:t>
            </a:r>
            <a:r>
              <a:rPr lang="en-US" sz="2000" dirty="0"/>
              <a:t> </a:t>
            </a:r>
            <a:r>
              <a:rPr lang="ar-EG" sz="2000" dirty="0"/>
              <a:t>هي:</a:t>
            </a:r>
          </a:p>
          <a:p>
            <a:pPr lvl="5" algn="r" rtl="1"/>
            <a:r>
              <a:rPr lang="ar-EG" sz="2000" dirty="0"/>
              <a:t>- الـ </a:t>
            </a:r>
            <a:r>
              <a:rPr lang="en-US" sz="2000" b="1" dirty="0">
                <a:solidFill>
                  <a:srgbClr val="0000FF"/>
                </a:solidFill>
              </a:rPr>
              <a:t>URL</a:t>
            </a:r>
            <a:r>
              <a:rPr lang="en-US" sz="2000" dirty="0"/>
              <a:t> </a:t>
            </a:r>
            <a:r>
              <a:rPr lang="ar-EG" sz="2000" dirty="0"/>
              <a:t> وهو نص به عنوان قاعدة البيانات</a:t>
            </a:r>
          </a:p>
          <a:p>
            <a:pPr lvl="5" algn="r" rtl="1"/>
            <a:r>
              <a:rPr lang="ar-EG" sz="2000" dirty="0"/>
              <a:t>- اسم المستخدم لقاعدة البيانات</a:t>
            </a:r>
          </a:p>
          <a:p>
            <a:pPr lvl="5" algn="r" rtl="1"/>
            <a:r>
              <a:rPr lang="ar-EG" sz="2000" dirty="0"/>
              <a:t>- كلمة السر لقاعدة البيانات</a:t>
            </a:r>
          </a:p>
          <a:p>
            <a:pPr lvl="1" algn="r" rtl="1"/>
            <a:r>
              <a:rPr lang="ar-EG" sz="2000" dirty="0"/>
              <a:t>[3]	يمكننا هذا الـ </a:t>
            </a:r>
            <a:r>
              <a:rPr lang="en-US" sz="2000" b="1" dirty="0">
                <a:solidFill>
                  <a:srgbClr val="0000FF"/>
                </a:solidFill>
              </a:rPr>
              <a:t>Connection</a:t>
            </a:r>
            <a:r>
              <a:rPr lang="en-US" sz="2000" dirty="0"/>
              <a:t> </a:t>
            </a:r>
            <a:r>
              <a:rPr lang="ar-EG" sz="2000" dirty="0"/>
              <a:t> من:</a:t>
            </a:r>
          </a:p>
          <a:p>
            <a:pPr lvl="2" algn="r" rtl="1"/>
            <a:r>
              <a:rPr lang="en-US" sz="2000" dirty="0"/>
              <a:t>o	</a:t>
            </a:r>
            <a:r>
              <a:rPr lang="ar-EG" sz="2000" dirty="0"/>
              <a:t>انشاء جملة جديدة</a:t>
            </a:r>
          </a:p>
          <a:p>
            <a:pPr lvl="2" algn="r" rtl="1"/>
            <a:r>
              <a:rPr lang="en-US" sz="2000" dirty="0"/>
              <a:t>o	</a:t>
            </a:r>
            <a:r>
              <a:rPr lang="ar-EG" sz="2000" dirty="0"/>
              <a:t>غلق الاتصال</a:t>
            </a:r>
          </a:p>
        </p:txBody>
      </p:sp>
    </p:spTree>
    <p:extLst>
      <p:ext uri="{BB962C8B-B14F-4D97-AF65-F5344CB8AC3E}">
        <p14:creationId xmlns:p14="http://schemas.microsoft.com/office/powerpoint/2010/main" val="29970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http://legis.wisconsin.gov/assembly/54/hintz/media/1119/stat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78" y="691001"/>
            <a:ext cx="3072416" cy="235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85235" y="0"/>
            <a:ext cx="3176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784" y="2828522"/>
            <a:ext cx="1170201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EG" sz="2000" b="1" dirty="0"/>
              <a:t>متغير من نوع </a:t>
            </a:r>
            <a:r>
              <a:rPr lang="en-US" sz="2000" b="1" dirty="0"/>
              <a:t>Statement</a:t>
            </a:r>
          </a:p>
          <a:p>
            <a:pPr lvl="1" algn="r" rtl="1"/>
            <a:r>
              <a:rPr lang="en-US" sz="2000" dirty="0"/>
              <a:t>[1]	</a:t>
            </a:r>
            <a:r>
              <a:rPr lang="ar-EG" sz="2000" dirty="0"/>
              <a:t>مكانه من </a:t>
            </a:r>
            <a:r>
              <a:rPr lang="en-US" sz="2000" b="1" dirty="0" err="1">
                <a:solidFill>
                  <a:srgbClr val="0000FF"/>
                </a:solidFill>
              </a:rPr>
              <a:t>java.sql.Statement</a:t>
            </a:r>
            <a:endParaRPr lang="en-US" sz="2000" b="1" dirty="0">
              <a:solidFill>
                <a:srgbClr val="0000FF"/>
              </a:solidFill>
            </a:endParaRPr>
          </a:p>
          <a:p>
            <a:pPr lvl="1" algn="r" rtl="1"/>
            <a:r>
              <a:rPr lang="en-US" sz="2000" dirty="0"/>
              <a:t>[2]	</a:t>
            </a:r>
            <a:r>
              <a:rPr lang="ar-EG" sz="2000" dirty="0"/>
              <a:t>يحتاج الي:</a:t>
            </a:r>
          </a:p>
          <a:p>
            <a:pPr lvl="2" algn="r" rtl="1"/>
            <a:r>
              <a:rPr lang="en-US" sz="2000" dirty="0"/>
              <a:t>o	</a:t>
            </a:r>
            <a:r>
              <a:rPr lang="ar-EG" sz="2000" dirty="0"/>
              <a:t>عمل </a:t>
            </a:r>
            <a:r>
              <a:rPr lang="en-US" sz="2000" b="1" dirty="0" err="1">
                <a:solidFill>
                  <a:srgbClr val="0000FF"/>
                </a:solidFill>
              </a:rPr>
              <a:t>createStatement</a:t>
            </a:r>
            <a:r>
              <a:rPr lang="en-US" sz="2000" dirty="0"/>
              <a:t> </a:t>
            </a:r>
            <a:r>
              <a:rPr lang="ar-EG" sz="2000" dirty="0"/>
              <a:t> وهي تأتي من متغير الـ </a:t>
            </a:r>
            <a:r>
              <a:rPr lang="en-US" sz="2000" b="1" dirty="0">
                <a:solidFill>
                  <a:srgbClr val="0000FF"/>
                </a:solidFill>
              </a:rPr>
              <a:t>Connection</a:t>
            </a:r>
            <a:r>
              <a:rPr lang="ar-EG" sz="2000" dirty="0"/>
              <a:t>	</a:t>
            </a:r>
            <a:endParaRPr lang="en-US" sz="2000" dirty="0"/>
          </a:p>
          <a:p>
            <a:pPr lvl="1" algn="r" rtl="1"/>
            <a:r>
              <a:rPr lang="en-US" sz="2000" dirty="0"/>
              <a:t>[3]	</a:t>
            </a:r>
            <a:r>
              <a:rPr lang="ar-EG" sz="2000" dirty="0"/>
              <a:t>تمكننا هذة الـ </a:t>
            </a:r>
            <a:r>
              <a:rPr lang="en-US" sz="2000" b="1" dirty="0">
                <a:solidFill>
                  <a:srgbClr val="0000FF"/>
                </a:solidFill>
              </a:rPr>
              <a:t>Statement</a:t>
            </a:r>
            <a:r>
              <a:rPr lang="en-US" sz="2000" dirty="0"/>
              <a:t> </a:t>
            </a:r>
            <a:r>
              <a:rPr lang="ar-EG" sz="2000" dirty="0"/>
              <a:t> من:</a:t>
            </a:r>
          </a:p>
          <a:p>
            <a:pPr lvl="2" algn="r" rtl="1"/>
            <a:r>
              <a:rPr lang="en-US" sz="2000" dirty="0"/>
              <a:t>o	</a:t>
            </a:r>
            <a:r>
              <a:rPr lang="ar-EG" sz="2000" dirty="0"/>
              <a:t>تنفيذ امر الاضافة والتعديل والحذف</a:t>
            </a:r>
          </a:p>
          <a:p>
            <a:pPr lvl="2" algn="r" rtl="1"/>
            <a:r>
              <a:rPr lang="en-US" sz="2000" dirty="0"/>
              <a:t>o	</a:t>
            </a:r>
            <a:r>
              <a:rPr lang="ar-EG" sz="2000" dirty="0"/>
              <a:t>تنفيذ امر استعلام</a:t>
            </a:r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78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hassouna</dc:creator>
  <cp:lastModifiedBy>hassouna</cp:lastModifiedBy>
  <cp:revision>34</cp:revision>
  <dcterms:created xsi:type="dcterms:W3CDTF">2016-09-01T12:19:57Z</dcterms:created>
  <dcterms:modified xsi:type="dcterms:W3CDTF">2016-09-01T13:10:35Z</dcterms:modified>
</cp:coreProperties>
</file>