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13"/>
  </p:notesMasterIdLst>
  <p:sldIdLst>
    <p:sldId id="259" r:id="rId3"/>
    <p:sldId id="335" r:id="rId4"/>
    <p:sldId id="337" r:id="rId5"/>
    <p:sldId id="336" r:id="rId6"/>
    <p:sldId id="338" r:id="rId7"/>
    <p:sldId id="339" r:id="rId8"/>
    <p:sldId id="340" r:id="rId9"/>
    <p:sldId id="262" r:id="rId10"/>
    <p:sldId id="256" r:id="rId11"/>
    <p:sldId id="33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6736" autoAdjust="0"/>
  </p:normalViewPr>
  <p:slideViewPr>
    <p:cSldViewPr snapToGrid="0">
      <p:cViewPr varScale="1">
        <p:scale>
          <a:sx n="78" d="100"/>
          <a:sy n="78" d="100"/>
        </p:scale>
        <p:origin x="105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1DBD72-CC8C-4EB6-B287-8C881DFA0E99}" type="datetimeFigureOut">
              <a:rPr lang="en-US" smtClean="0"/>
              <a:t>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CDA98E-2B90-4E9C-898F-038250381937}" type="slidenum">
              <a:rPr lang="en-US" smtClean="0"/>
              <a:t>‹#›</a:t>
            </a:fld>
            <a:endParaRPr lang="en-US"/>
          </a:p>
        </p:txBody>
      </p:sp>
    </p:spTree>
    <p:extLst>
      <p:ext uri="{BB962C8B-B14F-4D97-AF65-F5344CB8AC3E}">
        <p14:creationId xmlns:p14="http://schemas.microsoft.com/office/powerpoint/2010/main" val="3094863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Machine_learning" TargetMode="External"/><Relationship Id="rId7" Type="http://schemas.openxmlformats.org/officeDocument/2006/relationships/hyperlink" Target="https://en.wikipedia.org/wiki/Labeled_data"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Unsupervised_learning#cite_note-Hinton99a-1" TargetMode="External"/><Relationship Id="rId5" Type="http://schemas.openxmlformats.org/officeDocument/2006/relationships/hyperlink" Target="https://en.wikipedia.org/wiki/Probability_density_function" TargetMode="External"/><Relationship Id="rId4" Type="http://schemas.openxmlformats.org/officeDocument/2006/relationships/hyperlink" Target="https://en.wikipedia.org/wiki/Self-organization"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F62BF1-734D-42C4-9AE3-225CEFBBA1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2369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any other field, big data is available due to smart metering. As each individual’s energy consumption is now meticulously being monitored, that data is a gold mine. By using either data analysis techniques or machine learning model, suggestions or predictions can be made that could save millions</a:t>
            </a:r>
          </a:p>
        </p:txBody>
      </p:sp>
      <p:sp>
        <p:nvSpPr>
          <p:cNvPr id="4" name="Slide Number Placeholder 3"/>
          <p:cNvSpPr>
            <a:spLocks noGrp="1"/>
          </p:cNvSpPr>
          <p:nvPr>
            <p:ph type="sldNum" sz="quarter" idx="5"/>
          </p:nvPr>
        </p:nvSpPr>
        <p:spPr/>
        <p:txBody>
          <a:bodyPr/>
          <a:lstStyle/>
          <a:p>
            <a:fld id="{69CDA98E-2B90-4E9C-898F-038250381937}" type="slidenum">
              <a:rPr lang="en-US" smtClean="0"/>
              <a:t>3</a:t>
            </a:fld>
            <a:endParaRPr lang="en-US"/>
          </a:p>
        </p:txBody>
      </p:sp>
    </p:spTree>
    <p:extLst>
      <p:ext uri="{BB962C8B-B14F-4D97-AF65-F5344CB8AC3E}">
        <p14:creationId xmlns:p14="http://schemas.microsoft.com/office/powerpoint/2010/main" val="704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 discussing caveats and pitfalls of data analysis, visualization, and machine learning techniques in energy, in my report </a:t>
            </a:r>
          </a:p>
        </p:txBody>
      </p:sp>
      <p:sp>
        <p:nvSpPr>
          <p:cNvPr id="4" name="Slide Number Placeholder 3"/>
          <p:cNvSpPr>
            <a:spLocks noGrp="1"/>
          </p:cNvSpPr>
          <p:nvPr>
            <p:ph type="sldNum" sz="quarter" idx="5"/>
          </p:nvPr>
        </p:nvSpPr>
        <p:spPr/>
        <p:txBody>
          <a:bodyPr/>
          <a:lstStyle/>
          <a:p>
            <a:fld id="{69CDA98E-2B90-4E9C-898F-038250381937}" type="slidenum">
              <a:rPr lang="en-US" smtClean="0"/>
              <a:t>4</a:t>
            </a:fld>
            <a:endParaRPr lang="en-US"/>
          </a:p>
        </p:txBody>
      </p:sp>
    </p:spTree>
    <p:extLst>
      <p:ext uri="{BB962C8B-B14F-4D97-AF65-F5344CB8AC3E}">
        <p14:creationId xmlns:p14="http://schemas.microsoft.com/office/powerpoint/2010/main" val="422246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02122"/>
                </a:solidFill>
                <a:effectLst/>
                <a:latin typeface="Arial" panose="020B0604020202020204" pitchFamily="34" charset="0"/>
              </a:rPr>
              <a:t>Unsupervised learning</a:t>
            </a:r>
            <a:r>
              <a:rPr lang="en-US" b="0" i="0" dirty="0">
                <a:solidFill>
                  <a:srgbClr val="202122"/>
                </a:solidFill>
                <a:effectLst/>
                <a:latin typeface="Arial" panose="020B0604020202020204" pitchFamily="34" charset="0"/>
              </a:rPr>
              <a:t> is a type of </a:t>
            </a:r>
            <a:r>
              <a:rPr lang="en-US" b="0" i="0" u="none" strike="noStrike" dirty="0">
                <a:solidFill>
                  <a:srgbClr val="0B0080"/>
                </a:solidFill>
                <a:effectLst/>
                <a:latin typeface="Arial" panose="020B0604020202020204" pitchFamily="34" charset="0"/>
                <a:hlinkClick r:id="rId3"/>
              </a:rPr>
              <a:t>machine learning</a:t>
            </a:r>
            <a:r>
              <a:rPr lang="en-US" b="0" i="0" dirty="0">
                <a:solidFill>
                  <a:srgbClr val="202122"/>
                </a:solidFill>
                <a:effectLst/>
                <a:latin typeface="Arial" panose="020B0604020202020204" pitchFamily="34" charset="0"/>
              </a:rPr>
              <a:t> that looks for previously undetected patterns in a data set with no pre-existing labels and with a minimum of human supervision. In contrast to supervised learning that usually makes use of human-labeled data, unsupervised learning, also known as </a:t>
            </a:r>
            <a:r>
              <a:rPr lang="en-US" b="0" i="0" u="none" strike="noStrike" dirty="0">
                <a:solidFill>
                  <a:srgbClr val="0B0080"/>
                </a:solidFill>
                <a:effectLst/>
                <a:latin typeface="Arial" panose="020B0604020202020204" pitchFamily="34" charset="0"/>
                <a:hlinkClick r:id="rId4"/>
              </a:rPr>
              <a:t>self-organization</a:t>
            </a:r>
            <a:r>
              <a:rPr lang="en-US" b="0" i="0" dirty="0">
                <a:solidFill>
                  <a:srgbClr val="202122"/>
                </a:solidFill>
                <a:effectLst/>
                <a:latin typeface="Arial" panose="020B0604020202020204" pitchFamily="34" charset="0"/>
              </a:rPr>
              <a:t> allows for modeling of </a:t>
            </a:r>
            <a:r>
              <a:rPr lang="en-US" b="0" i="0" u="none" strike="noStrike" dirty="0">
                <a:solidFill>
                  <a:srgbClr val="0B0080"/>
                </a:solidFill>
                <a:effectLst/>
                <a:latin typeface="Arial" panose="020B0604020202020204" pitchFamily="34" charset="0"/>
                <a:hlinkClick r:id="rId5"/>
              </a:rPr>
              <a:t>probability densities</a:t>
            </a:r>
            <a:r>
              <a:rPr lang="en-US" b="0" i="0" dirty="0">
                <a:solidFill>
                  <a:srgbClr val="202122"/>
                </a:solidFill>
                <a:effectLst/>
                <a:latin typeface="Arial" panose="020B0604020202020204" pitchFamily="34" charset="0"/>
              </a:rPr>
              <a:t> over inputs.</a:t>
            </a:r>
            <a:r>
              <a:rPr lang="en-US" b="0" i="0" u="none" strike="noStrike" baseline="30000" dirty="0">
                <a:solidFill>
                  <a:srgbClr val="0B0080"/>
                </a:solidFill>
                <a:effectLst/>
                <a:latin typeface="Arial" panose="020B0604020202020204" pitchFamily="34" charset="0"/>
                <a:hlinkClick r:id="rId6"/>
              </a:rPr>
              <a:t>[1]</a:t>
            </a:r>
            <a:endParaRPr lang="en-US" b="0" i="0" u="none" strike="noStrike" baseline="30000" dirty="0">
              <a:solidFill>
                <a:srgbClr val="0B0080"/>
              </a:solidFill>
              <a:effectLst/>
              <a:latin typeface="Arial" panose="020B0604020202020204" pitchFamily="34" charset="0"/>
            </a:endParaRPr>
          </a:p>
          <a:p>
            <a:endParaRPr lang="en-US" b="0" i="0" u="none" strike="noStrike" baseline="30000" dirty="0">
              <a:solidFill>
                <a:srgbClr val="0B0080"/>
              </a:solidFill>
              <a:effectLst/>
              <a:latin typeface="Arial" panose="020B0604020202020204" pitchFamily="34" charset="0"/>
            </a:endParaRPr>
          </a:p>
          <a:p>
            <a:r>
              <a:rPr lang="en-US" b="0" i="0" dirty="0">
                <a:solidFill>
                  <a:srgbClr val="202122"/>
                </a:solidFill>
                <a:effectLst/>
                <a:latin typeface="Arial" panose="020B0604020202020204" pitchFamily="34" charset="0"/>
              </a:rPr>
              <a:t>Cluster analysis is a branch of </a:t>
            </a:r>
            <a:r>
              <a:rPr lang="en-US" b="0" i="0" u="none" strike="noStrike" dirty="0">
                <a:solidFill>
                  <a:srgbClr val="0B0080"/>
                </a:solidFill>
                <a:effectLst/>
                <a:latin typeface="Arial" panose="020B0604020202020204" pitchFamily="34" charset="0"/>
                <a:hlinkClick r:id="rId3"/>
              </a:rPr>
              <a:t>machine learning</a:t>
            </a:r>
            <a:r>
              <a:rPr lang="en-US" b="0" i="0" dirty="0">
                <a:solidFill>
                  <a:srgbClr val="202122"/>
                </a:solidFill>
                <a:effectLst/>
                <a:latin typeface="Arial" panose="020B0604020202020204" pitchFamily="34" charset="0"/>
              </a:rPr>
              <a:t> that groups the data that has not been </a:t>
            </a:r>
            <a:r>
              <a:rPr lang="en-US" b="0" i="0" u="none" strike="noStrike" dirty="0">
                <a:solidFill>
                  <a:srgbClr val="0B0080"/>
                </a:solidFill>
                <a:effectLst/>
                <a:latin typeface="Arial" panose="020B0604020202020204" pitchFamily="34" charset="0"/>
                <a:hlinkClick r:id="rId7"/>
              </a:rPr>
              <a:t>labelled</a:t>
            </a:r>
            <a:r>
              <a:rPr lang="en-US" b="0" i="0" dirty="0">
                <a:solidFill>
                  <a:srgbClr val="202122"/>
                </a:solidFill>
                <a:effectLst/>
                <a:latin typeface="Arial" panose="020B0604020202020204" pitchFamily="34" charset="0"/>
              </a:rPr>
              <a:t>, classified or categorized. </a:t>
            </a:r>
            <a:endParaRPr lang="en-US" b="0" i="0" u="none" strike="noStrike" baseline="30000" dirty="0">
              <a:solidFill>
                <a:srgbClr val="0B0080"/>
              </a:solidFill>
              <a:effectLst/>
              <a:latin typeface="Arial" panose="020B0604020202020204" pitchFamily="34" charset="0"/>
            </a:endParaRPr>
          </a:p>
          <a:p>
            <a:endParaRPr lang="en-US" b="0" i="0" u="none" strike="noStrike" baseline="30000" dirty="0">
              <a:solidFill>
                <a:srgbClr val="0B0080"/>
              </a:solidFill>
              <a:effectLst/>
              <a:latin typeface="Arial" panose="020B0604020202020204" pitchFamily="34" charset="0"/>
            </a:endParaRPr>
          </a:p>
          <a:p>
            <a:r>
              <a:rPr lang="en-US" b="0" i="0" dirty="0">
                <a:solidFill>
                  <a:srgbClr val="202122"/>
                </a:solidFill>
                <a:effectLst/>
                <a:latin typeface="Arial" panose="020B0604020202020204" pitchFamily="34" charset="0"/>
              </a:rPr>
              <a:t>Instead of responding to feedback, cluster analysis identifies commonalities in the data and reacts based on the presence or absence of such commonalities in each new piece of data. This approach helps detect anomalous data points that do not fit into either group.</a:t>
            </a:r>
            <a:endParaRPr lang="en-US" dirty="0"/>
          </a:p>
        </p:txBody>
      </p:sp>
      <p:sp>
        <p:nvSpPr>
          <p:cNvPr id="4" name="Slide Number Placeholder 3"/>
          <p:cNvSpPr>
            <a:spLocks noGrp="1"/>
          </p:cNvSpPr>
          <p:nvPr>
            <p:ph type="sldNum" sz="quarter" idx="5"/>
          </p:nvPr>
        </p:nvSpPr>
        <p:spPr/>
        <p:txBody>
          <a:bodyPr/>
          <a:lstStyle/>
          <a:p>
            <a:fld id="{69CDA98E-2B90-4E9C-898F-038250381937}" type="slidenum">
              <a:rPr lang="en-US" smtClean="0"/>
              <a:t>5</a:t>
            </a:fld>
            <a:endParaRPr lang="en-US"/>
          </a:p>
        </p:txBody>
      </p:sp>
    </p:spTree>
    <p:extLst>
      <p:ext uri="{BB962C8B-B14F-4D97-AF65-F5344CB8AC3E}">
        <p14:creationId xmlns:p14="http://schemas.microsoft.com/office/powerpoint/2010/main" val="3257118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effectLst>
                  <a:outerShdw blurRad="38100" dist="38100" dir="2700000" algn="tl">
                    <a:srgbClr val="000000">
                      <a:alpha val="43137"/>
                    </a:srgbClr>
                  </a:outerShdw>
                </a:effectLst>
              </a:rPr>
              <a:t>and also Regressing energy consumption with time. </a:t>
            </a:r>
          </a:p>
          <a:p>
            <a:endParaRPr lang="en-US" sz="1200" dirty="0">
              <a:solidFill>
                <a:schemeClr val="bg1"/>
              </a:solidFill>
              <a:effectLst>
                <a:outerShdw blurRad="38100" dist="38100" dir="2700000" algn="tl">
                  <a:srgbClr val="000000">
                    <a:alpha val="43137"/>
                  </a:srgbClr>
                </a:outerShdw>
              </a:effectLst>
            </a:endParaRPr>
          </a:p>
          <a:p>
            <a:r>
              <a:rPr lang="en-US" sz="1200" dirty="0">
                <a:solidFill>
                  <a:schemeClr val="bg1"/>
                </a:solidFill>
                <a:effectLst>
                  <a:outerShdw blurRad="38100" dist="38100" dir="2700000" algn="tl">
                    <a:srgbClr val="000000">
                      <a:alpha val="43137"/>
                    </a:srgbClr>
                  </a:outerShdw>
                </a:effectLst>
              </a:rPr>
              <a:t>Time series analysis is ever more important in energy given its nature; in order to get electricity 24/7 a lot of planning goes into it and </a:t>
            </a:r>
            <a:r>
              <a:rPr lang="en-US" sz="1200" dirty="0" err="1">
                <a:solidFill>
                  <a:schemeClr val="bg1"/>
                </a:solidFill>
                <a:effectLst>
                  <a:outerShdw blurRad="38100" dist="38100" dir="2700000" algn="tl">
                    <a:srgbClr val="000000">
                      <a:alpha val="43137"/>
                    </a:srgbClr>
                  </a:outerShdw>
                </a:effectLst>
              </a:rPr>
              <a:t>rtos</a:t>
            </a:r>
            <a:r>
              <a:rPr lang="en-US" sz="1200" dirty="0">
                <a:solidFill>
                  <a:schemeClr val="bg1"/>
                </a:solidFill>
                <a:effectLst>
                  <a:outerShdw blurRad="38100" dist="38100" dir="2700000" algn="tl">
                    <a:srgbClr val="000000">
                      <a:alpha val="43137"/>
                    </a:srgbClr>
                  </a:outerShdw>
                </a:effectLst>
              </a:rPr>
              <a:t> need to painstakingly balance the equation of demand and supply. Given the inclusion of renewables that post or are happen to be capable of pitching in electricity to the grid amorphously, it becomes important to ascertain the demand pattern to better approximate the demand in the future which will allow us to prepare appropriately in advance. </a:t>
            </a:r>
            <a:endParaRPr lang="en-US" dirty="0"/>
          </a:p>
        </p:txBody>
      </p:sp>
      <p:sp>
        <p:nvSpPr>
          <p:cNvPr id="4" name="Slide Number Placeholder 3"/>
          <p:cNvSpPr>
            <a:spLocks noGrp="1"/>
          </p:cNvSpPr>
          <p:nvPr>
            <p:ph type="sldNum" sz="quarter" idx="5"/>
          </p:nvPr>
        </p:nvSpPr>
        <p:spPr/>
        <p:txBody>
          <a:bodyPr/>
          <a:lstStyle/>
          <a:p>
            <a:fld id="{69CDA98E-2B90-4E9C-898F-038250381937}" type="slidenum">
              <a:rPr lang="en-US" smtClean="0"/>
              <a:t>6</a:t>
            </a:fld>
            <a:endParaRPr lang="en-US"/>
          </a:p>
        </p:txBody>
      </p:sp>
    </p:spTree>
    <p:extLst>
      <p:ext uri="{BB962C8B-B14F-4D97-AF65-F5344CB8AC3E}">
        <p14:creationId xmlns:p14="http://schemas.microsoft.com/office/powerpoint/2010/main" val="103293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DA98E-2B90-4E9C-898F-038250381937}" type="slidenum">
              <a:rPr lang="en-US" smtClean="0"/>
              <a:t>7</a:t>
            </a:fld>
            <a:endParaRPr lang="en-US"/>
          </a:p>
        </p:txBody>
      </p:sp>
    </p:spTree>
    <p:extLst>
      <p:ext uri="{BB962C8B-B14F-4D97-AF65-F5344CB8AC3E}">
        <p14:creationId xmlns:p14="http://schemas.microsoft.com/office/powerpoint/2010/main" val="1896436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why</a:t>
            </a:r>
            <a:r>
              <a:rPr lang="en-US" baseline="0" dirty="0"/>
              <a:t> I selected this topic is because there is a trend in the research industry. Intellectuals like us have grown a proclivity to research over ways to enhance efficiencies and amp up energy production. But when it comes to energy conservation, we turn a blind eye. So this idea revolves around energy conservation which then addresses multiple conundrums; be it environmental issues, or distribution losses. So what are multi grids: </a:t>
            </a:r>
            <a:endParaRPr lang="en-US" dirty="0"/>
          </a:p>
        </p:txBody>
      </p:sp>
      <p:sp>
        <p:nvSpPr>
          <p:cNvPr id="4" name="Slide Number Placeholder 3"/>
          <p:cNvSpPr>
            <a:spLocks noGrp="1"/>
          </p:cNvSpPr>
          <p:nvPr>
            <p:ph type="sldNum" sz="quarter" idx="10"/>
          </p:nvPr>
        </p:nvSpPr>
        <p:spPr/>
        <p:txBody>
          <a:bodyPr/>
          <a:lstStyle/>
          <a:p>
            <a:fld id="{49F62BF1-734D-42C4-9AE3-225CEFBBA19D}" type="slidenum">
              <a:rPr lang="en-US" smtClean="0"/>
              <a:t>8</a:t>
            </a:fld>
            <a:endParaRPr lang="en-US"/>
          </a:p>
        </p:txBody>
      </p:sp>
    </p:spTree>
    <p:extLst>
      <p:ext uri="{BB962C8B-B14F-4D97-AF65-F5344CB8AC3E}">
        <p14:creationId xmlns:p14="http://schemas.microsoft.com/office/powerpoint/2010/main" val="4080580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DA98E-2B90-4E9C-898F-038250381937}" type="slidenum">
              <a:rPr lang="en-US" smtClean="0"/>
              <a:t>9</a:t>
            </a:fld>
            <a:endParaRPr lang="en-US"/>
          </a:p>
        </p:txBody>
      </p:sp>
    </p:spTree>
    <p:extLst>
      <p:ext uri="{BB962C8B-B14F-4D97-AF65-F5344CB8AC3E}">
        <p14:creationId xmlns:p14="http://schemas.microsoft.com/office/powerpoint/2010/main" val="2904941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motive</a:t>
            </a:r>
            <a:r>
              <a:rPr lang="en-US" baseline="0"/>
              <a:t> here is to not go into technicalities but to get acquainted with the topic; realize its indispensable nature. Although smart grids and multi grids are essentially same but the reason I use the word Micro-grids is to not confuse you with the technology that makes them smart but I want you to grasp the idea which is the objective of the writers of this paper</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F62BF1-734D-42C4-9AE3-225CEFBBA1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259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D823F0-1A94-4EFE-8D25-29E22BFD719F}"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B6AC03F-A950-4040-AEE5-F519ED05B1A3}" type="slidenum">
              <a:rPr lang="en-US" smtClean="0"/>
              <a:t>‹#›</a:t>
            </a:fld>
            <a:endParaRPr lang="en-US"/>
          </a:p>
        </p:txBody>
      </p:sp>
    </p:spTree>
    <p:extLst>
      <p:ext uri="{BB962C8B-B14F-4D97-AF65-F5344CB8AC3E}">
        <p14:creationId xmlns:p14="http://schemas.microsoft.com/office/powerpoint/2010/main" val="347025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D823F0-1A94-4EFE-8D25-29E22BFD719F}"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6AC03F-A950-4040-AEE5-F519ED05B1A3}" type="slidenum">
              <a:rPr lang="en-US" smtClean="0"/>
              <a:t>‹#›</a:t>
            </a:fld>
            <a:endParaRPr lang="en-US"/>
          </a:p>
        </p:txBody>
      </p:sp>
    </p:spTree>
    <p:extLst>
      <p:ext uri="{BB962C8B-B14F-4D97-AF65-F5344CB8AC3E}">
        <p14:creationId xmlns:p14="http://schemas.microsoft.com/office/powerpoint/2010/main" val="3066461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D823F0-1A94-4EFE-8D25-29E22BFD719F}"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6AC03F-A950-4040-AEE5-F519ED05B1A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65586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FD823F0-1A94-4EFE-8D25-29E22BFD719F}"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6AC03F-A950-4040-AEE5-F519ED05B1A3}" type="slidenum">
              <a:rPr lang="en-US" smtClean="0"/>
              <a:t>‹#›</a:t>
            </a:fld>
            <a:endParaRPr lang="en-US"/>
          </a:p>
        </p:txBody>
      </p:sp>
    </p:spTree>
    <p:extLst>
      <p:ext uri="{BB962C8B-B14F-4D97-AF65-F5344CB8AC3E}">
        <p14:creationId xmlns:p14="http://schemas.microsoft.com/office/powerpoint/2010/main" val="3004069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FD823F0-1A94-4EFE-8D25-29E22BFD719F}"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6AC03F-A950-4040-AEE5-F519ED05B1A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73425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FD823F0-1A94-4EFE-8D25-29E22BFD719F}"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6AC03F-A950-4040-AEE5-F519ED05B1A3}" type="slidenum">
              <a:rPr lang="en-US" smtClean="0"/>
              <a:t>‹#›</a:t>
            </a:fld>
            <a:endParaRPr lang="en-US"/>
          </a:p>
        </p:txBody>
      </p:sp>
    </p:spTree>
    <p:extLst>
      <p:ext uri="{BB962C8B-B14F-4D97-AF65-F5344CB8AC3E}">
        <p14:creationId xmlns:p14="http://schemas.microsoft.com/office/powerpoint/2010/main" val="2803233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D823F0-1A94-4EFE-8D25-29E22BFD719F}"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6AC03F-A950-4040-AEE5-F519ED05B1A3}" type="slidenum">
              <a:rPr lang="en-US" smtClean="0"/>
              <a:t>‹#›</a:t>
            </a:fld>
            <a:endParaRPr lang="en-US"/>
          </a:p>
        </p:txBody>
      </p:sp>
    </p:spTree>
    <p:extLst>
      <p:ext uri="{BB962C8B-B14F-4D97-AF65-F5344CB8AC3E}">
        <p14:creationId xmlns:p14="http://schemas.microsoft.com/office/powerpoint/2010/main" val="1502705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D823F0-1A94-4EFE-8D25-29E22BFD719F}"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6AC03F-A950-4040-AEE5-F519ED05B1A3}" type="slidenum">
              <a:rPr lang="en-US" smtClean="0"/>
              <a:t>‹#›</a:t>
            </a:fld>
            <a:endParaRPr lang="en-US"/>
          </a:p>
        </p:txBody>
      </p:sp>
    </p:spTree>
    <p:extLst>
      <p:ext uri="{BB962C8B-B14F-4D97-AF65-F5344CB8AC3E}">
        <p14:creationId xmlns:p14="http://schemas.microsoft.com/office/powerpoint/2010/main" val="1717241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2FA8D4-336F-4F42-80FF-D5C9FC82917F}" type="datetimeFigureOut">
              <a:rPr lang="en-US" smtClean="0">
                <a:solidFill>
                  <a:prstClr val="black">
                    <a:tint val="75000"/>
                  </a:prstClr>
                </a:solidFill>
              </a:rPr>
              <a:pPr/>
              <a:t>12/9/2020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BFCDFDB-DF91-4CF7-8593-79936014A942}" type="slidenum">
              <a:rPr lang="en-US" smtClean="0"/>
              <a:pPr/>
              <a:t>‹#›</a:t>
            </a:fld>
            <a:endParaRPr lang="en-US"/>
          </a:p>
        </p:txBody>
      </p:sp>
    </p:spTree>
    <p:extLst>
      <p:ext uri="{BB962C8B-B14F-4D97-AF65-F5344CB8AC3E}">
        <p14:creationId xmlns:p14="http://schemas.microsoft.com/office/powerpoint/2010/main" val="35608323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FA8D4-336F-4F42-80FF-D5C9FC82917F}" type="datetimeFigureOut">
              <a:rPr lang="en-US" smtClean="0">
                <a:solidFill>
                  <a:prstClr val="black">
                    <a:tint val="75000"/>
                  </a:prstClr>
                </a:solidFill>
              </a:rPr>
              <a:pPr/>
              <a:t>12/9/2020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BFCDFDB-DF91-4CF7-8593-79936014A942}" type="slidenum">
              <a:rPr lang="en-US" smtClean="0"/>
              <a:pPr/>
              <a:t>‹#›</a:t>
            </a:fld>
            <a:endParaRPr lang="en-US"/>
          </a:p>
        </p:txBody>
      </p:sp>
    </p:spTree>
    <p:extLst>
      <p:ext uri="{BB962C8B-B14F-4D97-AF65-F5344CB8AC3E}">
        <p14:creationId xmlns:p14="http://schemas.microsoft.com/office/powerpoint/2010/main" val="3316146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FA8D4-336F-4F42-80FF-D5C9FC82917F}" type="datetimeFigureOut">
              <a:rPr lang="en-US" smtClean="0">
                <a:solidFill>
                  <a:prstClr val="black">
                    <a:tint val="75000"/>
                  </a:prstClr>
                </a:solidFill>
              </a:rPr>
              <a:pPr/>
              <a:t>12/9/2020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BFCDFDB-DF91-4CF7-8593-79936014A942}" type="slidenum">
              <a:rPr lang="en-US" smtClean="0"/>
              <a:pPr/>
              <a:t>‹#›</a:t>
            </a:fld>
            <a:endParaRPr lang="en-US"/>
          </a:p>
        </p:txBody>
      </p:sp>
    </p:spTree>
    <p:extLst>
      <p:ext uri="{BB962C8B-B14F-4D97-AF65-F5344CB8AC3E}">
        <p14:creationId xmlns:p14="http://schemas.microsoft.com/office/powerpoint/2010/main" val="118327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D823F0-1A94-4EFE-8D25-29E22BFD719F}"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6AC03F-A950-4040-AEE5-F519ED05B1A3}" type="slidenum">
              <a:rPr lang="en-US" smtClean="0"/>
              <a:t>‹#›</a:t>
            </a:fld>
            <a:endParaRPr lang="en-US"/>
          </a:p>
        </p:txBody>
      </p:sp>
    </p:spTree>
    <p:extLst>
      <p:ext uri="{BB962C8B-B14F-4D97-AF65-F5344CB8AC3E}">
        <p14:creationId xmlns:p14="http://schemas.microsoft.com/office/powerpoint/2010/main" val="41631129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2FA8D4-336F-4F42-80FF-D5C9FC82917F}" type="datetimeFigureOut">
              <a:rPr lang="en-US" smtClean="0">
                <a:solidFill>
                  <a:prstClr val="black">
                    <a:tint val="75000"/>
                  </a:prstClr>
                </a:solidFill>
              </a:rPr>
              <a:pPr/>
              <a:t>12/9/2020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BFCDFDB-DF91-4CF7-8593-79936014A942}" type="slidenum">
              <a:rPr lang="en-US" smtClean="0"/>
              <a:pPr/>
              <a:t>‹#›</a:t>
            </a:fld>
            <a:endParaRPr lang="en-US"/>
          </a:p>
        </p:txBody>
      </p:sp>
    </p:spTree>
    <p:extLst>
      <p:ext uri="{BB962C8B-B14F-4D97-AF65-F5344CB8AC3E}">
        <p14:creationId xmlns:p14="http://schemas.microsoft.com/office/powerpoint/2010/main" val="19849474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2FA8D4-336F-4F42-80FF-D5C9FC82917F}" type="datetimeFigureOut">
              <a:rPr lang="en-US" smtClean="0">
                <a:solidFill>
                  <a:prstClr val="black">
                    <a:tint val="75000"/>
                  </a:prstClr>
                </a:solidFill>
              </a:rPr>
              <a:pPr/>
              <a:t>12/9/2020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BFCDFDB-DF91-4CF7-8593-79936014A942}" type="slidenum">
              <a:rPr lang="en-US" smtClean="0"/>
              <a:pPr/>
              <a:t>‹#›</a:t>
            </a:fld>
            <a:endParaRPr lang="en-US"/>
          </a:p>
        </p:txBody>
      </p:sp>
    </p:spTree>
    <p:extLst>
      <p:ext uri="{BB962C8B-B14F-4D97-AF65-F5344CB8AC3E}">
        <p14:creationId xmlns:p14="http://schemas.microsoft.com/office/powerpoint/2010/main" val="3305511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2FA8D4-336F-4F42-80FF-D5C9FC82917F}" type="datetimeFigureOut">
              <a:rPr lang="en-US" smtClean="0">
                <a:solidFill>
                  <a:prstClr val="black">
                    <a:tint val="75000"/>
                  </a:prstClr>
                </a:solidFill>
              </a:rPr>
              <a:pPr/>
              <a:t>12/9/2020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BFCDFDB-DF91-4CF7-8593-79936014A942}" type="slidenum">
              <a:rPr lang="en-US" smtClean="0"/>
              <a:pPr/>
              <a:t>‹#›</a:t>
            </a:fld>
            <a:endParaRPr lang="en-US"/>
          </a:p>
        </p:txBody>
      </p:sp>
    </p:spTree>
    <p:extLst>
      <p:ext uri="{BB962C8B-B14F-4D97-AF65-F5344CB8AC3E}">
        <p14:creationId xmlns:p14="http://schemas.microsoft.com/office/powerpoint/2010/main" val="41073581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2FA8D4-336F-4F42-80FF-D5C9FC82917F}" type="datetimeFigureOut">
              <a:rPr lang="en-US" smtClean="0">
                <a:solidFill>
                  <a:prstClr val="black">
                    <a:tint val="75000"/>
                  </a:prstClr>
                </a:solidFill>
              </a:rPr>
              <a:pPr/>
              <a:t>12/9/2020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BFCDFDB-DF91-4CF7-8593-79936014A942}" type="slidenum">
              <a:rPr lang="en-US" smtClean="0"/>
              <a:pPr/>
              <a:t>‹#›</a:t>
            </a:fld>
            <a:endParaRPr lang="en-US"/>
          </a:p>
        </p:txBody>
      </p:sp>
    </p:spTree>
    <p:extLst>
      <p:ext uri="{BB962C8B-B14F-4D97-AF65-F5344CB8AC3E}">
        <p14:creationId xmlns:p14="http://schemas.microsoft.com/office/powerpoint/2010/main" val="234910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2FA8D4-336F-4F42-80FF-D5C9FC82917F}" type="datetimeFigureOut">
              <a:rPr lang="en-US" smtClean="0">
                <a:solidFill>
                  <a:prstClr val="black">
                    <a:tint val="75000"/>
                  </a:prstClr>
                </a:solidFill>
              </a:rPr>
              <a:pPr/>
              <a:t>12/9/2020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BFCDFDB-DF91-4CF7-8593-79936014A942}" type="slidenum">
              <a:rPr lang="en-US" smtClean="0"/>
              <a:pPr/>
              <a:t>‹#›</a:t>
            </a:fld>
            <a:endParaRPr lang="en-US"/>
          </a:p>
        </p:txBody>
      </p:sp>
    </p:spTree>
    <p:extLst>
      <p:ext uri="{BB962C8B-B14F-4D97-AF65-F5344CB8AC3E}">
        <p14:creationId xmlns:p14="http://schemas.microsoft.com/office/powerpoint/2010/main" val="31619200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2FA8D4-336F-4F42-80FF-D5C9FC82917F}" type="datetimeFigureOut">
              <a:rPr lang="en-US" smtClean="0">
                <a:solidFill>
                  <a:prstClr val="black">
                    <a:tint val="75000"/>
                  </a:prstClr>
                </a:solidFill>
              </a:rPr>
              <a:pPr/>
              <a:t>12/9/2020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BFCDFDB-DF91-4CF7-8593-79936014A942}" type="slidenum">
              <a:rPr lang="en-US" smtClean="0"/>
              <a:pPr/>
              <a:t>‹#›</a:t>
            </a:fld>
            <a:endParaRPr lang="en-US"/>
          </a:p>
        </p:txBody>
      </p:sp>
    </p:spTree>
    <p:extLst>
      <p:ext uri="{BB962C8B-B14F-4D97-AF65-F5344CB8AC3E}">
        <p14:creationId xmlns:p14="http://schemas.microsoft.com/office/powerpoint/2010/main" val="10621339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FA8D4-336F-4F42-80FF-D5C9FC82917F}" type="datetimeFigureOut">
              <a:rPr lang="en-US" smtClean="0">
                <a:solidFill>
                  <a:prstClr val="black">
                    <a:tint val="75000"/>
                  </a:prstClr>
                </a:solidFill>
              </a:rPr>
              <a:pPr/>
              <a:t>12/9/2020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BFCDFDB-DF91-4CF7-8593-79936014A942}" type="slidenum">
              <a:rPr lang="en-US" smtClean="0"/>
              <a:pPr/>
              <a:t>‹#›</a:t>
            </a:fld>
            <a:endParaRPr lang="en-US"/>
          </a:p>
        </p:txBody>
      </p:sp>
    </p:spTree>
    <p:extLst>
      <p:ext uri="{BB962C8B-B14F-4D97-AF65-F5344CB8AC3E}">
        <p14:creationId xmlns:p14="http://schemas.microsoft.com/office/powerpoint/2010/main" val="18447695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FA8D4-336F-4F42-80FF-D5C9FC82917F}" type="datetimeFigureOut">
              <a:rPr lang="en-US" smtClean="0">
                <a:solidFill>
                  <a:prstClr val="black">
                    <a:tint val="75000"/>
                  </a:prstClr>
                </a:solidFill>
              </a:rPr>
              <a:pPr/>
              <a:t>12/9/2020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BFCDFDB-DF91-4CF7-8593-79936014A942}"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19519875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12FA8D4-336F-4F42-80FF-D5C9FC82917F}" type="datetimeFigureOut">
              <a:rPr lang="en-US" smtClean="0">
                <a:solidFill>
                  <a:prstClr val="black">
                    <a:tint val="75000"/>
                  </a:prstClr>
                </a:solidFill>
              </a:rPr>
              <a:pPr/>
              <a:t>12/9/2020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BFCDFDB-DF91-4CF7-8593-79936014A942}" type="slidenum">
              <a:rPr lang="en-US" smtClean="0"/>
              <a:pPr/>
              <a:t>‹#›</a:t>
            </a:fld>
            <a:endParaRPr lang="en-US"/>
          </a:p>
        </p:txBody>
      </p:sp>
    </p:spTree>
    <p:extLst>
      <p:ext uri="{BB962C8B-B14F-4D97-AF65-F5344CB8AC3E}">
        <p14:creationId xmlns:p14="http://schemas.microsoft.com/office/powerpoint/2010/main" val="14920567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12FA8D4-336F-4F42-80FF-D5C9FC82917F}" type="datetimeFigureOut">
              <a:rPr lang="en-US" smtClean="0">
                <a:solidFill>
                  <a:prstClr val="black">
                    <a:tint val="75000"/>
                  </a:prstClr>
                </a:solidFill>
              </a:rPr>
              <a:pPr/>
              <a:t>12/9/2020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BFCDFDB-DF91-4CF7-8593-79936014A942}"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115756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D823F0-1A94-4EFE-8D25-29E22BFD719F}"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6AC03F-A950-4040-AEE5-F519ED05B1A3}" type="slidenum">
              <a:rPr lang="en-US" smtClean="0"/>
              <a:t>‹#›</a:t>
            </a:fld>
            <a:endParaRPr lang="en-US"/>
          </a:p>
        </p:txBody>
      </p:sp>
    </p:spTree>
    <p:extLst>
      <p:ext uri="{BB962C8B-B14F-4D97-AF65-F5344CB8AC3E}">
        <p14:creationId xmlns:p14="http://schemas.microsoft.com/office/powerpoint/2010/main" val="12002117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12FA8D4-336F-4F42-80FF-D5C9FC82917F}" type="datetimeFigureOut">
              <a:rPr lang="en-US" smtClean="0">
                <a:solidFill>
                  <a:prstClr val="black">
                    <a:tint val="75000"/>
                  </a:prstClr>
                </a:solidFill>
              </a:rPr>
              <a:pPr/>
              <a:t>12/9/2020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BFCDFDB-DF91-4CF7-8593-79936014A942}" type="slidenum">
              <a:rPr lang="en-US" smtClean="0"/>
              <a:pPr/>
              <a:t>‹#›</a:t>
            </a:fld>
            <a:endParaRPr lang="en-US"/>
          </a:p>
        </p:txBody>
      </p:sp>
    </p:spTree>
    <p:extLst>
      <p:ext uri="{BB962C8B-B14F-4D97-AF65-F5344CB8AC3E}">
        <p14:creationId xmlns:p14="http://schemas.microsoft.com/office/powerpoint/2010/main" val="17678633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FA8D4-336F-4F42-80FF-D5C9FC82917F}" type="datetimeFigureOut">
              <a:rPr lang="en-US" smtClean="0">
                <a:solidFill>
                  <a:prstClr val="black">
                    <a:tint val="75000"/>
                  </a:prstClr>
                </a:solidFill>
              </a:rPr>
              <a:pPr/>
              <a:t>12/9/2020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BFCDFDB-DF91-4CF7-8593-79936014A942}" type="slidenum">
              <a:rPr lang="en-US" smtClean="0"/>
              <a:pPr/>
              <a:t>‹#›</a:t>
            </a:fld>
            <a:endParaRPr lang="en-US"/>
          </a:p>
        </p:txBody>
      </p:sp>
    </p:spTree>
    <p:extLst>
      <p:ext uri="{BB962C8B-B14F-4D97-AF65-F5344CB8AC3E}">
        <p14:creationId xmlns:p14="http://schemas.microsoft.com/office/powerpoint/2010/main" val="9517528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FA8D4-336F-4F42-80FF-D5C9FC82917F}" type="datetimeFigureOut">
              <a:rPr lang="en-US" smtClean="0">
                <a:solidFill>
                  <a:prstClr val="black">
                    <a:tint val="75000"/>
                  </a:prstClr>
                </a:solidFill>
              </a:rPr>
              <a:pPr/>
              <a:t>12/9/2020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BFCDFDB-DF91-4CF7-8593-79936014A942}" type="slidenum">
              <a:rPr lang="en-US" smtClean="0"/>
              <a:pPr/>
              <a:t>‹#›</a:t>
            </a:fld>
            <a:endParaRPr lang="en-US"/>
          </a:p>
        </p:txBody>
      </p:sp>
    </p:spTree>
    <p:extLst>
      <p:ext uri="{BB962C8B-B14F-4D97-AF65-F5344CB8AC3E}">
        <p14:creationId xmlns:p14="http://schemas.microsoft.com/office/powerpoint/2010/main" val="27584236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C59FC5A-9902-4E32-9D70-5A5872A22777}" type="datetimeFigureOut">
              <a:rPr lang="en-US" smtClean="0">
                <a:solidFill>
                  <a:prstClr val="black">
                    <a:tint val="75000"/>
                  </a:prstClr>
                </a:solidFill>
              </a:rPr>
              <a:pPr/>
              <a:t>12/9/2020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412280D-9BCA-4FF7-9267-3255904AD9B8}" type="slidenum">
              <a:rPr lang="en-US" smtClean="0"/>
              <a:pPr/>
              <a:t>‹#›</a:t>
            </a:fld>
            <a:endParaRPr lang="en-US"/>
          </a:p>
        </p:txBody>
      </p:sp>
    </p:spTree>
    <p:extLst>
      <p:ext uri="{BB962C8B-B14F-4D97-AF65-F5344CB8AC3E}">
        <p14:creationId xmlns:p14="http://schemas.microsoft.com/office/powerpoint/2010/main" val="713137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D823F0-1A94-4EFE-8D25-29E22BFD719F}"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B6AC03F-A950-4040-AEE5-F519ED05B1A3}" type="slidenum">
              <a:rPr lang="en-US" smtClean="0"/>
              <a:t>‹#›</a:t>
            </a:fld>
            <a:endParaRPr lang="en-US"/>
          </a:p>
        </p:txBody>
      </p:sp>
    </p:spTree>
    <p:extLst>
      <p:ext uri="{BB962C8B-B14F-4D97-AF65-F5344CB8AC3E}">
        <p14:creationId xmlns:p14="http://schemas.microsoft.com/office/powerpoint/2010/main" val="3504624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D823F0-1A94-4EFE-8D25-29E22BFD719F}"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B6AC03F-A950-4040-AEE5-F519ED05B1A3}" type="slidenum">
              <a:rPr lang="en-US" smtClean="0"/>
              <a:t>‹#›</a:t>
            </a:fld>
            <a:endParaRPr lang="en-US"/>
          </a:p>
        </p:txBody>
      </p:sp>
    </p:spTree>
    <p:extLst>
      <p:ext uri="{BB962C8B-B14F-4D97-AF65-F5344CB8AC3E}">
        <p14:creationId xmlns:p14="http://schemas.microsoft.com/office/powerpoint/2010/main" val="606800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D823F0-1A94-4EFE-8D25-29E22BFD719F}"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B6AC03F-A950-4040-AEE5-F519ED05B1A3}" type="slidenum">
              <a:rPr lang="en-US" smtClean="0"/>
              <a:t>‹#›</a:t>
            </a:fld>
            <a:endParaRPr lang="en-US"/>
          </a:p>
        </p:txBody>
      </p:sp>
    </p:spTree>
    <p:extLst>
      <p:ext uri="{BB962C8B-B14F-4D97-AF65-F5344CB8AC3E}">
        <p14:creationId xmlns:p14="http://schemas.microsoft.com/office/powerpoint/2010/main" val="2161702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D823F0-1A94-4EFE-8D25-29E22BFD719F}" type="datetimeFigureOut">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B6AC03F-A950-4040-AEE5-F519ED05B1A3}" type="slidenum">
              <a:rPr lang="en-US" smtClean="0"/>
              <a:t>‹#›</a:t>
            </a:fld>
            <a:endParaRPr lang="en-US"/>
          </a:p>
        </p:txBody>
      </p:sp>
    </p:spTree>
    <p:extLst>
      <p:ext uri="{BB962C8B-B14F-4D97-AF65-F5344CB8AC3E}">
        <p14:creationId xmlns:p14="http://schemas.microsoft.com/office/powerpoint/2010/main" val="4251701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D823F0-1A94-4EFE-8D25-29E22BFD719F}"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B6AC03F-A950-4040-AEE5-F519ED05B1A3}" type="slidenum">
              <a:rPr lang="en-US" smtClean="0"/>
              <a:t>‹#›</a:t>
            </a:fld>
            <a:endParaRPr lang="en-US"/>
          </a:p>
        </p:txBody>
      </p:sp>
    </p:spTree>
    <p:extLst>
      <p:ext uri="{BB962C8B-B14F-4D97-AF65-F5344CB8AC3E}">
        <p14:creationId xmlns:p14="http://schemas.microsoft.com/office/powerpoint/2010/main" val="1769433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D823F0-1A94-4EFE-8D25-29E22BFD719F}"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6AC03F-A950-4040-AEE5-F519ED05B1A3}" type="slidenum">
              <a:rPr lang="en-US" smtClean="0"/>
              <a:t>‹#›</a:t>
            </a:fld>
            <a:endParaRPr lang="en-US"/>
          </a:p>
        </p:txBody>
      </p:sp>
    </p:spTree>
    <p:extLst>
      <p:ext uri="{BB962C8B-B14F-4D97-AF65-F5344CB8AC3E}">
        <p14:creationId xmlns:p14="http://schemas.microsoft.com/office/powerpoint/2010/main" val="3092386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FD823F0-1A94-4EFE-8D25-29E22BFD719F}" type="datetimeFigureOut">
              <a:rPr lang="en-US" smtClean="0"/>
              <a:t>12/9/2020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B6AC03F-A950-4040-AEE5-F519ED05B1A3}" type="slidenum">
              <a:rPr lang="en-US" smtClean="0"/>
              <a:t>‹#›</a:t>
            </a:fld>
            <a:endParaRPr lang="en-US"/>
          </a:p>
        </p:txBody>
      </p:sp>
    </p:spTree>
    <p:extLst>
      <p:ext uri="{BB962C8B-B14F-4D97-AF65-F5344CB8AC3E}">
        <p14:creationId xmlns:p14="http://schemas.microsoft.com/office/powerpoint/2010/main" val="1892809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22"/>
          <p:cNvGrpSpPr/>
          <p:nvPr/>
        </p:nvGrpSpPr>
        <p:grpSpPr>
          <a:xfrm>
            <a:off x="196735" y="157249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C59FC5A-9902-4E32-9D70-5A5872A22777}" type="datetimeFigureOut">
              <a:rPr lang="en-US" smtClean="0">
                <a:solidFill>
                  <a:prstClr val="black">
                    <a:tint val="75000"/>
                  </a:prstClr>
                </a:solidFill>
              </a:rPr>
              <a:pPr/>
              <a:t>12/9/2020</a:t>
            </a:fld>
            <a:endParaRPr lang="en-US">
              <a:solidFill>
                <a:prstClr val="black">
                  <a:tint val="75000"/>
                </a:prstClr>
              </a:solidFill>
            </a:endParaRP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412280D-9BCA-4FF7-9267-3255904AD9B8}" type="slidenum">
              <a:rPr lang="en-US" smtClean="0"/>
              <a:pPr/>
              <a:t>‹#›</a:t>
            </a:fld>
            <a:endParaRPr lang="en-US"/>
          </a:p>
        </p:txBody>
      </p:sp>
    </p:spTree>
    <p:extLst>
      <p:ext uri="{BB962C8B-B14F-4D97-AF65-F5344CB8AC3E}">
        <p14:creationId xmlns:p14="http://schemas.microsoft.com/office/powerpoint/2010/main" val="168767573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3F4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Informatics for Energy and Environment Policy</a:t>
            </a:r>
          </a:p>
        </p:txBody>
      </p:sp>
      <p:sp>
        <p:nvSpPr>
          <p:cNvPr id="3" name="Subtitle 2"/>
          <p:cNvSpPr>
            <a:spLocks noGrp="1"/>
          </p:cNvSpPr>
          <p:nvPr>
            <p:ph type="subTitle" idx="1"/>
          </p:nvPr>
        </p:nvSpPr>
        <p:spPr>
          <a:xfrm>
            <a:off x="2589213" y="4777379"/>
            <a:ext cx="8915399" cy="1126283"/>
          </a:xfrm>
        </p:spPr>
        <p:txBody>
          <a:bodyPr/>
          <a:lstStyle/>
          <a:p>
            <a:r>
              <a:rPr lang="en-US" dirty="0">
                <a:solidFill>
                  <a:schemeClr val="bg2">
                    <a:lumMod val="75000"/>
                  </a:schemeClr>
                </a:solidFill>
              </a:rPr>
              <a:t>Energy Analytics </a:t>
            </a:r>
          </a:p>
          <a:p>
            <a:endParaRPr lang="en-US" dirty="0">
              <a:solidFill>
                <a:schemeClr val="bg2">
                  <a:lumMod val="75000"/>
                </a:schemeClr>
              </a:solidFill>
            </a:endParaRPr>
          </a:p>
          <a:p>
            <a:endParaRPr lang="en-US" dirty="0">
              <a:solidFill>
                <a:schemeClr val="bg2">
                  <a:lumMod val="75000"/>
                </a:schemeClr>
              </a:solidFill>
            </a:endParaRPr>
          </a:p>
        </p:txBody>
      </p:sp>
    </p:spTree>
    <p:extLst>
      <p:ext uri="{BB962C8B-B14F-4D97-AF65-F5344CB8AC3E}">
        <p14:creationId xmlns:p14="http://schemas.microsoft.com/office/powerpoint/2010/main" val="2922322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D3F4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__________END___________</a:t>
            </a:r>
          </a:p>
        </p:txBody>
      </p:sp>
    </p:spTree>
    <p:extLst>
      <p:ext uri="{BB962C8B-B14F-4D97-AF65-F5344CB8AC3E}">
        <p14:creationId xmlns:p14="http://schemas.microsoft.com/office/powerpoint/2010/main" val="2612839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ABC818-9754-4D58-B200-9677D2D4CEA3}"/>
              </a:ext>
            </a:extLst>
          </p:cNvPr>
          <p:cNvSpPr>
            <a:spLocks noGrp="1"/>
          </p:cNvSpPr>
          <p:nvPr>
            <p:ph idx="1"/>
          </p:nvPr>
        </p:nvSpPr>
        <p:spPr/>
        <p:txBody>
          <a:bodyPr/>
          <a:lstStyle/>
          <a:p>
            <a:r>
              <a:rPr lang="en-US" dirty="0"/>
              <a:t>For every kwh of energy saved, there is a saving of the ‘would have been released’ carbon emission (in CO2 </a:t>
            </a:r>
            <a:r>
              <a:rPr lang="en-US" dirty="0" err="1"/>
              <a:t>tonnes</a:t>
            </a:r>
            <a:r>
              <a:rPr lang="en-US" dirty="0"/>
              <a:t>)</a:t>
            </a:r>
          </a:p>
        </p:txBody>
      </p:sp>
      <p:sp>
        <p:nvSpPr>
          <p:cNvPr id="4" name="Title 1">
            <a:extLst>
              <a:ext uri="{FF2B5EF4-FFF2-40B4-BE49-F238E27FC236}">
                <a16:creationId xmlns:a16="http://schemas.microsoft.com/office/drawing/2014/main" id="{8EE55F18-F340-4F8D-A42B-9340224F646A}"/>
              </a:ext>
            </a:extLst>
          </p:cNvPr>
          <p:cNvSpPr txBox="1">
            <a:spLocks noGrp="1"/>
          </p:cNvSpPr>
          <p:nvPr>
            <p:ph type="title"/>
          </p:nvPr>
        </p:nvSpPr>
        <p:spPr>
          <a:xfrm>
            <a:off x="2592387" y="552487"/>
            <a:ext cx="8912225" cy="788581"/>
          </a:xfrm>
          <a:prstGeom prst="rect">
            <a:avLst/>
          </a:prstGeom>
          <a:solidFill>
            <a:schemeClr val="accent6">
              <a:lumMod val="75000"/>
            </a:schemeClr>
          </a:solidFill>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a:solidFill>
                  <a:schemeClr val="bg1"/>
                </a:solidFill>
                <a:effectLst>
                  <a:outerShdw blurRad="38100" dist="38100" dir="2700000" algn="tl">
                    <a:srgbClr val="000000">
                      <a:alpha val="43137"/>
                    </a:srgbClr>
                  </a:outerShdw>
                </a:effectLst>
              </a:rPr>
              <a:t>Energy Conservation</a:t>
            </a:r>
          </a:p>
        </p:txBody>
      </p:sp>
    </p:spTree>
    <p:extLst>
      <p:ext uri="{BB962C8B-B14F-4D97-AF65-F5344CB8AC3E}">
        <p14:creationId xmlns:p14="http://schemas.microsoft.com/office/powerpoint/2010/main" val="2731463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86DF9A-4495-4588-99D4-11219FFA5BE8}"/>
              </a:ext>
            </a:extLst>
          </p:cNvPr>
          <p:cNvSpPr>
            <a:spLocks noGrp="1"/>
          </p:cNvSpPr>
          <p:nvPr>
            <p:ph idx="1"/>
          </p:nvPr>
        </p:nvSpPr>
        <p:spPr/>
        <p:txBody>
          <a:bodyPr/>
          <a:lstStyle/>
          <a:p>
            <a:r>
              <a:rPr lang="en-US" dirty="0"/>
              <a:t>As policy makers, we can use informatics to carry out energy analytics</a:t>
            </a:r>
          </a:p>
        </p:txBody>
      </p:sp>
      <p:sp>
        <p:nvSpPr>
          <p:cNvPr id="4" name="Title 1">
            <a:extLst>
              <a:ext uri="{FF2B5EF4-FFF2-40B4-BE49-F238E27FC236}">
                <a16:creationId xmlns:a16="http://schemas.microsoft.com/office/drawing/2014/main" id="{54D4A79B-2FB1-4A26-9A8C-99A119A7785A}"/>
              </a:ext>
            </a:extLst>
          </p:cNvPr>
          <p:cNvSpPr txBox="1">
            <a:spLocks noGrp="1"/>
          </p:cNvSpPr>
          <p:nvPr>
            <p:ph type="title"/>
          </p:nvPr>
        </p:nvSpPr>
        <p:spPr>
          <a:xfrm>
            <a:off x="2589212" y="568436"/>
            <a:ext cx="8912225" cy="756684"/>
          </a:xfrm>
          <a:prstGeom prst="rect">
            <a:avLst/>
          </a:prstGeom>
          <a:solidFill>
            <a:schemeClr val="accent6">
              <a:lumMod val="75000"/>
            </a:schemeClr>
          </a:solidFill>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a:solidFill>
                  <a:schemeClr val="bg1"/>
                </a:solidFill>
                <a:effectLst>
                  <a:outerShdw blurRad="38100" dist="38100" dir="2700000" algn="tl">
                    <a:srgbClr val="000000">
                      <a:alpha val="43137"/>
                    </a:srgbClr>
                  </a:outerShdw>
                </a:effectLst>
              </a:rPr>
              <a:t>Our Role</a:t>
            </a:r>
          </a:p>
        </p:txBody>
      </p:sp>
    </p:spTree>
    <p:extLst>
      <p:ext uri="{BB962C8B-B14F-4D97-AF65-F5344CB8AC3E}">
        <p14:creationId xmlns:p14="http://schemas.microsoft.com/office/powerpoint/2010/main" val="2315644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632B50-5951-44B0-AB69-3BD113C87949}"/>
              </a:ext>
            </a:extLst>
          </p:cNvPr>
          <p:cNvSpPr>
            <a:spLocks noGrp="1"/>
          </p:cNvSpPr>
          <p:nvPr>
            <p:ph idx="1"/>
          </p:nvPr>
        </p:nvSpPr>
        <p:spPr/>
        <p:txBody>
          <a:bodyPr/>
          <a:lstStyle/>
          <a:p>
            <a:r>
              <a:rPr lang="en-US" dirty="0"/>
              <a:t>Energy Analytics can be used to:</a:t>
            </a:r>
          </a:p>
          <a:p>
            <a:pPr lvl="1"/>
            <a:r>
              <a:rPr lang="en-US" dirty="0"/>
              <a:t>Benchmark</a:t>
            </a:r>
          </a:p>
          <a:p>
            <a:pPr lvl="1"/>
            <a:r>
              <a:rPr lang="en-US" dirty="0"/>
              <a:t>Find anomalies</a:t>
            </a:r>
          </a:p>
          <a:p>
            <a:pPr lvl="1"/>
            <a:r>
              <a:rPr lang="en-US" dirty="0"/>
              <a:t>Finding patterns to make policies </a:t>
            </a:r>
          </a:p>
        </p:txBody>
      </p:sp>
      <p:sp>
        <p:nvSpPr>
          <p:cNvPr id="4" name="Title 1">
            <a:extLst>
              <a:ext uri="{FF2B5EF4-FFF2-40B4-BE49-F238E27FC236}">
                <a16:creationId xmlns:a16="http://schemas.microsoft.com/office/drawing/2014/main" id="{EEA5ABDC-7327-49A5-B129-E796E844734D}"/>
              </a:ext>
            </a:extLst>
          </p:cNvPr>
          <p:cNvSpPr txBox="1">
            <a:spLocks noGrp="1"/>
          </p:cNvSpPr>
          <p:nvPr>
            <p:ph type="title"/>
          </p:nvPr>
        </p:nvSpPr>
        <p:spPr>
          <a:xfrm>
            <a:off x="2592387" y="552487"/>
            <a:ext cx="8912225" cy="788581"/>
          </a:xfrm>
          <a:prstGeom prst="rect">
            <a:avLst/>
          </a:prstGeom>
          <a:solidFill>
            <a:schemeClr val="accent6">
              <a:lumMod val="75000"/>
            </a:schemeClr>
          </a:solidFill>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a:solidFill>
                  <a:schemeClr val="bg1"/>
                </a:solidFill>
                <a:effectLst>
                  <a:outerShdw blurRad="38100" dist="38100" dir="2700000" algn="tl">
                    <a:srgbClr val="000000">
                      <a:alpha val="43137"/>
                    </a:srgbClr>
                  </a:outerShdw>
                </a:effectLst>
              </a:rPr>
              <a:t>Energy Analytics Role</a:t>
            </a:r>
          </a:p>
        </p:txBody>
      </p:sp>
    </p:spTree>
    <p:extLst>
      <p:ext uri="{BB962C8B-B14F-4D97-AF65-F5344CB8AC3E}">
        <p14:creationId xmlns:p14="http://schemas.microsoft.com/office/powerpoint/2010/main" val="799987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357998-B5E6-44D2-8C2F-98DD2A94BF98}"/>
              </a:ext>
            </a:extLst>
          </p:cNvPr>
          <p:cNvSpPr>
            <a:spLocks noGrp="1"/>
          </p:cNvSpPr>
          <p:nvPr>
            <p:ph idx="1"/>
          </p:nvPr>
        </p:nvSpPr>
        <p:spPr/>
        <p:txBody>
          <a:bodyPr/>
          <a:lstStyle/>
          <a:p>
            <a:r>
              <a:rPr lang="en-US" dirty="0"/>
              <a:t>Using a utility company’s data to make policy suggestions by:</a:t>
            </a:r>
          </a:p>
          <a:p>
            <a:pPr lvl="1"/>
            <a:r>
              <a:rPr lang="en-US" dirty="0"/>
              <a:t>Employing data analysis techniques</a:t>
            </a:r>
          </a:p>
          <a:p>
            <a:pPr lvl="2"/>
            <a:r>
              <a:rPr lang="en-US" dirty="0"/>
              <a:t>Preprocessing energy data</a:t>
            </a:r>
          </a:p>
          <a:p>
            <a:pPr lvl="2"/>
            <a:r>
              <a:rPr lang="en-US" dirty="0"/>
              <a:t>Visualizing in Python</a:t>
            </a:r>
          </a:p>
          <a:p>
            <a:pPr lvl="1"/>
            <a:r>
              <a:rPr lang="en-US" dirty="0"/>
              <a:t>Unsupervised machine learning (</a:t>
            </a:r>
            <a:r>
              <a:rPr lang="en-US" b="1" dirty="0"/>
              <a:t>K means clustering</a:t>
            </a:r>
            <a:r>
              <a:rPr lang="en-US" dirty="0"/>
              <a:t>) and/or Regression Modeling (Energy vs Time)</a:t>
            </a:r>
          </a:p>
        </p:txBody>
      </p:sp>
      <p:sp>
        <p:nvSpPr>
          <p:cNvPr id="4" name="Title 1">
            <a:extLst>
              <a:ext uri="{FF2B5EF4-FFF2-40B4-BE49-F238E27FC236}">
                <a16:creationId xmlns:a16="http://schemas.microsoft.com/office/drawing/2014/main" id="{35526B79-CA4B-4136-A5F5-475D6CC14C7C}"/>
              </a:ext>
            </a:extLst>
          </p:cNvPr>
          <p:cNvSpPr txBox="1">
            <a:spLocks noGrp="1"/>
          </p:cNvSpPr>
          <p:nvPr>
            <p:ph type="title"/>
          </p:nvPr>
        </p:nvSpPr>
        <p:spPr>
          <a:xfrm>
            <a:off x="2592387" y="685800"/>
            <a:ext cx="8912225" cy="735106"/>
          </a:xfrm>
          <a:prstGeom prst="rect">
            <a:avLst/>
          </a:prstGeom>
          <a:solidFill>
            <a:schemeClr val="accent6">
              <a:lumMod val="75000"/>
            </a:schemeClr>
          </a:solidFill>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a:solidFill>
                  <a:schemeClr val="bg1"/>
                </a:solidFill>
                <a:effectLst>
                  <a:outerShdw blurRad="38100" dist="38100" dir="2700000" algn="tl">
                    <a:srgbClr val="000000">
                      <a:alpha val="43137"/>
                    </a:srgbClr>
                  </a:outerShdw>
                </a:effectLst>
              </a:rPr>
              <a:t>Project Scope</a:t>
            </a:r>
          </a:p>
        </p:txBody>
      </p:sp>
    </p:spTree>
    <p:extLst>
      <p:ext uri="{BB962C8B-B14F-4D97-AF65-F5344CB8AC3E}">
        <p14:creationId xmlns:p14="http://schemas.microsoft.com/office/powerpoint/2010/main" val="1087595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AAF9F79-10DA-4A40-AD09-01264A4807B2}"/>
              </a:ext>
            </a:extLst>
          </p:cNvPr>
          <p:cNvPicPr>
            <a:picLocks noGrp="1" noChangeAspect="1"/>
          </p:cNvPicPr>
          <p:nvPr>
            <p:ph idx="1"/>
          </p:nvPr>
        </p:nvPicPr>
        <p:blipFill>
          <a:blip r:embed="rId3">
            <a:clrChange>
              <a:clrFrom>
                <a:srgbClr val="FFFFFF"/>
              </a:clrFrom>
              <a:clrTo>
                <a:srgbClr val="FFFFFF">
                  <a:alpha val="0"/>
                </a:srgbClr>
              </a:clrTo>
            </a:clrChange>
          </a:blip>
          <a:stretch>
            <a:fillRect/>
          </a:stretch>
        </p:blipFill>
        <p:spPr>
          <a:xfrm>
            <a:off x="3396114" y="2047027"/>
            <a:ext cx="6316297" cy="4678738"/>
          </a:xfrm>
        </p:spPr>
      </p:pic>
      <p:sp>
        <p:nvSpPr>
          <p:cNvPr id="6" name="Title 1">
            <a:extLst>
              <a:ext uri="{FF2B5EF4-FFF2-40B4-BE49-F238E27FC236}">
                <a16:creationId xmlns:a16="http://schemas.microsoft.com/office/drawing/2014/main" id="{98DEB3B8-FBA7-4BEF-96C9-D44E59FBAA3F}"/>
              </a:ext>
            </a:extLst>
          </p:cNvPr>
          <p:cNvSpPr txBox="1">
            <a:spLocks noGrp="1"/>
          </p:cNvSpPr>
          <p:nvPr>
            <p:ph type="title"/>
          </p:nvPr>
        </p:nvSpPr>
        <p:spPr>
          <a:xfrm>
            <a:off x="2592388" y="630194"/>
            <a:ext cx="8912225" cy="842319"/>
          </a:xfrm>
          <a:prstGeom prst="rect">
            <a:avLst/>
          </a:prstGeom>
          <a:solidFill>
            <a:schemeClr val="accent6">
              <a:lumMod val="75000"/>
            </a:schemeClr>
          </a:solidFill>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a:solidFill>
                  <a:schemeClr val="bg1"/>
                </a:solidFill>
                <a:effectLst>
                  <a:outerShdw blurRad="38100" dist="38100" dir="2700000" algn="tl">
                    <a:srgbClr val="000000">
                      <a:alpha val="43137"/>
                    </a:srgbClr>
                  </a:outerShdw>
                </a:effectLst>
              </a:rPr>
              <a:t>Visualizing time series</a:t>
            </a:r>
          </a:p>
        </p:txBody>
      </p:sp>
    </p:spTree>
    <p:extLst>
      <p:ext uri="{BB962C8B-B14F-4D97-AF65-F5344CB8AC3E}">
        <p14:creationId xmlns:p14="http://schemas.microsoft.com/office/powerpoint/2010/main" val="142946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1FC58D1-7AC6-4317-94C8-258FB199C15D}"/>
              </a:ext>
            </a:extLst>
          </p:cNvPr>
          <p:cNvSpPr txBox="1">
            <a:spLocks noGrp="1"/>
          </p:cNvSpPr>
          <p:nvPr>
            <p:ph type="title"/>
          </p:nvPr>
        </p:nvSpPr>
        <p:spPr>
          <a:xfrm>
            <a:off x="2589212" y="623887"/>
            <a:ext cx="8912225" cy="1281112"/>
          </a:xfrm>
          <a:prstGeom prst="rect">
            <a:avLst/>
          </a:prstGeom>
          <a:solidFill>
            <a:schemeClr val="accent6">
              <a:lumMod val="75000"/>
            </a:schemeClr>
          </a:solidFill>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a:solidFill>
                  <a:schemeClr val="bg1"/>
                </a:solidFill>
                <a:effectLst>
                  <a:outerShdw blurRad="38100" dist="38100" dir="2700000" algn="tl">
                    <a:srgbClr val="000000">
                      <a:alpha val="43137"/>
                    </a:srgbClr>
                  </a:outerShdw>
                </a:effectLst>
              </a:rPr>
              <a:t>Use of informatics in Energy – The Duck Curve</a:t>
            </a:r>
          </a:p>
        </p:txBody>
      </p:sp>
      <p:pic>
        <p:nvPicPr>
          <p:cNvPr id="5" name="Content Placeholder 4">
            <a:extLst>
              <a:ext uri="{FF2B5EF4-FFF2-40B4-BE49-F238E27FC236}">
                <a16:creationId xmlns:a16="http://schemas.microsoft.com/office/drawing/2014/main" id="{66DA5635-F1B0-4D23-880B-9754E4CB3150}"/>
              </a:ext>
            </a:extLst>
          </p:cNvPr>
          <p:cNvPicPr>
            <a:picLocks noGrp="1" noChangeAspect="1"/>
          </p:cNvPicPr>
          <p:nvPr>
            <p:ph idx="1"/>
          </p:nvPr>
        </p:nvPicPr>
        <p:blipFill>
          <a:blip r:embed="rId3">
            <a:clrChange>
              <a:clrFrom>
                <a:srgbClr val="FFFFFF"/>
              </a:clrFrom>
              <a:clrTo>
                <a:srgbClr val="FFFFFF">
                  <a:alpha val="0"/>
                </a:srgbClr>
              </a:clrTo>
            </a:clrChange>
          </a:blip>
          <a:stretch>
            <a:fillRect/>
          </a:stretch>
        </p:blipFill>
        <p:spPr>
          <a:xfrm>
            <a:off x="3100833" y="2283751"/>
            <a:ext cx="7550692" cy="3950362"/>
          </a:xfrm>
          <a:prstGeom prst="rect">
            <a:avLst/>
          </a:prstGeom>
        </p:spPr>
      </p:pic>
      <p:sp>
        <p:nvSpPr>
          <p:cNvPr id="6" name="TextBox 5">
            <a:extLst>
              <a:ext uri="{FF2B5EF4-FFF2-40B4-BE49-F238E27FC236}">
                <a16:creationId xmlns:a16="http://schemas.microsoft.com/office/drawing/2014/main" id="{01239096-6474-468E-8758-AC1FC851BAF0}"/>
              </a:ext>
            </a:extLst>
          </p:cNvPr>
          <p:cNvSpPr txBox="1"/>
          <p:nvPr/>
        </p:nvSpPr>
        <p:spPr>
          <a:xfrm>
            <a:off x="2349166" y="6458976"/>
            <a:ext cx="9392315" cy="307777"/>
          </a:xfrm>
          <a:prstGeom prst="rect">
            <a:avLst/>
          </a:prstGeom>
          <a:noFill/>
        </p:spPr>
        <p:txBody>
          <a:bodyPr wrap="none" rtlCol="0">
            <a:spAutoFit/>
          </a:bodyPr>
          <a:lstStyle/>
          <a:p>
            <a:r>
              <a:rPr lang="en-US" sz="1400" dirty="0"/>
              <a:t>https://www.energy.gov/eere/articles/confronting-duck-curve-how-address-over-generation-solar-energy</a:t>
            </a:r>
          </a:p>
        </p:txBody>
      </p:sp>
    </p:spTree>
    <p:extLst>
      <p:ext uri="{BB962C8B-B14F-4D97-AF65-F5344CB8AC3E}">
        <p14:creationId xmlns:p14="http://schemas.microsoft.com/office/powerpoint/2010/main" val="3254379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07362" y="414951"/>
            <a:ext cx="8911687" cy="676053"/>
          </a:xfrm>
          <a:prstGeom prst="rect">
            <a:avLst/>
          </a:prstGeom>
          <a:solidFill>
            <a:schemeClr val="accent6">
              <a:lumMod val="75000"/>
            </a:schemeClr>
          </a:solidFill>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a:solidFill>
                  <a:schemeClr val="bg1"/>
                </a:solidFill>
                <a:effectLst>
                  <a:outerShdw blurRad="38100" dist="38100" dir="2700000" algn="tl">
                    <a:srgbClr val="000000">
                      <a:alpha val="43137"/>
                    </a:srgbClr>
                  </a:outerShdw>
                </a:effectLst>
              </a:rPr>
              <a:t>Finding Anomalies – Data Analysis</a:t>
            </a:r>
          </a:p>
        </p:txBody>
      </p:sp>
      <p:pic>
        <p:nvPicPr>
          <p:cNvPr id="3" name="Picture 2">
            <a:extLst>
              <a:ext uri="{FF2B5EF4-FFF2-40B4-BE49-F238E27FC236}">
                <a16:creationId xmlns:a16="http://schemas.microsoft.com/office/drawing/2014/main" id="{5892AD65-D4DA-4907-811F-C5904355D86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138487" y="1613874"/>
            <a:ext cx="5915025" cy="4829175"/>
          </a:xfrm>
          <a:prstGeom prst="rect">
            <a:avLst/>
          </a:prstGeom>
        </p:spPr>
      </p:pic>
    </p:spTree>
    <p:extLst>
      <p:ext uri="{BB962C8B-B14F-4D97-AF65-F5344CB8AC3E}">
        <p14:creationId xmlns:p14="http://schemas.microsoft.com/office/powerpoint/2010/main" val="3454197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BCB05-6D08-4996-9D85-F670CA0FAF2F}"/>
              </a:ext>
            </a:extLst>
          </p:cNvPr>
          <p:cNvSpPr>
            <a:spLocks noGrp="1"/>
          </p:cNvSpPr>
          <p:nvPr>
            <p:ph type="ctrTitle"/>
          </p:nvPr>
        </p:nvSpPr>
        <p:spPr>
          <a:xfrm>
            <a:off x="1698017" y="-1017287"/>
            <a:ext cx="8915399" cy="2262781"/>
          </a:xfrm>
        </p:spPr>
        <p:txBody>
          <a:bodyPr>
            <a:normAutofit/>
          </a:bodyPr>
          <a:lstStyle/>
          <a:p>
            <a:br>
              <a:rPr lang="en-US" dirty="0"/>
            </a:br>
            <a:endParaRPr lang="en-US" dirty="0"/>
          </a:p>
        </p:txBody>
      </p:sp>
      <p:sp>
        <p:nvSpPr>
          <p:cNvPr id="3" name="Subtitle 2">
            <a:extLst>
              <a:ext uri="{FF2B5EF4-FFF2-40B4-BE49-F238E27FC236}">
                <a16:creationId xmlns:a16="http://schemas.microsoft.com/office/drawing/2014/main" id="{CF7C1D86-9717-4FBE-B1C6-A06E3F170259}"/>
              </a:ext>
            </a:extLst>
          </p:cNvPr>
          <p:cNvSpPr>
            <a:spLocks noGrp="1"/>
          </p:cNvSpPr>
          <p:nvPr>
            <p:ph type="subTitle" idx="1"/>
          </p:nvPr>
        </p:nvSpPr>
        <p:spPr>
          <a:xfrm>
            <a:off x="2276240" y="6227799"/>
            <a:ext cx="10494834" cy="347285"/>
          </a:xfrm>
        </p:spPr>
        <p:txBody>
          <a:bodyPr>
            <a:normAutofit/>
          </a:bodyPr>
          <a:lstStyle/>
          <a:p>
            <a:r>
              <a:rPr lang="en-US" sz="1400" dirty="0"/>
              <a:t>https://towardsdatascience.com/clustering-electricity-profiles-with-k-means-42d6d0644d00</a:t>
            </a:r>
          </a:p>
        </p:txBody>
      </p:sp>
      <p:pic>
        <p:nvPicPr>
          <p:cNvPr id="5" name="Picture 4">
            <a:extLst>
              <a:ext uri="{FF2B5EF4-FFF2-40B4-BE49-F238E27FC236}">
                <a16:creationId xmlns:a16="http://schemas.microsoft.com/office/drawing/2014/main" id="{58408613-3C7E-4A46-8A9F-0B7725BD4DC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278842" y="1245494"/>
            <a:ext cx="8487134" cy="4658168"/>
          </a:xfrm>
          <a:prstGeom prst="rect">
            <a:avLst/>
          </a:prstGeom>
        </p:spPr>
      </p:pic>
      <p:sp>
        <p:nvSpPr>
          <p:cNvPr id="6" name="Title 1">
            <a:extLst>
              <a:ext uri="{FF2B5EF4-FFF2-40B4-BE49-F238E27FC236}">
                <a16:creationId xmlns:a16="http://schemas.microsoft.com/office/drawing/2014/main" id="{1BABAB57-F9F2-465C-8ABB-FA5BC9A43765}"/>
              </a:ext>
            </a:extLst>
          </p:cNvPr>
          <p:cNvSpPr txBox="1">
            <a:spLocks/>
          </p:cNvSpPr>
          <p:nvPr/>
        </p:nvSpPr>
        <p:spPr>
          <a:xfrm>
            <a:off x="1915866" y="242798"/>
            <a:ext cx="9785983" cy="776510"/>
          </a:xfrm>
          <a:prstGeom prst="rect">
            <a:avLst/>
          </a:prstGeom>
          <a:solidFill>
            <a:schemeClr val="accent6">
              <a:lumMod val="75000"/>
            </a:schemeClr>
          </a:solidFill>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a:solidFill>
                  <a:schemeClr val="bg1"/>
                </a:solidFill>
                <a:effectLst>
                  <a:outerShdw blurRad="38100" dist="38100" dir="2700000" algn="tl">
                    <a:srgbClr val="000000">
                      <a:alpha val="43137"/>
                    </a:srgbClr>
                  </a:outerShdw>
                </a:effectLst>
              </a:rPr>
              <a:t>Finding Anomalies – </a:t>
            </a:r>
            <a:r>
              <a:rPr lang="en-US" sz="4000" dirty="0" err="1">
                <a:solidFill>
                  <a:schemeClr val="bg1"/>
                </a:solidFill>
                <a:effectLst>
                  <a:outerShdw blurRad="38100" dist="38100" dir="2700000" algn="tl">
                    <a:srgbClr val="000000">
                      <a:alpha val="43137"/>
                    </a:srgbClr>
                  </a:outerShdw>
                </a:effectLst>
              </a:rPr>
              <a:t>Kmeans</a:t>
            </a:r>
            <a:r>
              <a:rPr lang="en-US" sz="4000" dirty="0">
                <a:solidFill>
                  <a:schemeClr val="bg1"/>
                </a:solidFill>
                <a:effectLst>
                  <a:outerShdw blurRad="38100" dist="38100" dir="2700000" algn="tl">
                    <a:srgbClr val="000000">
                      <a:alpha val="43137"/>
                    </a:srgbClr>
                  </a:outerShdw>
                </a:effectLst>
              </a:rPr>
              <a:t> Clustering</a:t>
            </a:r>
          </a:p>
        </p:txBody>
      </p:sp>
    </p:spTree>
    <p:extLst>
      <p:ext uri="{BB962C8B-B14F-4D97-AF65-F5344CB8AC3E}">
        <p14:creationId xmlns:p14="http://schemas.microsoft.com/office/powerpoint/2010/main" val="13748118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1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44</TotalTime>
  <Words>614</Words>
  <Application>Microsoft Office PowerPoint</Application>
  <PresentationFormat>Widescreen</PresentationFormat>
  <Paragraphs>46</Paragraphs>
  <Slides>10</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Century Gothic</vt:lpstr>
      <vt:lpstr>Wingdings 3</vt:lpstr>
      <vt:lpstr>Wisp</vt:lpstr>
      <vt:lpstr>1_Wisp</vt:lpstr>
      <vt:lpstr>Informatics for Energy and Environment Policy</vt:lpstr>
      <vt:lpstr>Energy Conservation</vt:lpstr>
      <vt:lpstr>Our Role</vt:lpstr>
      <vt:lpstr>Energy Analytics Role</vt:lpstr>
      <vt:lpstr>Project Scope</vt:lpstr>
      <vt:lpstr>Visualizing time series</vt:lpstr>
      <vt:lpstr>Use of informatics in Energy – The Duck Curve</vt:lpstr>
      <vt:lpstr>PowerPoint Presentation</vt:lpstr>
      <vt:lpstr> </vt:lpstr>
      <vt:lpstr>__________END___________</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Informatics for Energy and Environment Policy</dc:title>
  <dc:creator>Hassan Khurshid</dc:creator>
  <cp:lastModifiedBy>Hassan Khurshid</cp:lastModifiedBy>
  <cp:revision>8</cp:revision>
  <dcterms:created xsi:type="dcterms:W3CDTF">2020-12-09T05:25:48Z</dcterms:created>
  <dcterms:modified xsi:type="dcterms:W3CDTF">2020-12-09T06:10:15Z</dcterms:modified>
</cp:coreProperties>
</file>