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59" r:id="rId10"/>
    <p:sldId id="260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3"/>
    <p:restoredTop sz="96405"/>
  </p:normalViewPr>
  <p:slideViewPr>
    <p:cSldViewPr snapToGrid="0">
      <p:cViewPr varScale="1">
        <p:scale>
          <a:sx n="124" d="100"/>
          <a:sy n="124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6" Type="http://schemas.openxmlformats.org/officeDocument/2006/relationships/hyperlink" Target="https://www.hotpmo.com/management-models/moscow-kano-prioritize/" TargetMode="External"/><Relationship Id="rId5" Type="http://schemas.openxmlformats.org/officeDocument/2006/relationships/hyperlink" Target="https://www.linkedin.com/advice/1/how-can-you-prioritize-requirements-using-moscow" TargetMode="External"/><Relationship Id="rId4" Type="http://schemas.openxmlformats.org/officeDocument/2006/relationships/hyperlink" Target="https://www.altexsoft.com/blog/most-popular-prioritization-techniques-and-methods-moscow-rice-kano-model-walking-skeleton-and-other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FF58-27FA-4A63-77F6-95F06C466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K" dirty="0"/>
              <a:t>Assignment no: 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8DEC6-FD9A-BD54-AE46-50DC46E1C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K" dirty="0"/>
              <a:t>CST 640 LR </a:t>
            </a:r>
            <a:r>
              <a:rPr lang="en-GB" dirty="0"/>
              <a:t>PRODUCT AND PRODUCT DEVELOPMENT</a:t>
            </a:r>
            <a:endParaRPr lang="en-PK" dirty="0"/>
          </a:p>
        </p:txBody>
      </p:sp>
      <p:pic>
        <p:nvPicPr>
          <p:cNvPr id="6" name="Audio 5">
            <a:extLst>
              <a:ext uri="{FF2B5EF4-FFF2-40B4-BE49-F238E27FC236}">
                <a16:creationId xmlns:a16="http://schemas.microsoft.com/office/drawing/2014/main" id="{B3145E9E-10E0-8FAB-D8DF-010A4B0E69C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89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24"/>
    </mc:Choice>
    <mc:Fallback>
      <p:transition spd="slow" advTm="26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CB68-7DA1-E4B9-43AF-41624390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Citations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2E0B6-BFDE-9A26-2097-788AD97B1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AltexSoft. (n.d.). </a:t>
            </a:r>
            <a:r>
              <a:rPr lang="en-GB" i="1" dirty="0"/>
              <a:t>Most popular prioritization techniques and methods: MoSCoW, RICE, Kano model, walking skeleton, and others</a:t>
            </a:r>
            <a:r>
              <a:rPr lang="en-GB" dirty="0"/>
              <a:t>, from </a:t>
            </a:r>
            <a:r>
              <a:rPr lang="en-GB" dirty="0">
                <a:hlinkClick r:id="rId4"/>
              </a:rPr>
              <a:t>https://www.altexsoft.com/blog/most-popular-prioritization-techniques-and-methods-moscow-rice-kano-model-walking-skeleton-and-others/</a:t>
            </a:r>
            <a:endParaRPr lang="en-GB" dirty="0"/>
          </a:p>
          <a:p>
            <a:r>
              <a:rPr lang="en-GB" dirty="0"/>
              <a:t>Author Unknown. (n.d.). </a:t>
            </a:r>
            <a:r>
              <a:rPr lang="en-GB" i="1" dirty="0"/>
              <a:t>How can you prioritize requirements using MoSCoW?</a:t>
            </a:r>
            <a:r>
              <a:rPr lang="en-GB" dirty="0"/>
              <a:t> LinkedIn. Retrieved from </a:t>
            </a:r>
            <a:r>
              <a:rPr lang="en-GB" dirty="0">
                <a:hlinkClick r:id="rId5"/>
              </a:rPr>
              <a:t>https://www.linkedin.com/advice/1/how-can-you-prioritize-requirements-using-moscow</a:t>
            </a:r>
            <a:endParaRPr lang="en-GB" dirty="0"/>
          </a:p>
          <a:p>
            <a:r>
              <a:rPr lang="en-GB" dirty="0"/>
              <a:t>HotPMO. (n.d.). </a:t>
            </a:r>
            <a:r>
              <a:rPr lang="en-GB" i="1" dirty="0"/>
              <a:t>MoSCoW vs. Kano: How to prioritize effectively</a:t>
            </a:r>
            <a:r>
              <a:rPr lang="en-GB" dirty="0"/>
              <a:t>, from </a:t>
            </a:r>
            <a:r>
              <a:rPr lang="en-GB" dirty="0">
                <a:hlinkClick r:id="rId6"/>
              </a:rPr>
              <a:t>https://www.hotpmo.com/management-models/moscow-kano-prioritize/</a:t>
            </a:r>
            <a:endParaRPr lang="en-PK" dirty="0"/>
          </a:p>
        </p:txBody>
      </p:sp>
      <p:pic>
        <p:nvPicPr>
          <p:cNvPr id="6" name="Audio 5">
            <a:extLst>
              <a:ext uri="{FF2B5EF4-FFF2-40B4-BE49-F238E27FC236}">
                <a16:creationId xmlns:a16="http://schemas.microsoft.com/office/drawing/2014/main" id="{04696026-9E85-6A98-9AF0-D82215A588D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37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536"/>
    </mc:Choice>
    <mc:Fallback>
      <p:transition spd="slow" advTm="175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FF58-27FA-4A63-77F6-95F06C466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K" sz="7200" dirty="0"/>
              <a:t>THE END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8DEC6-FD9A-BD54-AE46-50DC46E1C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Of</a:t>
            </a:r>
          </a:p>
          <a:p>
            <a:r>
              <a:rPr lang="en-US" dirty="0"/>
              <a:t>Assignment</a:t>
            </a:r>
            <a:endParaRPr lang="en-PK" dirty="0"/>
          </a:p>
          <a:p>
            <a:endParaRPr lang="en-PK" dirty="0"/>
          </a:p>
        </p:txBody>
      </p:sp>
      <p:pic>
        <p:nvPicPr>
          <p:cNvPr id="6" name="Audio 5">
            <a:extLst>
              <a:ext uri="{FF2B5EF4-FFF2-40B4-BE49-F238E27FC236}">
                <a16:creationId xmlns:a16="http://schemas.microsoft.com/office/drawing/2014/main" id="{0C919D90-C4A9-5290-CEA2-0147D09FD5B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35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60"/>
    </mc:Choice>
    <mc:Fallback>
      <p:transition spd="slow" advTm="41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CB3D-EFDE-7FF8-0FC5-3AE39AC0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55032-FAA1-249E-335B-0F94D4310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  <a:p>
            <a:r>
              <a:rPr lang="en-PK" dirty="0"/>
              <a:t>In this assignment we will be focusing </a:t>
            </a:r>
            <a:r>
              <a:rPr lang="en-GB" dirty="0"/>
              <a:t>to analyse customer feedback and prioritize features or functionality for a developer-focused tool using the [MoSCoW Matrix/KANO Model]</a:t>
            </a:r>
            <a:r>
              <a:rPr lang="en-PK" dirty="0"/>
              <a:t>.</a:t>
            </a:r>
          </a:p>
          <a:p>
            <a:r>
              <a:rPr lang="en-PK" dirty="0"/>
              <a:t>I am working as a Product Manager at CodeCrafters Inc.</a:t>
            </a:r>
          </a:p>
          <a:p>
            <a:r>
              <a:rPr lang="en-PK" dirty="0"/>
              <a:t>Our task is to </a:t>
            </a:r>
            <a:r>
              <a:rPr lang="en-GB" dirty="0"/>
              <a:t>select a developer-focused tool, analyse realistic customer feedback and use a prioritization model to enhance the tool based on user needs.</a:t>
            </a:r>
            <a:endParaRPr lang="en-PK" dirty="0"/>
          </a:p>
        </p:txBody>
      </p:sp>
      <p:pic>
        <p:nvPicPr>
          <p:cNvPr id="7" name="Audio 6">
            <a:extLst>
              <a:ext uri="{FF2B5EF4-FFF2-40B4-BE49-F238E27FC236}">
                <a16:creationId xmlns:a16="http://schemas.microsoft.com/office/drawing/2014/main" id="{3313C425-DF7A-BF2F-EBE2-B1852972F6A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41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768"/>
    </mc:Choice>
    <mc:Fallback>
      <p:transition spd="slow" advTm="247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06400-7117-246A-A40D-512CEA68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MoSCoW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CF8A097-A03F-5E18-D4B0-67F09BE9D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71599" y="2489199"/>
            <a:ext cx="9601199" cy="3428715"/>
          </a:xfrm>
        </p:spPr>
      </p:pic>
      <p:pic>
        <p:nvPicPr>
          <p:cNvPr id="12" name="Audio 11">
            <a:extLst>
              <a:ext uri="{FF2B5EF4-FFF2-40B4-BE49-F238E27FC236}">
                <a16:creationId xmlns:a16="http://schemas.microsoft.com/office/drawing/2014/main" id="{EB32E342-1EE4-9F7B-360B-7E01299F74A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87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504"/>
    </mc:Choice>
    <mc:Fallback>
      <p:transition spd="slow" advTm="535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EF22-D169-EB5D-BEE4-7825D39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Kano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84BDB7-0E0D-F36C-6486-A58C6891E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71601" y="2393879"/>
            <a:ext cx="9601200" cy="3778321"/>
          </a:xfrm>
        </p:spPr>
      </p:pic>
      <p:pic>
        <p:nvPicPr>
          <p:cNvPr id="8" name="Audio 7">
            <a:extLst>
              <a:ext uri="{FF2B5EF4-FFF2-40B4-BE49-F238E27FC236}">
                <a16:creationId xmlns:a16="http://schemas.microsoft.com/office/drawing/2014/main" id="{28094961-F38E-4BAF-B4B7-3DD7FFF6705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048"/>
    </mc:Choice>
    <mc:Fallback>
      <p:transition spd="slow" advTm="340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B3E8-09E6-5953-3F83-F3FECC5B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Examination of Feedback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EDE08-FF0A-F939-E9CA-694177960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dirty="0"/>
          </a:p>
          <a:p>
            <a:r>
              <a:rPr lang="en-GB" b="1" dirty="0"/>
              <a:t>Benefits of the Features</a:t>
            </a:r>
            <a:r>
              <a:rPr lang="en-GB" dirty="0"/>
              <a:t>: While users value features like version history, real-time collaboration, and straightforward design, they also point out places where navigation may be improved.</a:t>
            </a:r>
          </a:p>
          <a:p>
            <a:r>
              <a:rPr lang="en-GB" b="1" dirty="0"/>
              <a:t>Prospects for Improvement: </a:t>
            </a:r>
            <a:r>
              <a:rPr lang="en-GB" dirty="0"/>
              <a:t>Recurring sync problems, improved third-party tool integration, and the addition of configurable dashboards or sophisticated analytics are examples of common feedback.</a:t>
            </a:r>
            <a:endParaRPr lang="en-PK" b="1" dirty="0"/>
          </a:p>
        </p:txBody>
      </p:sp>
      <p:pic>
        <p:nvPicPr>
          <p:cNvPr id="6" name="Audio 5">
            <a:extLst>
              <a:ext uri="{FF2B5EF4-FFF2-40B4-BE49-F238E27FC236}">
                <a16:creationId xmlns:a16="http://schemas.microsoft.com/office/drawing/2014/main" id="{A0F60DC5-8980-B4F4-C12E-C883E73367D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81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040"/>
    </mc:Choice>
    <mc:Fallback>
      <p:transition spd="slow" advTm="230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694E-84AC-101B-8CB6-DBFD1746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for Prioritization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3396-5C25-8E5E-9720-B835B43BD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Boost sync reliability during periods of high usage and guarantee real-time collaboration and version history stability.</a:t>
            </a:r>
          </a:p>
          <a:p>
            <a:r>
              <a:rPr lang="en-GB" dirty="0"/>
              <a:t>Improved third-party integrations and easier navigation are key components of a better user experience.</a:t>
            </a:r>
          </a:p>
          <a:p>
            <a:r>
              <a:rPr lang="en-GB" dirty="0"/>
              <a:t>While offline editing support is delayed, investigate configurable dashboards and sophisticated reporting features for next editions.</a:t>
            </a:r>
            <a:endParaRPr lang="en-PK" dirty="0"/>
          </a:p>
        </p:txBody>
      </p:sp>
      <p:pic>
        <p:nvPicPr>
          <p:cNvPr id="6" name="Audio 5">
            <a:extLst>
              <a:ext uri="{FF2B5EF4-FFF2-40B4-BE49-F238E27FC236}">
                <a16:creationId xmlns:a16="http://schemas.microsoft.com/office/drawing/2014/main" id="{D3160789-AA60-4E5B-3B2A-14785598482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49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408"/>
    </mc:Choice>
    <mc:Fallback>
      <p:transition spd="slow" advTm="254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9EB6-6DD7-FC7B-163C-FE77BB09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Findings and Reflections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CAF8E-26F0-FDC4-7405-41C5951B6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dirty="0"/>
          </a:p>
          <a:p>
            <a:r>
              <a:rPr lang="en-GB" b="1" dirty="0"/>
              <a:t>Emphasis on the Customer</a:t>
            </a:r>
            <a:r>
              <a:rPr lang="en-GB" dirty="0"/>
              <a:t>: Addressing Must-Have features resolves critical pain points, ensuring user satisfaction and trust.</a:t>
            </a:r>
          </a:p>
          <a:p>
            <a:r>
              <a:rPr lang="en-GB" b="1" dirty="0"/>
              <a:t>Enhancements in Strategy</a:t>
            </a:r>
            <a:r>
              <a:rPr lang="en-GB" dirty="0"/>
              <a:t>: Implementing Should-Have features boosts the tool’s competitive edge while maintaining focus on immediate deliverables.</a:t>
            </a:r>
          </a:p>
          <a:p>
            <a:r>
              <a:rPr lang="en-GB" b="1" dirty="0"/>
              <a:t>Future Planning</a:t>
            </a:r>
            <a:r>
              <a:rPr lang="en-GB" dirty="0"/>
              <a:t>: Could-Have and Won’t-Have features provide clarity for long-term development, enabling efficient resource allocation and roadmap planning.</a:t>
            </a:r>
            <a:endParaRPr lang="en-PK" dirty="0"/>
          </a:p>
        </p:txBody>
      </p:sp>
      <p:pic>
        <p:nvPicPr>
          <p:cNvPr id="6" name="Audio 5">
            <a:extLst>
              <a:ext uri="{FF2B5EF4-FFF2-40B4-BE49-F238E27FC236}">
                <a16:creationId xmlns:a16="http://schemas.microsoft.com/office/drawing/2014/main" id="{8C30ED47-77C2-FBF5-630D-2EEA44D6DDA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12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296"/>
    </mc:Choice>
    <mc:Fallback>
      <p:transition spd="slow" advTm="312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DCF5-C13F-5A16-D59A-1BD6DF76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Stratified Suggestions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E1E8C-4BC8-1599-59FF-1ED913ED2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dirty="0"/>
          </a:p>
          <a:p>
            <a:r>
              <a:rPr lang="en-GB" b="1" dirty="0"/>
              <a:t>Quick Attention</a:t>
            </a:r>
            <a:r>
              <a:rPr lang="en-GB" dirty="0"/>
              <a:t>: Enhance version control and sync reliability for must-have features, making sure that important user issues are successfully addressed..</a:t>
            </a:r>
          </a:p>
          <a:p>
            <a:r>
              <a:rPr lang="en-GB" b="1" dirty="0"/>
              <a:t>Goals for the Midterm</a:t>
            </a:r>
            <a:r>
              <a:rPr lang="en-GB" dirty="0"/>
              <a:t>: In order to improve user experience and grow the user base, strengthen third-party integrations and optimize navigation operations..</a:t>
            </a:r>
          </a:p>
          <a:p>
            <a:r>
              <a:rPr lang="en-GB" b="1" dirty="0"/>
              <a:t>Long-Term Planning:</a:t>
            </a:r>
            <a:r>
              <a:rPr lang="en-GB" dirty="0"/>
              <a:t> For further updates, consider cutting-edge features like configurable dashboards and analytics while investigating the viability of offline editing.</a:t>
            </a:r>
          </a:p>
          <a:p>
            <a:r>
              <a:rPr lang="en-GB" b="1" dirty="0"/>
              <a:t>Constant Enhancement</a:t>
            </a:r>
            <a:r>
              <a:rPr lang="en-GB" dirty="0"/>
              <a:t>: Consistently collect and evaluate user input, using beta testing to improve and verify new features.</a:t>
            </a:r>
            <a:endParaRPr lang="en-PK" dirty="0"/>
          </a:p>
        </p:txBody>
      </p:sp>
      <p:pic>
        <p:nvPicPr>
          <p:cNvPr id="6" name="Audio 5">
            <a:extLst>
              <a:ext uri="{FF2B5EF4-FFF2-40B4-BE49-F238E27FC236}">
                <a16:creationId xmlns:a16="http://schemas.microsoft.com/office/drawing/2014/main" id="{4969C7EB-A244-B864-3F8C-B134A52A312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2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880"/>
    </mc:Choice>
    <mc:Fallback>
      <p:transition spd="slow" advTm="428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598E3-CB75-C592-DBE5-00836031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B6DBF-FFAC-1B39-A037-09B416DCF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dirty="0"/>
          </a:p>
          <a:p>
            <a:r>
              <a:rPr lang="en-GB" b="1" dirty="0"/>
              <a:t>Important Results</a:t>
            </a:r>
            <a:r>
              <a:rPr lang="en-GB" dirty="0"/>
              <a:t>: Features were clearly prioritized using the MoSCoW Matrix, which addressed current user issues and complemented long-term expansion plans. </a:t>
            </a:r>
          </a:p>
          <a:p>
            <a:r>
              <a:rPr lang="en-GB" b="1" dirty="0"/>
              <a:t>Impact</a:t>
            </a:r>
            <a:r>
              <a:rPr lang="en-GB" dirty="0"/>
              <a:t>: Increased transparency of the roadmap for developers and stakeholders, promoting trust and retention through strategic enhancements and focused fixes.</a:t>
            </a:r>
          </a:p>
          <a:p>
            <a:r>
              <a:rPr lang="en-GB" b="1" dirty="0"/>
              <a:t>Next Actions</a:t>
            </a:r>
            <a:r>
              <a:rPr lang="en-GB" dirty="0"/>
              <a:t>: Get started with the implementation Features should be both necessary and desirable, users should be involved in testing and validation, and updates should be improved through an ongoing feedback loop.</a:t>
            </a:r>
            <a:endParaRPr lang="en-PK" dirty="0"/>
          </a:p>
        </p:txBody>
      </p:sp>
      <p:pic>
        <p:nvPicPr>
          <p:cNvPr id="6" name="Audio 5">
            <a:extLst>
              <a:ext uri="{FF2B5EF4-FFF2-40B4-BE49-F238E27FC236}">
                <a16:creationId xmlns:a16="http://schemas.microsoft.com/office/drawing/2014/main" id="{F59BB175-E74E-773B-B54C-DA9BCED3D21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23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504"/>
    </mc:Choice>
    <mc:Fallback>
      <p:transition spd="slow" advTm="535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668</TotalTime>
  <Words>546</Words>
  <Application>Microsoft Macintosh PowerPoint</Application>
  <PresentationFormat>Widescreen</PresentationFormat>
  <Paragraphs>41</Paragraphs>
  <Slides>11</Slides>
  <Notes>0</Notes>
  <HiddenSlides>0</HiddenSlides>
  <MMClips>11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Assignment no: 07</vt:lpstr>
      <vt:lpstr>Introduction</vt:lpstr>
      <vt:lpstr>MoSCoW</vt:lpstr>
      <vt:lpstr>Kano Model</vt:lpstr>
      <vt:lpstr>Examination of Feedback</vt:lpstr>
      <vt:lpstr>Model for Prioritization</vt:lpstr>
      <vt:lpstr>Findings and Reflections</vt:lpstr>
      <vt:lpstr>Stratified Suggestions</vt:lpstr>
      <vt:lpstr>Conclusion</vt:lpstr>
      <vt:lpstr>Citations And References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no: 07</dc:title>
  <dc:creator>Muhammad Hassan Naeem</dc:creator>
  <cp:lastModifiedBy>Muhammad Hassan Naeem</cp:lastModifiedBy>
  <cp:revision>1</cp:revision>
  <dcterms:created xsi:type="dcterms:W3CDTF">2024-12-15T06:16:06Z</dcterms:created>
  <dcterms:modified xsi:type="dcterms:W3CDTF">2024-12-15T17:24:15Z</dcterms:modified>
</cp:coreProperties>
</file>