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18"/>
  </p:notesMasterIdLst>
  <p:handoutMasterIdLst>
    <p:handoutMasterId r:id="rId19"/>
  </p:handoutMasterIdLst>
  <p:sldIdLst>
    <p:sldId id="514" r:id="rId2"/>
    <p:sldId id="590" r:id="rId3"/>
    <p:sldId id="598" r:id="rId4"/>
    <p:sldId id="525" r:id="rId5"/>
    <p:sldId id="527" r:id="rId6"/>
    <p:sldId id="592" r:id="rId7"/>
    <p:sldId id="593" r:id="rId8"/>
    <p:sldId id="595" r:id="rId9"/>
    <p:sldId id="596" r:id="rId10"/>
    <p:sldId id="597" r:id="rId11"/>
    <p:sldId id="591" r:id="rId12"/>
    <p:sldId id="599" r:id="rId13"/>
    <p:sldId id="600" r:id="rId14"/>
    <p:sldId id="601" r:id="rId15"/>
    <p:sldId id="602" r:id="rId16"/>
    <p:sldId id="603" r:id="rId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18" autoAdjust="0"/>
  </p:normalViewPr>
  <p:slideViewPr>
    <p:cSldViewPr>
      <p:cViewPr varScale="1">
        <p:scale>
          <a:sx n="67" d="100"/>
          <a:sy n="67" d="100"/>
        </p:scale>
        <p:origin x="1392" y="60"/>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072"/>
    </p:cViewPr>
  </p:sorterViewPr>
  <p:notesViewPr>
    <p:cSldViewPr>
      <p:cViewPr varScale="1">
        <p:scale>
          <a:sx n="40" d="100"/>
          <a:sy n="40" d="100"/>
        </p:scale>
        <p:origin x="-1404" y="-7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519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5179B78B-94B9-4DAD-8C31-AEAD6DD02A25}" type="slidenum">
              <a:rPr lang="en-US"/>
              <a:pPr>
                <a:defRPr/>
              </a:pPr>
              <a:t>‹#›</a:t>
            </a:fld>
            <a:endParaRPr lang="en-US"/>
          </a:p>
        </p:txBody>
      </p:sp>
    </p:spTree>
    <p:extLst>
      <p:ext uri="{BB962C8B-B14F-4D97-AF65-F5344CB8AC3E}">
        <p14:creationId xmlns:p14="http://schemas.microsoft.com/office/powerpoint/2010/main" val="1660202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9892D00-012A-401A-9E57-AFAF33D3E29C}" type="slidenum">
              <a:rPr lang="en-US" smtClean="0"/>
              <a:pPr>
                <a:defRPr/>
              </a:pPr>
              <a:t>‹#›</a:t>
            </a:fld>
            <a:endParaRPr lang="en-US"/>
          </a:p>
        </p:txBody>
      </p:sp>
    </p:spTree>
    <p:extLst>
      <p:ext uri="{BB962C8B-B14F-4D97-AF65-F5344CB8AC3E}">
        <p14:creationId xmlns:p14="http://schemas.microsoft.com/office/powerpoint/2010/main" val="210369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F3B7C6A7-DD35-4F73-8192-2C1BEC1A882F}" type="slidenum">
              <a:rPr lang="en-US" smtClean="0"/>
              <a:pPr>
                <a:defRPr/>
              </a:pPr>
              <a:t>‹#›</a:t>
            </a:fld>
            <a:endParaRPr lang="en-US"/>
          </a:p>
        </p:txBody>
      </p:sp>
    </p:spTree>
    <p:extLst>
      <p:ext uri="{BB962C8B-B14F-4D97-AF65-F5344CB8AC3E}">
        <p14:creationId xmlns:p14="http://schemas.microsoft.com/office/powerpoint/2010/main" val="38155904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F3B7C6A7-DD35-4F73-8192-2C1BEC1A882F}" type="slidenum">
              <a:rPr lang="en-US" smtClean="0"/>
              <a:pPr>
                <a:defRPr/>
              </a:pPr>
              <a:t>‹#›</a:t>
            </a:fld>
            <a:endParaRPr lang="en-US"/>
          </a:p>
        </p:txBody>
      </p:sp>
    </p:spTree>
    <p:extLst>
      <p:ext uri="{BB962C8B-B14F-4D97-AF65-F5344CB8AC3E}">
        <p14:creationId xmlns:p14="http://schemas.microsoft.com/office/powerpoint/2010/main" val="42626852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F3B7C6A7-DD35-4F73-8192-2C1BEC1A882F}" type="slidenum">
              <a:rPr lang="en-US" smtClean="0"/>
              <a:pPr>
                <a:defRPr/>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12888641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F3B7C6A7-DD35-4F73-8192-2C1BEC1A882F}" type="slidenum">
              <a:rPr lang="en-US" smtClean="0"/>
              <a:pPr>
                <a:defRPr/>
              </a:pPr>
              <a:t>‹#›</a:t>
            </a:fld>
            <a:endParaRPr lang="en-US"/>
          </a:p>
        </p:txBody>
      </p:sp>
    </p:spTree>
    <p:extLst>
      <p:ext uri="{BB962C8B-B14F-4D97-AF65-F5344CB8AC3E}">
        <p14:creationId xmlns:p14="http://schemas.microsoft.com/office/powerpoint/2010/main" val="245225073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F3B7C6A7-DD35-4F73-8192-2C1BEC1A882F}" type="slidenum">
              <a:rPr lang="en-US" smtClean="0"/>
              <a:pPr>
                <a:defRPr/>
              </a:pPr>
              <a:t>‹#›</a:t>
            </a:fld>
            <a:endParaRPr lang="en-US"/>
          </a:p>
        </p:txBody>
      </p:sp>
    </p:spTree>
    <p:extLst>
      <p:ext uri="{BB962C8B-B14F-4D97-AF65-F5344CB8AC3E}">
        <p14:creationId xmlns:p14="http://schemas.microsoft.com/office/powerpoint/2010/main" val="22811036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F3B7C6A7-DD35-4F73-8192-2C1BEC1A882F}" type="slidenum">
              <a:rPr lang="en-US" smtClean="0"/>
              <a:pPr>
                <a:defRPr/>
              </a:pPr>
              <a:t>‹#›</a:t>
            </a:fld>
            <a:endParaRPr lang="en-US"/>
          </a:p>
        </p:txBody>
      </p:sp>
    </p:spTree>
    <p:extLst>
      <p:ext uri="{BB962C8B-B14F-4D97-AF65-F5344CB8AC3E}">
        <p14:creationId xmlns:p14="http://schemas.microsoft.com/office/powerpoint/2010/main" val="192274554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E773D1DF-2732-453F-8303-C4B3C656DA60}" type="slidenum">
              <a:rPr lang="en-US" smtClean="0"/>
              <a:pPr>
                <a:defRPr/>
              </a:pPr>
              <a:t>‹#›</a:t>
            </a:fld>
            <a:endParaRPr lang="en-US"/>
          </a:p>
        </p:txBody>
      </p:sp>
    </p:spTree>
    <p:extLst>
      <p:ext uri="{BB962C8B-B14F-4D97-AF65-F5344CB8AC3E}">
        <p14:creationId xmlns:p14="http://schemas.microsoft.com/office/powerpoint/2010/main" val="2447920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4CEAC4DE-1318-4801-86A5-70E32727F62F}" type="slidenum">
              <a:rPr lang="en-US" smtClean="0"/>
              <a:pPr>
                <a:defRPr/>
              </a:pPr>
              <a:t>‹#›</a:t>
            </a:fld>
            <a:endParaRPr lang="en-US"/>
          </a:p>
        </p:txBody>
      </p:sp>
    </p:spTree>
    <p:extLst>
      <p:ext uri="{BB962C8B-B14F-4D97-AF65-F5344CB8AC3E}">
        <p14:creationId xmlns:p14="http://schemas.microsoft.com/office/powerpoint/2010/main" val="170339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9BA2EBE9-E05C-47DF-8220-7E730716C250}" type="slidenum">
              <a:rPr lang="en-US" smtClean="0"/>
              <a:pPr>
                <a:defRPr/>
              </a:pPr>
              <a:t>‹#›</a:t>
            </a:fld>
            <a:endParaRPr lang="en-US"/>
          </a:p>
        </p:txBody>
      </p:sp>
    </p:spTree>
    <p:extLst>
      <p:ext uri="{BB962C8B-B14F-4D97-AF65-F5344CB8AC3E}">
        <p14:creationId xmlns:p14="http://schemas.microsoft.com/office/powerpoint/2010/main" val="233739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7B5D984-5859-40AF-BCA9-55C56445187B}" type="slidenum">
              <a:rPr lang="en-US" smtClean="0"/>
              <a:pPr>
                <a:defRPr/>
              </a:pPr>
              <a:t>‹#›</a:t>
            </a:fld>
            <a:endParaRPr lang="en-US"/>
          </a:p>
        </p:txBody>
      </p:sp>
    </p:spTree>
    <p:extLst>
      <p:ext uri="{BB962C8B-B14F-4D97-AF65-F5344CB8AC3E}">
        <p14:creationId xmlns:p14="http://schemas.microsoft.com/office/powerpoint/2010/main" val="71751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D09E99AA-3B78-4B3A-B700-1E2D9DA10806}" type="slidenum">
              <a:rPr lang="en-US" smtClean="0"/>
              <a:pPr>
                <a:defRPr/>
              </a:pPr>
              <a:t>‹#›</a:t>
            </a:fld>
            <a:endParaRPr lang="en-US"/>
          </a:p>
        </p:txBody>
      </p:sp>
    </p:spTree>
    <p:extLst>
      <p:ext uri="{BB962C8B-B14F-4D97-AF65-F5344CB8AC3E}">
        <p14:creationId xmlns:p14="http://schemas.microsoft.com/office/powerpoint/2010/main" val="107843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C8170B90-F987-4598-B1CE-96ED9E7153DA}" type="slidenum">
              <a:rPr lang="en-US" smtClean="0"/>
              <a:pPr>
                <a:defRPr/>
              </a:pPr>
              <a:t>‹#›</a:t>
            </a:fld>
            <a:endParaRPr lang="en-US"/>
          </a:p>
        </p:txBody>
      </p:sp>
    </p:spTree>
    <p:extLst>
      <p:ext uri="{BB962C8B-B14F-4D97-AF65-F5344CB8AC3E}">
        <p14:creationId xmlns:p14="http://schemas.microsoft.com/office/powerpoint/2010/main" val="259152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endParaRPr 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a:defRPr/>
            </a:pPr>
            <a:fld id="{A561A973-2428-44EB-A070-4B913BE3BD17}" type="slidenum">
              <a:rPr lang="en-US" smtClean="0"/>
              <a:pPr>
                <a:defRPr/>
              </a:pPr>
              <a:t>‹#›</a:t>
            </a:fld>
            <a:endParaRPr lang="en-US"/>
          </a:p>
        </p:txBody>
      </p:sp>
    </p:spTree>
    <p:extLst>
      <p:ext uri="{BB962C8B-B14F-4D97-AF65-F5344CB8AC3E}">
        <p14:creationId xmlns:p14="http://schemas.microsoft.com/office/powerpoint/2010/main" val="160073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endParaRPr 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a:defRPr/>
            </a:pPr>
            <a:fld id="{31FA5650-25E9-43A7-A8B7-3FE620A2586D}" type="slidenum">
              <a:rPr lang="en-US" smtClean="0"/>
              <a:pPr>
                <a:defRPr/>
              </a:pPr>
              <a:t>‹#›</a:t>
            </a:fld>
            <a:endParaRPr lang="en-US"/>
          </a:p>
        </p:txBody>
      </p:sp>
    </p:spTree>
    <p:extLst>
      <p:ext uri="{BB962C8B-B14F-4D97-AF65-F5344CB8AC3E}">
        <p14:creationId xmlns:p14="http://schemas.microsoft.com/office/powerpoint/2010/main" val="38755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a:defRPr/>
            </a:pPr>
            <a:fld id="{B24CA7FA-6C67-4063-B357-5C7B2095C564}" type="slidenum">
              <a:rPr lang="en-US" smtClean="0"/>
              <a:pPr>
                <a:defRPr/>
              </a:pPr>
              <a:t>‹#›</a:t>
            </a:fld>
            <a:endParaRPr lang="en-US"/>
          </a:p>
        </p:txBody>
      </p:sp>
    </p:spTree>
    <p:extLst>
      <p:ext uri="{BB962C8B-B14F-4D97-AF65-F5344CB8AC3E}">
        <p14:creationId xmlns:p14="http://schemas.microsoft.com/office/powerpoint/2010/main" val="103153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0F7E5B1F-F91C-488D-A4E0-6380E8795CBC}" type="slidenum">
              <a:rPr lang="en-US" smtClean="0"/>
              <a:pPr>
                <a:defRPr/>
              </a:pPr>
              <a:t>‹#›</a:t>
            </a:fld>
            <a:endParaRPr lang="en-US"/>
          </a:p>
        </p:txBody>
      </p:sp>
    </p:spTree>
    <p:extLst>
      <p:ext uri="{BB962C8B-B14F-4D97-AF65-F5344CB8AC3E}">
        <p14:creationId xmlns:p14="http://schemas.microsoft.com/office/powerpoint/2010/main" val="71992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F3B7C6A7-DD35-4F73-8192-2C1BEC1A882F}" type="slidenum">
              <a:rPr lang="en-US" smtClean="0"/>
              <a:pPr>
                <a:defRPr/>
              </a:pPr>
              <a:t>‹#›</a:t>
            </a:fld>
            <a:endParaRPr lang="en-US"/>
          </a:p>
        </p:txBody>
      </p:sp>
      <p:sp>
        <p:nvSpPr>
          <p:cNvPr id="13"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sz="1000" dirty="0">
              <a:latin typeface="Arial" charset="0"/>
            </a:endParaRPr>
          </a:p>
        </p:txBody>
      </p:sp>
    </p:spTree>
    <p:extLst>
      <p:ext uri="{BB962C8B-B14F-4D97-AF65-F5344CB8AC3E}">
        <p14:creationId xmlns:p14="http://schemas.microsoft.com/office/powerpoint/2010/main" val="375210200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1143000"/>
            <a:ext cx="8001000" cy="1066800"/>
          </a:xfrm>
          <a:noFill/>
        </p:spPr>
        <p:txBody>
          <a:bodyPr/>
          <a:lstStyle/>
          <a:p>
            <a:r>
              <a:rPr lang="en-US" sz="3600" smtClean="0"/>
              <a:t>Chapter 11 Inheritance and Polymorphism</a:t>
            </a:r>
          </a:p>
        </p:txBody>
      </p:sp>
      <p:sp>
        <p:nvSpPr>
          <p:cNvPr id="307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4F6354-DF7E-4BB3-B90E-F7ACCC8C3FF8}" type="slidenum">
              <a:rPr lang="en-US" sz="1400" smtClean="0"/>
              <a:pPr/>
              <a:t>1</a:t>
            </a:fld>
            <a:endParaRPr lang="en-US" sz="1400" smtClean="0"/>
          </a:p>
        </p:txBody>
      </p:sp>
      <p:sp>
        <p:nvSpPr>
          <p:cNvPr id="307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077" name="Rectangle 1"/>
          <p:cNvSpPr>
            <a:spLocks noChangeArrowheads="1"/>
          </p:cNvSpPr>
          <p:nvPr/>
        </p:nvSpPr>
        <p:spPr bwMode="auto">
          <a:xfrm>
            <a:off x="1136650" y="3854450"/>
            <a:ext cx="68707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chemeClr val="tx2"/>
                </a:solidFill>
              </a:rPr>
              <a:t>11.4 Overriding Methods </a:t>
            </a:r>
          </a:p>
          <a:p>
            <a:r>
              <a:rPr lang="en-US" dirty="0">
                <a:solidFill>
                  <a:schemeClr val="tx2"/>
                </a:solidFill>
              </a:rPr>
              <a:t>5.8 Overloading Methods</a:t>
            </a:r>
          </a:p>
          <a:p>
            <a:r>
              <a:rPr lang="en-US" dirty="0">
                <a:solidFill>
                  <a:schemeClr val="tx2"/>
                </a:solidFill>
              </a:rPr>
              <a:t>11.5 Overriding vs. </a:t>
            </a:r>
            <a:r>
              <a:rPr lang="en-US" dirty="0" smtClean="0">
                <a:solidFill>
                  <a:schemeClr val="tx2"/>
                </a:solidFill>
              </a:rPr>
              <a:t>Overloading</a:t>
            </a:r>
          </a:p>
          <a:p>
            <a:r>
              <a:rPr lang="en-US" dirty="0">
                <a:solidFill>
                  <a:schemeClr val="tx2"/>
                </a:solidFill>
              </a:rPr>
              <a:t>11.6 The Object Class and its </a:t>
            </a:r>
            <a:r>
              <a:rPr lang="en-US" dirty="0" err="1">
                <a:solidFill>
                  <a:schemeClr val="tx2"/>
                </a:solidFill>
              </a:rPr>
              <a:t>toString</a:t>
            </a:r>
            <a:r>
              <a:rPr lang="en-US" dirty="0">
                <a:solidFill>
                  <a:schemeClr val="tx2"/>
                </a:solidFill>
              </a:rPr>
              <a:t>() Method</a:t>
            </a:r>
          </a:p>
          <a:p>
            <a:endParaRPr lang="en-US"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85800" y="76200"/>
            <a:ext cx="7772400" cy="609600"/>
          </a:xfrm>
        </p:spPr>
        <p:txBody>
          <a:bodyPr/>
          <a:lstStyle/>
          <a:p>
            <a:r>
              <a:rPr lang="en-US" sz="3600" dirty="0" smtClean="0"/>
              <a:t>11.5 Overriding vs. Overloading</a:t>
            </a:r>
          </a:p>
        </p:txBody>
      </p:sp>
      <p:sp>
        <p:nvSpPr>
          <p:cNvPr id="12290"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27EFFE-5CDF-4675-8E9B-79A21EB22D24}" type="slidenum">
              <a:rPr lang="en-US" sz="1400" smtClean="0"/>
              <a:pPr/>
              <a:t>10</a:t>
            </a:fld>
            <a:endParaRPr lang="en-US" sz="1400" smtClean="0"/>
          </a:p>
        </p:txBody>
      </p:sp>
      <p:sp>
        <p:nvSpPr>
          <p:cNvPr id="12292" name="Rectangle 5"/>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293" name="Rectangle 7"/>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94" name="Rectangle 10"/>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2295" name="Object 9"/>
          <p:cNvGraphicFramePr>
            <a:graphicFrameLocks noChangeAspect="1"/>
          </p:cNvGraphicFramePr>
          <p:nvPr/>
        </p:nvGraphicFramePr>
        <p:xfrm>
          <a:off x="222250" y="2076450"/>
          <a:ext cx="8699500" cy="4665663"/>
        </p:xfrm>
        <a:graphic>
          <a:graphicData uri="http://schemas.openxmlformats.org/presentationml/2006/ole">
            <mc:AlternateContent xmlns:mc="http://schemas.openxmlformats.org/markup-compatibility/2006">
              <mc:Choice xmlns:v="urn:schemas-microsoft-com:vml" Requires="v">
                <p:oleObj spid="_x0000_s12304" name="Picture" r:id="rId3" imgW="5477256" imgH="2456688" progId="Word.Picture.8">
                  <p:embed/>
                </p:oleObj>
              </mc:Choice>
              <mc:Fallback>
                <p:oleObj name="Picture" r:id="rId3" imgW="5477256" imgH="2456688"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50" y="2076450"/>
                        <a:ext cx="8699500" cy="46656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6" name="Rectangle 1"/>
          <p:cNvSpPr>
            <a:spLocks noChangeArrowheads="1"/>
          </p:cNvSpPr>
          <p:nvPr/>
        </p:nvSpPr>
        <p:spPr bwMode="auto">
          <a:xfrm>
            <a:off x="152400" y="762000"/>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Let us use an example to show the differences between overriding and overloading. In (a) below, the method </a:t>
            </a:r>
            <a:r>
              <a:rPr lang="en-US" sz="2000" b="1"/>
              <a:t>p(double i) </a:t>
            </a:r>
            <a:r>
              <a:rPr lang="en-US" sz="2000"/>
              <a:t>in class </a:t>
            </a:r>
            <a:r>
              <a:rPr lang="en-US" sz="2000" b="1"/>
              <a:t>A </a:t>
            </a:r>
            <a:r>
              <a:rPr lang="en-US" sz="2000"/>
              <a:t>overrides the same method defined in class </a:t>
            </a:r>
            <a:r>
              <a:rPr lang="en-US" sz="2000" b="1"/>
              <a:t>B</a:t>
            </a:r>
            <a:r>
              <a:rPr lang="en-US" sz="2000"/>
              <a:t>. In (b), however, the class </a:t>
            </a:r>
            <a:r>
              <a:rPr lang="en-US" sz="2000" b="1"/>
              <a:t>A </a:t>
            </a:r>
            <a:r>
              <a:rPr lang="en-US" sz="2000"/>
              <a:t>has two overloaded methods: </a:t>
            </a:r>
            <a:r>
              <a:rPr lang="en-US" sz="2000" b="1"/>
              <a:t>p(double i) </a:t>
            </a:r>
            <a:r>
              <a:rPr lang="en-US" sz="2000"/>
              <a:t>and </a:t>
            </a:r>
            <a:r>
              <a:rPr lang="en-US" sz="2000" b="1"/>
              <a:t>p(int i)</a:t>
            </a:r>
            <a:r>
              <a:rPr lang="en-US" sz="2000"/>
              <a:t>. The method </a:t>
            </a:r>
            <a:r>
              <a:rPr lang="en-US" sz="2000" b="1"/>
              <a:t>p(double i) </a:t>
            </a:r>
            <a:r>
              <a:rPr lang="en-US" sz="2000"/>
              <a:t>is inherited from </a:t>
            </a:r>
            <a:r>
              <a:rPr lang="en-US" sz="2000" b="1"/>
              <a:t>B</a:t>
            </a:r>
            <a:r>
              <a:rPr lang="en-US" sz="2000"/>
              <a:t>.</a:t>
            </a:r>
            <a:endParaRPr lang="en-US" sz="22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85800" y="152400"/>
            <a:ext cx="7772400" cy="609600"/>
          </a:xfrm>
        </p:spPr>
        <p:txBody>
          <a:bodyPr/>
          <a:lstStyle/>
          <a:p>
            <a:r>
              <a:rPr lang="en-US" sz="3600" dirty="0" smtClean="0"/>
              <a:t>11.5 Overriding vs. Overloading</a:t>
            </a:r>
          </a:p>
        </p:txBody>
      </p:sp>
      <p:sp>
        <p:nvSpPr>
          <p:cNvPr id="1331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5DE6930-8F39-454D-8C6E-062913F82FDF}" type="slidenum">
              <a:rPr lang="en-US" sz="1400" smtClean="0"/>
              <a:pPr/>
              <a:t>11</a:t>
            </a:fld>
            <a:endParaRPr lang="en-US" sz="1400" smtClean="0"/>
          </a:p>
        </p:txBody>
      </p:sp>
      <p:sp>
        <p:nvSpPr>
          <p:cNvPr id="13316" name="Rectangle 5"/>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317" name="Rectangle 7"/>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18" name="Rectangle 10"/>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19" name="Rectangle 1"/>
          <p:cNvSpPr>
            <a:spLocks noChangeArrowheads="1"/>
          </p:cNvSpPr>
          <p:nvPr/>
        </p:nvSpPr>
        <p:spPr bwMode="auto">
          <a:xfrm>
            <a:off x="152400" y="914400"/>
            <a:ext cx="86868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200"/>
              <a:t>In the previous example, when you run the </a:t>
            </a:r>
            <a:r>
              <a:rPr lang="en-US" sz="2200" b="1"/>
              <a:t>Test </a:t>
            </a:r>
            <a:r>
              <a:rPr lang="en-US" sz="2200"/>
              <a:t>class in (a), both </a:t>
            </a:r>
            <a:r>
              <a:rPr lang="en-US" sz="2200" b="1"/>
              <a:t>a.p(10) </a:t>
            </a:r>
            <a:r>
              <a:rPr lang="en-US" sz="2200"/>
              <a:t>and </a:t>
            </a:r>
            <a:r>
              <a:rPr lang="en-US" sz="2200" b="1"/>
              <a:t>a.p(10.0) </a:t>
            </a:r>
            <a:r>
              <a:rPr lang="en-US" sz="2200"/>
              <a:t>invoke the </a:t>
            </a:r>
            <a:r>
              <a:rPr lang="en-US" sz="2200" b="1"/>
              <a:t>p(double i) </a:t>
            </a:r>
            <a:r>
              <a:rPr lang="en-US" sz="2200"/>
              <a:t>method defined in class </a:t>
            </a:r>
            <a:r>
              <a:rPr lang="en-US" sz="2200" b="1"/>
              <a:t>A </a:t>
            </a:r>
            <a:r>
              <a:rPr lang="en-US" sz="2200"/>
              <a:t>to display </a:t>
            </a:r>
            <a:r>
              <a:rPr lang="en-US" sz="2200" b="1"/>
              <a:t>10.0</a:t>
            </a:r>
            <a:r>
              <a:rPr lang="en-US" sz="2200"/>
              <a:t>. When you run the </a:t>
            </a:r>
            <a:r>
              <a:rPr lang="en-US" sz="2200" b="1"/>
              <a:t>Test </a:t>
            </a:r>
            <a:r>
              <a:rPr lang="en-US" sz="2200"/>
              <a:t>class in (b), </a:t>
            </a:r>
            <a:r>
              <a:rPr lang="en-US" sz="2200" b="1"/>
              <a:t>a.p(10) </a:t>
            </a:r>
            <a:r>
              <a:rPr lang="en-US" sz="2200"/>
              <a:t>invokes the </a:t>
            </a:r>
            <a:r>
              <a:rPr lang="en-US" sz="2200" b="1"/>
              <a:t>p(int i) </a:t>
            </a:r>
            <a:r>
              <a:rPr lang="en-US" sz="2200"/>
              <a:t>method defined in class </a:t>
            </a:r>
            <a:r>
              <a:rPr lang="en-US" sz="2200" b="1"/>
              <a:t>A </a:t>
            </a:r>
            <a:r>
              <a:rPr lang="en-US" sz="2200"/>
              <a:t>to display </a:t>
            </a:r>
            <a:r>
              <a:rPr lang="en-US" sz="2200" b="1"/>
              <a:t>10</a:t>
            </a:r>
            <a:r>
              <a:rPr lang="en-US" sz="2200"/>
              <a:t>, and </a:t>
            </a:r>
            <a:r>
              <a:rPr lang="en-US" sz="2200" b="1"/>
              <a:t>a.p(10.0) </a:t>
            </a:r>
            <a:r>
              <a:rPr lang="en-US" sz="2200"/>
              <a:t>invokes the </a:t>
            </a:r>
            <a:r>
              <a:rPr lang="en-US" sz="2200" b="1"/>
              <a:t>p(double i) </a:t>
            </a:r>
            <a:r>
              <a:rPr lang="en-US" sz="2200"/>
              <a:t>method defined in class </a:t>
            </a:r>
            <a:r>
              <a:rPr lang="en-US" sz="2200" b="1"/>
              <a:t>B </a:t>
            </a:r>
            <a:r>
              <a:rPr lang="en-US" sz="2200"/>
              <a:t>to display </a:t>
            </a:r>
            <a:r>
              <a:rPr lang="en-US" sz="2200" b="1"/>
              <a:t>20.0</a:t>
            </a:r>
            <a:r>
              <a:rPr lang="en-US" sz="2200"/>
              <a:t>.</a:t>
            </a:r>
          </a:p>
          <a:p>
            <a:endParaRPr lang="en-US" sz="2200"/>
          </a:p>
          <a:p>
            <a:r>
              <a:rPr lang="en-US" sz="2200"/>
              <a:t>Overloading means to define multiple methods with the same name but different signatures. Overriding means to provide a new implementation for a method in the subclass.</a:t>
            </a:r>
          </a:p>
          <a:p>
            <a:endParaRPr lang="en-US" sz="2200"/>
          </a:p>
          <a:p>
            <a:r>
              <a:rPr lang="en-US" sz="2200"/>
              <a:t>Note the following:</a:t>
            </a:r>
          </a:p>
          <a:p>
            <a:r>
              <a:rPr lang="en-US" sz="2200"/>
              <a:t>■ Overridden methods are in different classes related by inheritance; overloaded methods can be either in the same class or different classes related by inheritance.</a:t>
            </a:r>
          </a:p>
          <a:p>
            <a:r>
              <a:rPr lang="en-US" sz="2200"/>
              <a:t>■ Overridden methods have the same name, signature and return type; overloaded methods have the same name but a different signature.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0" y="228600"/>
            <a:ext cx="9144000" cy="685800"/>
          </a:xfrm>
        </p:spPr>
        <p:txBody>
          <a:bodyPr/>
          <a:lstStyle/>
          <a:p>
            <a:r>
              <a:rPr lang="en-US" sz="2800" dirty="0" smtClean="0">
                <a:solidFill>
                  <a:schemeClr val="tx2"/>
                </a:solidFill>
              </a:rPr>
              <a:t>11.6 The Object Class and its </a:t>
            </a:r>
            <a:r>
              <a:rPr lang="en-US" sz="2800" dirty="0" err="1" smtClean="0">
                <a:solidFill>
                  <a:schemeClr val="tx2"/>
                </a:solidFill>
              </a:rPr>
              <a:t>toString</a:t>
            </a:r>
            <a:r>
              <a:rPr lang="en-US" sz="2800" dirty="0" smtClean="0">
                <a:solidFill>
                  <a:schemeClr val="tx2"/>
                </a:solidFill>
              </a:rPr>
              <a:t>() Method</a:t>
            </a:r>
            <a:endParaRPr lang="en-US" sz="2800" dirty="0"/>
          </a:p>
        </p:txBody>
      </p:sp>
      <p:sp>
        <p:nvSpPr>
          <p:cNvPr id="29700" name="Rectangle 3"/>
          <p:cNvSpPr>
            <a:spLocks noGrp="1" noChangeArrowheads="1"/>
          </p:cNvSpPr>
          <p:nvPr>
            <p:ph idx="1"/>
          </p:nvPr>
        </p:nvSpPr>
        <p:spPr>
          <a:xfrm>
            <a:off x="304800" y="1143000"/>
            <a:ext cx="8534400" cy="5181600"/>
          </a:xfrm>
        </p:spPr>
        <p:txBody>
          <a:bodyPr/>
          <a:lstStyle/>
          <a:p>
            <a:pPr marL="0" indent="0">
              <a:lnSpc>
                <a:spcPct val="90000"/>
              </a:lnSpc>
              <a:spcBef>
                <a:spcPct val="75000"/>
              </a:spcBef>
              <a:buNone/>
            </a:pPr>
            <a:r>
              <a:rPr lang="en-US" sz="2800" dirty="0"/>
              <a:t>Every class in Java is </a:t>
            </a:r>
            <a:r>
              <a:rPr lang="en-US" sz="2800" dirty="0" smtClean="0"/>
              <a:t>a subclass of the class </a:t>
            </a:r>
            <a:r>
              <a:rPr lang="en-US" sz="2800" b="1" dirty="0" smtClean="0"/>
              <a:t>Object</a:t>
            </a:r>
            <a:r>
              <a:rPr lang="en-US" sz="2800" dirty="0" smtClean="0"/>
              <a:t> found in the java library in the </a:t>
            </a:r>
            <a:r>
              <a:rPr lang="en-US" sz="2800" dirty="0" err="1" smtClean="0"/>
              <a:t>lang</a:t>
            </a:r>
            <a:r>
              <a:rPr lang="en-US" sz="2800" dirty="0" smtClean="0"/>
              <a:t> package.</a:t>
            </a:r>
          </a:p>
          <a:p>
            <a:pPr marL="0" indent="0">
              <a:lnSpc>
                <a:spcPct val="90000"/>
              </a:lnSpc>
              <a:spcBef>
                <a:spcPct val="75000"/>
              </a:spcBef>
              <a:buNone/>
            </a:pPr>
            <a:endParaRPr lang="en-US" sz="2800" dirty="0" smtClean="0"/>
          </a:p>
          <a:p>
            <a:pPr marL="0" indent="0">
              <a:buNone/>
            </a:pPr>
            <a:r>
              <a:rPr lang="en-US" sz="2800" dirty="0"/>
              <a:t>If no inheritance is specified when a class is defined, the superclass of the class is </a:t>
            </a:r>
            <a:r>
              <a:rPr lang="en-US" sz="2800" b="1" dirty="0"/>
              <a:t>Object </a:t>
            </a:r>
            <a:r>
              <a:rPr lang="en-US" sz="2800" dirty="0" smtClean="0"/>
              <a:t>by default</a:t>
            </a:r>
            <a:r>
              <a:rPr lang="en-US" sz="2800" dirty="0"/>
              <a:t>. For example, the following two class definitions are the same</a:t>
            </a:r>
            <a:r>
              <a:rPr lang="en-US" sz="2800" dirty="0" smtClean="0"/>
              <a:t>:</a:t>
            </a:r>
          </a:p>
          <a:p>
            <a:pPr marL="0" indent="0">
              <a:buNone/>
            </a:pPr>
            <a:endParaRPr lang="en-US" sz="2800" dirty="0"/>
          </a:p>
          <a:p>
            <a:pPr marL="0" indent="0">
              <a:buNone/>
            </a:pPr>
            <a:endParaRPr lang="en-US" sz="2800" dirty="0" smtClean="0"/>
          </a:p>
        </p:txBody>
      </p:sp>
      <p:sp>
        <p:nvSpPr>
          <p:cNvPr id="2969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D76D7D0-15D9-4C05-873E-38D565506251}" type="slidenum">
              <a:rPr lang="en-US" sz="1400"/>
              <a:pPr/>
              <a:t>12</a:t>
            </a:fld>
            <a:endParaRPr lang="en-US" sz="1400"/>
          </a:p>
        </p:txBody>
      </p:sp>
      <p:pic>
        <p:nvPicPr>
          <p:cNvPr id="297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 y="5081587"/>
            <a:ext cx="9023897" cy="12096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1461203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0" y="228600"/>
            <a:ext cx="9144000" cy="685800"/>
          </a:xfrm>
        </p:spPr>
        <p:txBody>
          <a:bodyPr/>
          <a:lstStyle/>
          <a:p>
            <a:r>
              <a:rPr lang="en-US" sz="2800" dirty="0" smtClean="0">
                <a:solidFill>
                  <a:schemeClr val="tx2"/>
                </a:solidFill>
              </a:rPr>
              <a:t>11.6 The Object Class and its </a:t>
            </a:r>
            <a:r>
              <a:rPr lang="en-US" sz="2800" dirty="0" err="1" smtClean="0">
                <a:solidFill>
                  <a:schemeClr val="tx2"/>
                </a:solidFill>
              </a:rPr>
              <a:t>toString</a:t>
            </a:r>
            <a:r>
              <a:rPr lang="en-US" sz="2800" dirty="0" smtClean="0">
                <a:solidFill>
                  <a:schemeClr val="tx2"/>
                </a:solidFill>
              </a:rPr>
              <a:t>() Method</a:t>
            </a:r>
            <a:endParaRPr lang="en-US" sz="2800" dirty="0"/>
          </a:p>
        </p:txBody>
      </p:sp>
      <p:sp>
        <p:nvSpPr>
          <p:cNvPr id="29700" name="Rectangle 3"/>
          <p:cNvSpPr>
            <a:spLocks noGrp="1" noChangeArrowheads="1"/>
          </p:cNvSpPr>
          <p:nvPr>
            <p:ph idx="1"/>
          </p:nvPr>
        </p:nvSpPr>
        <p:spPr>
          <a:xfrm>
            <a:off x="304800" y="1143000"/>
            <a:ext cx="8534400" cy="5181600"/>
          </a:xfrm>
        </p:spPr>
        <p:txBody>
          <a:bodyPr/>
          <a:lstStyle/>
          <a:p>
            <a:pPr marL="0" indent="0">
              <a:buNone/>
            </a:pPr>
            <a:r>
              <a:rPr lang="en-US" sz="2800" dirty="0"/>
              <a:t>It </a:t>
            </a:r>
            <a:r>
              <a:rPr lang="en-US" sz="2800" dirty="0" smtClean="0"/>
              <a:t>is </a:t>
            </a:r>
            <a:r>
              <a:rPr lang="en-US" sz="2800" dirty="0"/>
              <a:t>important to be familiar with the methods provided by the </a:t>
            </a:r>
            <a:r>
              <a:rPr lang="en-US" sz="2800" b="1" dirty="0"/>
              <a:t>Object </a:t>
            </a:r>
            <a:r>
              <a:rPr lang="en-US" sz="2800" dirty="0"/>
              <a:t>class so that you can </a:t>
            </a:r>
            <a:r>
              <a:rPr lang="en-US" sz="2800" dirty="0" smtClean="0"/>
              <a:t>use them </a:t>
            </a:r>
            <a:r>
              <a:rPr lang="en-US" sz="2800" dirty="0"/>
              <a:t>in your classes</a:t>
            </a:r>
            <a:r>
              <a:rPr lang="en-US" sz="2800" dirty="0" smtClean="0"/>
              <a:t>.</a:t>
            </a:r>
          </a:p>
          <a:p>
            <a:pPr marL="0" indent="0">
              <a:buNone/>
            </a:pPr>
            <a:endParaRPr lang="en-US" sz="2800" dirty="0" smtClean="0"/>
          </a:p>
          <a:p>
            <a:pPr marL="0" indent="0">
              <a:buNone/>
            </a:pPr>
            <a:r>
              <a:rPr lang="en-US" sz="2800" dirty="0" smtClean="0"/>
              <a:t>This </a:t>
            </a:r>
            <a:r>
              <a:rPr lang="en-US" sz="2800" dirty="0"/>
              <a:t>section introduces the </a:t>
            </a:r>
            <a:r>
              <a:rPr lang="en-US" sz="2800" b="1" dirty="0" err="1"/>
              <a:t>toString</a:t>
            </a:r>
            <a:r>
              <a:rPr lang="en-US" sz="2800" b="1" dirty="0"/>
              <a:t> </a:t>
            </a:r>
            <a:r>
              <a:rPr lang="en-US" sz="2800" dirty="0"/>
              <a:t>method in the </a:t>
            </a:r>
            <a:r>
              <a:rPr lang="en-US" sz="2800" b="1" dirty="0"/>
              <a:t>Object </a:t>
            </a:r>
            <a:r>
              <a:rPr lang="en-US" sz="2800" dirty="0"/>
              <a:t>class</a:t>
            </a:r>
            <a:r>
              <a:rPr lang="en-US" sz="2800" dirty="0" smtClean="0"/>
              <a:t>. The </a:t>
            </a:r>
            <a:r>
              <a:rPr lang="en-US" sz="2800" dirty="0"/>
              <a:t>signature of the </a:t>
            </a:r>
            <a:r>
              <a:rPr lang="en-US" sz="2800" b="1" dirty="0" err="1"/>
              <a:t>toString</a:t>
            </a:r>
            <a:r>
              <a:rPr lang="en-US" sz="2800" b="1" dirty="0"/>
              <a:t>() </a:t>
            </a:r>
            <a:r>
              <a:rPr lang="en-US" sz="2800" dirty="0"/>
              <a:t>method is</a:t>
            </a:r>
            <a:r>
              <a:rPr lang="en-US" sz="2800" dirty="0" smtClean="0"/>
              <a:t>:</a:t>
            </a:r>
          </a:p>
          <a:p>
            <a:pPr marL="0" indent="0">
              <a:buNone/>
            </a:pPr>
            <a:endParaRPr lang="en-US" sz="2800" dirty="0"/>
          </a:p>
          <a:p>
            <a:pPr marL="0" indent="0">
              <a:buNone/>
            </a:pPr>
            <a:r>
              <a:rPr lang="en-US" sz="2800" b="1" dirty="0">
                <a:latin typeface="Courier New" pitchFamily="49" charset="0"/>
                <a:cs typeface="Courier New" pitchFamily="49" charset="0"/>
              </a:rPr>
              <a:t>public </a:t>
            </a:r>
            <a:r>
              <a:rPr lang="en-US" sz="2800" dirty="0">
                <a:latin typeface="Courier New" pitchFamily="49" charset="0"/>
                <a:cs typeface="Courier New" pitchFamily="49" charset="0"/>
              </a:rPr>
              <a:t>String </a:t>
            </a:r>
            <a:r>
              <a:rPr lang="en-US" sz="2800" dirty="0" err="1">
                <a:latin typeface="Courier New" pitchFamily="49" charset="0"/>
                <a:cs typeface="Courier New" pitchFamily="49" charset="0"/>
              </a:rPr>
              <a:t>toString</a:t>
            </a:r>
            <a:r>
              <a:rPr lang="en-US" sz="2800" dirty="0" smtClean="0">
                <a:latin typeface="Courier New" pitchFamily="49" charset="0"/>
                <a:cs typeface="Courier New" pitchFamily="49" charset="0"/>
              </a:rPr>
              <a:t>()</a:t>
            </a:r>
          </a:p>
          <a:p>
            <a:pPr marL="0" indent="0">
              <a:lnSpc>
                <a:spcPct val="90000"/>
              </a:lnSpc>
              <a:spcBef>
                <a:spcPct val="75000"/>
              </a:spcBef>
              <a:buNone/>
            </a:pPr>
            <a:endParaRPr lang="en-US" sz="2800" dirty="0" smtClean="0"/>
          </a:p>
          <a:p>
            <a:pPr marL="0" indent="0">
              <a:buNone/>
            </a:pPr>
            <a:endParaRPr lang="en-US" sz="2800" dirty="0" smtClean="0"/>
          </a:p>
          <a:p>
            <a:pPr marL="0" indent="0">
              <a:buNone/>
            </a:pPr>
            <a:endParaRPr lang="en-US" sz="2800" dirty="0"/>
          </a:p>
          <a:p>
            <a:pPr marL="0" indent="0">
              <a:buNone/>
            </a:pPr>
            <a:endParaRPr lang="en-US" sz="2800" dirty="0" smtClean="0"/>
          </a:p>
        </p:txBody>
      </p:sp>
      <p:sp>
        <p:nvSpPr>
          <p:cNvPr id="2969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D76D7D0-15D9-4C05-873E-38D565506251}" type="slidenum">
              <a:rPr lang="en-US" sz="1400"/>
              <a:pPr/>
              <a:t>13</a:t>
            </a:fld>
            <a:endParaRPr lang="en-US" sz="1400"/>
          </a:p>
        </p:txBody>
      </p:sp>
    </p:spTree>
    <p:extLst>
      <p:ext uri="{BB962C8B-B14F-4D97-AF65-F5344CB8AC3E}">
        <p14:creationId xmlns:p14="http://schemas.microsoft.com/office/powerpoint/2010/main" val="1589511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0" y="228600"/>
            <a:ext cx="9144000" cy="685800"/>
          </a:xfrm>
        </p:spPr>
        <p:txBody>
          <a:bodyPr/>
          <a:lstStyle/>
          <a:p>
            <a:r>
              <a:rPr lang="en-US" sz="2800" dirty="0" smtClean="0">
                <a:solidFill>
                  <a:schemeClr val="tx2"/>
                </a:solidFill>
              </a:rPr>
              <a:t>11.6 The Object Class and its </a:t>
            </a:r>
            <a:r>
              <a:rPr lang="en-US" sz="2800" dirty="0" err="1" smtClean="0">
                <a:solidFill>
                  <a:schemeClr val="tx2"/>
                </a:solidFill>
              </a:rPr>
              <a:t>toString</a:t>
            </a:r>
            <a:r>
              <a:rPr lang="en-US" sz="2800" dirty="0" smtClean="0">
                <a:solidFill>
                  <a:schemeClr val="tx2"/>
                </a:solidFill>
              </a:rPr>
              <a:t>() Method</a:t>
            </a:r>
            <a:endParaRPr lang="en-US" sz="2800" dirty="0"/>
          </a:p>
        </p:txBody>
      </p:sp>
      <p:sp>
        <p:nvSpPr>
          <p:cNvPr id="29700" name="Rectangle 3"/>
          <p:cNvSpPr>
            <a:spLocks noGrp="1" noChangeArrowheads="1"/>
          </p:cNvSpPr>
          <p:nvPr>
            <p:ph idx="1"/>
          </p:nvPr>
        </p:nvSpPr>
        <p:spPr>
          <a:xfrm>
            <a:off x="304800" y="1143000"/>
            <a:ext cx="8534400" cy="2743200"/>
          </a:xfrm>
        </p:spPr>
        <p:txBody>
          <a:bodyPr>
            <a:normAutofit fontScale="92500" lnSpcReduction="10000"/>
          </a:bodyPr>
          <a:lstStyle/>
          <a:p>
            <a:pPr marL="0" indent="0">
              <a:lnSpc>
                <a:spcPct val="90000"/>
              </a:lnSpc>
              <a:spcBef>
                <a:spcPct val="75000"/>
              </a:spcBef>
              <a:buNone/>
            </a:pPr>
            <a:r>
              <a:rPr lang="en-US" sz="2400" dirty="0" smtClean="0"/>
              <a:t>As you know from chapter 8, the </a:t>
            </a:r>
            <a:r>
              <a:rPr lang="en-US" sz="2400" dirty="0" err="1" smtClean="0"/>
              <a:t>toString</a:t>
            </a:r>
            <a:r>
              <a:rPr lang="en-US" sz="2400" dirty="0" smtClean="0"/>
              <a:t>( ) method is used to return a string representation of the object. If no </a:t>
            </a:r>
            <a:r>
              <a:rPr lang="en-US" sz="2400" dirty="0" err="1" smtClean="0"/>
              <a:t>toString</a:t>
            </a:r>
            <a:r>
              <a:rPr lang="en-US" sz="2400" dirty="0" smtClean="0"/>
              <a:t>( ) is defined in a class then a call to </a:t>
            </a:r>
            <a:r>
              <a:rPr lang="en-US" sz="2400" dirty="0" err="1" smtClean="0"/>
              <a:t>toString</a:t>
            </a:r>
            <a:r>
              <a:rPr lang="en-US" sz="2400" dirty="0" smtClean="0"/>
              <a:t>( ) will actually call the </a:t>
            </a:r>
            <a:r>
              <a:rPr lang="en-US" sz="2400" dirty="0" err="1" smtClean="0"/>
              <a:t>toString</a:t>
            </a:r>
            <a:r>
              <a:rPr lang="en-US" sz="2400" dirty="0" smtClean="0"/>
              <a:t>( ) of its superclass Object. The </a:t>
            </a:r>
            <a:r>
              <a:rPr lang="en-US" sz="2400" dirty="0" err="1" smtClean="0"/>
              <a:t>toString</a:t>
            </a:r>
            <a:r>
              <a:rPr lang="en-US" sz="2400" dirty="0" smtClean="0"/>
              <a:t>( ) of the class Object returns</a:t>
            </a:r>
            <a:r>
              <a:rPr lang="en-US" sz="2400" dirty="0" smtClean="0">
                <a:cs typeface="Times New Roman" pitchFamily="18" charset="0"/>
              </a:rPr>
              <a:t> a string consisting of a class name of which the object is an instance, the at sign (@), and a number representing this object. Assume that the  class Loan does not contain a </a:t>
            </a:r>
            <a:r>
              <a:rPr lang="en-US" sz="2400" dirty="0" err="1" smtClean="0">
                <a:cs typeface="Times New Roman" pitchFamily="18" charset="0"/>
              </a:rPr>
              <a:t>toString</a:t>
            </a:r>
            <a:r>
              <a:rPr lang="en-US" sz="2400" dirty="0" smtClean="0">
                <a:cs typeface="Times New Roman" pitchFamily="18" charset="0"/>
              </a:rPr>
              <a:t>( ) method, and assume we wrote the following two statements: </a:t>
            </a:r>
            <a:endParaRPr lang="en-US" sz="2400" dirty="0" smtClean="0"/>
          </a:p>
        </p:txBody>
      </p:sp>
      <p:sp>
        <p:nvSpPr>
          <p:cNvPr id="2969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D76D7D0-15D9-4C05-873E-38D565506251}" type="slidenum">
              <a:rPr lang="en-US" sz="1400"/>
              <a:pPr/>
              <a:t>14</a:t>
            </a:fld>
            <a:endParaRPr lang="en-US" sz="1400"/>
          </a:p>
        </p:txBody>
      </p:sp>
      <p:sp>
        <p:nvSpPr>
          <p:cNvPr id="29701" name="Rectangle 4"/>
          <p:cNvSpPr>
            <a:spLocks noChangeArrowheads="1"/>
          </p:cNvSpPr>
          <p:nvPr/>
        </p:nvSpPr>
        <p:spPr bwMode="auto">
          <a:xfrm>
            <a:off x="596900" y="3962400"/>
            <a:ext cx="7239000" cy="7620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sz="2000" dirty="0">
                <a:solidFill>
                  <a:schemeClr val="bg2"/>
                </a:solidFill>
                <a:latin typeface="Courier New" pitchFamily="49" charset="0"/>
                <a:cs typeface="Courier New" pitchFamily="49" charset="0"/>
              </a:rPr>
              <a:t>Loan </a:t>
            </a:r>
            <a:r>
              <a:rPr lang="en-US" sz="2000" dirty="0" err="1">
                <a:solidFill>
                  <a:schemeClr val="bg2"/>
                </a:solidFill>
                <a:latin typeface="Courier New" pitchFamily="49" charset="0"/>
                <a:cs typeface="Courier New" pitchFamily="49" charset="0"/>
              </a:rPr>
              <a:t>loan</a:t>
            </a:r>
            <a:r>
              <a:rPr lang="en-US" sz="2000" dirty="0">
                <a:solidFill>
                  <a:schemeClr val="bg2"/>
                </a:solidFill>
                <a:latin typeface="Courier New" pitchFamily="49" charset="0"/>
                <a:cs typeface="Courier New" pitchFamily="49" charset="0"/>
              </a:rPr>
              <a:t> = new Loan();</a:t>
            </a:r>
          </a:p>
          <a:p>
            <a:pPr>
              <a:spcBef>
                <a:spcPct val="20000"/>
              </a:spcBef>
              <a:buClr>
                <a:schemeClr val="tx2"/>
              </a:buClr>
              <a:buSzPct val="75000"/>
              <a:buFont typeface="Monotype Sorts" pitchFamily="2" charset="2"/>
              <a:buNone/>
            </a:pPr>
            <a:r>
              <a:rPr lang="en-US" sz="2000" dirty="0" err="1">
                <a:solidFill>
                  <a:schemeClr val="bg2"/>
                </a:solidFill>
                <a:latin typeface="Courier New" pitchFamily="49" charset="0"/>
                <a:cs typeface="Courier New" pitchFamily="49" charset="0"/>
              </a:rPr>
              <a:t>System.out.println</a:t>
            </a:r>
            <a:r>
              <a:rPr lang="en-US" sz="2000" dirty="0">
                <a:solidFill>
                  <a:schemeClr val="bg2"/>
                </a:solidFill>
                <a:latin typeface="Courier New" pitchFamily="49" charset="0"/>
                <a:cs typeface="Courier New" pitchFamily="49" charset="0"/>
              </a:rPr>
              <a:t>(</a:t>
            </a:r>
            <a:r>
              <a:rPr lang="en-US" sz="2000" dirty="0" err="1">
                <a:solidFill>
                  <a:schemeClr val="bg2"/>
                </a:solidFill>
                <a:latin typeface="Courier New" pitchFamily="49" charset="0"/>
                <a:cs typeface="Courier New" pitchFamily="49" charset="0"/>
              </a:rPr>
              <a:t>loan.toString</a:t>
            </a:r>
            <a:r>
              <a:rPr lang="en-US" sz="2000" dirty="0">
                <a:solidFill>
                  <a:schemeClr val="bg2"/>
                </a:solidFill>
                <a:latin typeface="Courier New" pitchFamily="49" charset="0"/>
                <a:cs typeface="Courier New" pitchFamily="49" charset="0"/>
              </a:rPr>
              <a:t>());</a:t>
            </a:r>
          </a:p>
        </p:txBody>
      </p:sp>
      <p:sp>
        <p:nvSpPr>
          <p:cNvPr id="29702" name="Rectangle 5"/>
          <p:cNvSpPr>
            <a:spLocks noChangeArrowheads="1"/>
          </p:cNvSpPr>
          <p:nvPr/>
        </p:nvSpPr>
        <p:spPr bwMode="auto">
          <a:xfrm>
            <a:off x="457200" y="4800600"/>
            <a:ext cx="8229600" cy="1676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75000"/>
              </a:spcBef>
              <a:buClr>
                <a:schemeClr val="tx2"/>
              </a:buClr>
              <a:buSzPct val="75000"/>
              <a:buFont typeface="Monotype Sorts" pitchFamily="2" charset="2"/>
              <a:buNone/>
            </a:pPr>
            <a:r>
              <a:rPr lang="en-US" dirty="0" smtClean="0">
                <a:cs typeface="Courier New" pitchFamily="49" charset="0"/>
              </a:rPr>
              <a:t>Then the output will look something </a:t>
            </a:r>
            <a:r>
              <a:rPr lang="en-US" dirty="0">
                <a:cs typeface="Courier New" pitchFamily="49" charset="0"/>
              </a:rPr>
              <a:t>like </a:t>
            </a:r>
            <a:r>
              <a:rPr lang="en-US" sz="3200" u="sng" dirty="0"/>
              <a:t>Loan@15037e5</a:t>
            </a:r>
            <a:r>
              <a:rPr lang="en-US" sz="3200" dirty="0"/>
              <a:t> </a:t>
            </a:r>
            <a:r>
              <a:rPr lang="en-US" dirty="0">
                <a:cs typeface="Courier New" pitchFamily="49" charset="0"/>
              </a:rPr>
              <a:t>.</a:t>
            </a:r>
            <a:r>
              <a:rPr lang="en-US" dirty="0">
                <a:cs typeface="Times New Roman" pitchFamily="18" charset="0"/>
              </a:rPr>
              <a:t> </a:t>
            </a:r>
            <a:r>
              <a:rPr lang="en-US" dirty="0">
                <a:cs typeface="Courier New" pitchFamily="49" charset="0"/>
              </a:rPr>
              <a:t>This message is not very helpful or informative. Usually you should override the </a:t>
            </a:r>
            <a:r>
              <a:rPr lang="en-US" u="sng" dirty="0" err="1">
                <a:cs typeface="Courier New" pitchFamily="49" charset="0"/>
              </a:rPr>
              <a:t>toString</a:t>
            </a:r>
            <a:r>
              <a:rPr lang="en-US" dirty="0">
                <a:cs typeface="Courier New" pitchFamily="49" charset="0"/>
              </a:rPr>
              <a:t> method so that it returns a </a:t>
            </a:r>
            <a:r>
              <a:rPr lang="en-US" dirty="0" smtClean="0">
                <a:cs typeface="Courier New" pitchFamily="49" charset="0"/>
              </a:rPr>
              <a:t>useful string </a:t>
            </a:r>
            <a:r>
              <a:rPr lang="en-US" dirty="0">
                <a:cs typeface="Courier New" pitchFamily="49" charset="0"/>
              </a:rPr>
              <a:t>representation of the object.</a:t>
            </a:r>
            <a:r>
              <a:rPr lang="en-US" dirty="0">
                <a:cs typeface="Times New Roman" pitchFamily="18" charset="0"/>
              </a:rPr>
              <a:t> </a:t>
            </a:r>
          </a:p>
        </p:txBody>
      </p:sp>
    </p:spTree>
    <p:extLst>
      <p:ext uri="{BB962C8B-B14F-4D97-AF65-F5344CB8AC3E}">
        <p14:creationId xmlns:p14="http://schemas.microsoft.com/office/powerpoint/2010/main" val="3150951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0" y="228600"/>
            <a:ext cx="9144000" cy="685800"/>
          </a:xfrm>
        </p:spPr>
        <p:txBody>
          <a:bodyPr/>
          <a:lstStyle/>
          <a:p>
            <a:pPr marL="0" indent="0">
              <a:lnSpc>
                <a:spcPct val="90000"/>
              </a:lnSpc>
              <a:spcBef>
                <a:spcPct val="75000"/>
              </a:spcBef>
            </a:pPr>
            <a:r>
              <a:rPr lang="en-US" sz="3600" dirty="0" smtClean="0"/>
              <a:t>Class Circle without a </a:t>
            </a:r>
            <a:r>
              <a:rPr lang="en-US" sz="3600" dirty="0" err="1" smtClean="0"/>
              <a:t>toString</a:t>
            </a:r>
            <a:r>
              <a:rPr lang="en-US" sz="3600" dirty="0" smtClean="0"/>
              <a:t>() method:</a:t>
            </a:r>
          </a:p>
        </p:txBody>
      </p:sp>
      <p:sp>
        <p:nvSpPr>
          <p:cNvPr id="29700" name="Rectangle 3"/>
          <p:cNvSpPr>
            <a:spLocks noGrp="1" noChangeArrowheads="1"/>
          </p:cNvSpPr>
          <p:nvPr>
            <p:ph idx="1"/>
          </p:nvPr>
        </p:nvSpPr>
        <p:spPr>
          <a:xfrm>
            <a:off x="304800" y="1143000"/>
            <a:ext cx="8534400" cy="5334000"/>
          </a:xfrm>
        </p:spPr>
        <p:txBody>
          <a:bodyPr>
            <a:normAutofit lnSpcReduction="10000"/>
          </a:bodyPr>
          <a:lstStyle/>
          <a:p>
            <a:pPr marL="0" indent="0">
              <a:lnSpc>
                <a:spcPct val="90000"/>
              </a:lnSpc>
              <a:spcBef>
                <a:spcPct val="75000"/>
              </a:spcBef>
              <a:buNone/>
            </a:pPr>
            <a:r>
              <a:rPr lang="en-US" sz="1600" dirty="0" smtClean="0">
                <a:latin typeface="Courier New" pitchFamily="49" charset="0"/>
                <a:cs typeface="Courier New" pitchFamily="49" charset="0"/>
              </a:rPr>
              <a:t>public class Circle {  // This class inherits the </a:t>
            </a:r>
            <a:r>
              <a:rPr lang="en-US" sz="1600" dirty="0" err="1" smtClean="0">
                <a:latin typeface="Courier New" pitchFamily="49" charset="0"/>
                <a:cs typeface="Courier New" pitchFamily="49" charset="0"/>
              </a:rPr>
              <a:t>toString</a:t>
            </a:r>
            <a:r>
              <a:rPr lang="en-US" sz="1600" dirty="0" smtClean="0">
                <a:latin typeface="Courier New" pitchFamily="49" charset="0"/>
                <a:cs typeface="Courier New" pitchFamily="49" charset="0"/>
              </a:rPr>
              <a:t> of Object</a:t>
            </a:r>
          </a:p>
          <a:p>
            <a:pPr marL="0" indent="0">
              <a:lnSpc>
                <a:spcPct val="90000"/>
              </a:lnSpc>
              <a:spcBef>
                <a:spcPct val="75000"/>
              </a:spcBef>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private double radius;</a:t>
            </a:r>
          </a:p>
          <a:p>
            <a:pPr marL="0" indent="0">
              <a:lnSpc>
                <a:spcPct val="90000"/>
              </a:lnSpc>
              <a:spcBef>
                <a:spcPct val="75000"/>
              </a:spcBef>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public Circle(double r){</a:t>
            </a:r>
          </a:p>
          <a:p>
            <a:pPr marL="0" indent="0">
              <a:lnSpc>
                <a:spcPct val="90000"/>
              </a:lnSpc>
              <a:spcBef>
                <a:spcPct val="75000"/>
              </a:spcBef>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radius = r;</a:t>
            </a:r>
          </a:p>
          <a:p>
            <a:pPr marL="0" indent="0">
              <a:lnSpc>
                <a:spcPct val="90000"/>
              </a:lnSpc>
              <a:spcBef>
                <a:spcPct val="75000"/>
              </a:spcBef>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pPr marL="0" indent="0">
              <a:lnSpc>
                <a:spcPct val="90000"/>
              </a:lnSpc>
              <a:spcBef>
                <a:spcPct val="75000"/>
              </a:spcBef>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 other methods</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p>
          <a:p>
            <a:pPr marL="0" indent="0">
              <a:lnSpc>
                <a:spcPct val="90000"/>
              </a:lnSpc>
              <a:spcBef>
                <a:spcPct val="75000"/>
              </a:spcBef>
              <a:buNone/>
            </a:pPr>
            <a:r>
              <a:rPr lang="en-US" sz="1800" dirty="0" smtClean="0"/>
              <a:t/>
            </a:r>
            <a:br>
              <a:rPr lang="en-US" sz="1800" dirty="0" smtClean="0"/>
            </a:br>
            <a:r>
              <a:rPr lang="en-US" sz="2400" dirty="0" smtClean="0"/>
              <a:t> </a:t>
            </a:r>
            <a:r>
              <a:rPr lang="en-US" sz="1600" dirty="0" smtClean="0">
                <a:latin typeface="Courier New" pitchFamily="49" charset="0"/>
                <a:cs typeface="Courier New" pitchFamily="49" charset="0"/>
              </a:rPr>
              <a:t>public class Application {</a:t>
            </a:r>
          </a:p>
          <a:p>
            <a:pPr marL="0" indent="0">
              <a:lnSpc>
                <a:spcPct val="90000"/>
              </a:lnSpc>
              <a:spcBef>
                <a:spcPct val="75000"/>
              </a:spcBef>
              <a:buNone/>
            </a:pPr>
            <a:r>
              <a:rPr lang="en-US" sz="1600" dirty="0" smtClean="0">
                <a:latin typeface="Courier New" pitchFamily="49" charset="0"/>
                <a:cs typeface="Courier New" pitchFamily="49" charset="0"/>
              </a:rPr>
              <a:t>   public static void main(String []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 {</a:t>
            </a:r>
          </a:p>
          <a:p>
            <a:pPr marL="0" indent="0">
              <a:lnSpc>
                <a:spcPct val="90000"/>
              </a:lnSpc>
              <a:spcBef>
                <a:spcPct val="75000"/>
              </a:spcBef>
              <a:buNone/>
            </a:pPr>
            <a:r>
              <a:rPr lang="en-US" sz="1600" dirty="0" smtClean="0">
                <a:latin typeface="Courier New" pitchFamily="49" charset="0"/>
                <a:cs typeface="Courier New" pitchFamily="49" charset="0"/>
              </a:rPr>
              <a:t>      Circle c1 = new Circle(1.0);</a:t>
            </a:r>
          </a:p>
          <a:p>
            <a:pPr marL="0" indent="0">
              <a:lnSpc>
                <a:spcPct val="90000"/>
              </a:lnSpc>
              <a:spcBef>
                <a:spcPct val="75000"/>
              </a:spcBef>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(c1.toString()); </a:t>
            </a:r>
          </a:p>
          <a:p>
            <a:pPr marL="0" indent="0">
              <a:lnSpc>
                <a:spcPct val="90000"/>
              </a:lnSpc>
              <a:spcBef>
                <a:spcPct val="75000"/>
              </a:spcBef>
              <a:buNone/>
            </a:pPr>
            <a:r>
              <a:rPr lang="en-US" sz="1600" dirty="0" smtClean="0">
                <a:latin typeface="Courier New" pitchFamily="49" charset="0"/>
                <a:cs typeface="Courier New" pitchFamily="49" charset="0"/>
              </a:rPr>
              <a:t>   }</a:t>
            </a:r>
          </a:p>
          <a:p>
            <a:pPr marL="0" indent="0">
              <a:lnSpc>
                <a:spcPct val="90000"/>
              </a:lnSpc>
              <a:spcBef>
                <a:spcPct val="75000"/>
              </a:spcBef>
              <a:buNone/>
            </a:pPr>
            <a:r>
              <a:rPr lang="en-US" sz="1600" dirty="0" smtClean="0">
                <a:latin typeface="Courier New" pitchFamily="49" charset="0"/>
                <a:cs typeface="Courier New" pitchFamily="49" charset="0"/>
              </a:rPr>
              <a:t>}</a:t>
            </a:r>
            <a:endParaRPr lang="en-US" sz="1600" dirty="0" smtClean="0"/>
          </a:p>
          <a:p>
            <a:pPr marL="0" indent="0">
              <a:lnSpc>
                <a:spcPct val="90000"/>
              </a:lnSpc>
              <a:spcBef>
                <a:spcPct val="75000"/>
              </a:spcBef>
              <a:buNone/>
            </a:pPr>
            <a:endParaRPr lang="en-US" sz="2400" dirty="0" smtClean="0"/>
          </a:p>
          <a:p>
            <a:pPr marL="0" indent="0">
              <a:lnSpc>
                <a:spcPct val="90000"/>
              </a:lnSpc>
              <a:spcBef>
                <a:spcPct val="75000"/>
              </a:spcBef>
              <a:buNone/>
            </a:pPr>
            <a:endParaRPr lang="en-US" sz="2400" dirty="0" smtClean="0"/>
          </a:p>
        </p:txBody>
      </p:sp>
      <p:sp>
        <p:nvSpPr>
          <p:cNvPr id="2969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D76D7D0-15D9-4C05-873E-38D565506251}" type="slidenum">
              <a:rPr lang="en-US" sz="1400"/>
              <a:pPr/>
              <a:t>15</a:t>
            </a:fld>
            <a:endParaRPr lang="en-US" sz="1400"/>
          </a:p>
        </p:txBody>
      </p:sp>
      <p:sp>
        <p:nvSpPr>
          <p:cNvPr id="2" name="TextBox 1"/>
          <p:cNvSpPr txBox="1"/>
          <p:nvPr/>
        </p:nvSpPr>
        <p:spPr>
          <a:xfrm>
            <a:off x="6096000" y="5105400"/>
            <a:ext cx="2667000" cy="830997"/>
          </a:xfrm>
          <a:prstGeom prst="rect">
            <a:avLst/>
          </a:prstGeom>
          <a:solidFill>
            <a:srgbClr val="00B050"/>
          </a:solidFill>
        </p:spPr>
        <p:txBody>
          <a:bodyPr wrap="square" rtlCol="0">
            <a:spAutoFit/>
          </a:bodyPr>
          <a:lstStyle/>
          <a:p>
            <a:pPr algn="ctr"/>
            <a:r>
              <a:rPr lang="en-US" dirty="0" smtClean="0">
                <a:solidFill>
                  <a:schemeClr val="bg2"/>
                </a:solidFill>
              </a:rPr>
              <a:t>Output</a:t>
            </a:r>
          </a:p>
          <a:p>
            <a:r>
              <a:rPr lang="en-US" dirty="0" smtClean="0">
                <a:solidFill>
                  <a:schemeClr val="bg2"/>
                </a:solidFill>
              </a:rPr>
              <a:t>Circle@13237a3</a:t>
            </a:r>
            <a:endParaRPr lang="en-US" dirty="0">
              <a:solidFill>
                <a:schemeClr val="bg2"/>
              </a:solidFill>
            </a:endParaRPr>
          </a:p>
        </p:txBody>
      </p:sp>
    </p:spTree>
    <p:extLst>
      <p:ext uri="{BB962C8B-B14F-4D97-AF65-F5344CB8AC3E}">
        <p14:creationId xmlns:p14="http://schemas.microsoft.com/office/powerpoint/2010/main" val="1666695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0" y="228600"/>
            <a:ext cx="9144000" cy="685800"/>
          </a:xfrm>
        </p:spPr>
        <p:txBody>
          <a:bodyPr/>
          <a:lstStyle/>
          <a:p>
            <a:pPr marL="0" indent="0">
              <a:lnSpc>
                <a:spcPct val="90000"/>
              </a:lnSpc>
              <a:spcBef>
                <a:spcPct val="75000"/>
              </a:spcBef>
            </a:pPr>
            <a:r>
              <a:rPr lang="en-US" sz="3600" dirty="0" smtClean="0"/>
              <a:t>Class Circle with a </a:t>
            </a:r>
            <a:r>
              <a:rPr lang="en-US" sz="3600" dirty="0" err="1" smtClean="0"/>
              <a:t>toString</a:t>
            </a:r>
            <a:r>
              <a:rPr lang="en-US" sz="3600" dirty="0" smtClean="0"/>
              <a:t>() method:</a:t>
            </a:r>
          </a:p>
        </p:txBody>
      </p:sp>
      <p:sp>
        <p:nvSpPr>
          <p:cNvPr id="29700" name="Rectangle 3"/>
          <p:cNvSpPr>
            <a:spLocks noGrp="1" noChangeArrowheads="1"/>
          </p:cNvSpPr>
          <p:nvPr>
            <p:ph idx="1"/>
          </p:nvPr>
        </p:nvSpPr>
        <p:spPr>
          <a:xfrm>
            <a:off x="304800" y="914400"/>
            <a:ext cx="8534400" cy="6096000"/>
          </a:xfrm>
        </p:spPr>
        <p:txBody>
          <a:bodyPr/>
          <a:lstStyle/>
          <a:p>
            <a:pPr marL="0" indent="0">
              <a:lnSpc>
                <a:spcPct val="90000"/>
              </a:lnSpc>
              <a:spcBef>
                <a:spcPct val="75000"/>
              </a:spcBef>
              <a:buNone/>
            </a:pPr>
            <a:r>
              <a:rPr lang="en-US" sz="1600" dirty="0" smtClean="0">
                <a:latin typeface="Courier New" pitchFamily="49" charset="0"/>
                <a:cs typeface="Courier New" pitchFamily="49" charset="0"/>
              </a:rPr>
              <a:t>public class Circle { </a:t>
            </a:r>
          </a:p>
          <a:p>
            <a:pPr marL="0" indent="0">
              <a:lnSpc>
                <a:spcPct val="90000"/>
              </a:lnSpc>
              <a:spcBef>
                <a:spcPct val="75000"/>
              </a:spcBef>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private double radius;</a:t>
            </a:r>
          </a:p>
          <a:p>
            <a:pPr marL="0" indent="0">
              <a:lnSpc>
                <a:spcPct val="90000"/>
              </a:lnSpc>
              <a:spcBef>
                <a:spcPct val="75000"/>
              </a:spcBef>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public Circle(double r) {</a:t>
            </a:r>
          </a:p>
          <a:p>
            <a:pPr marL="0" indent="0">
              <a:lnSpc>
                <a:spcPct val="90000"/>
              </a:lnSpc>
              <a:spcBef>
                <a:spcPct val="75000"/>
              </a:spcBef>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radius = r;</a:t>
            </a:r>
          </a:p>
          <a:p>
            <a:pPr marL="0" indent="0">
              <a:lnSpc>
                <a:spcPct val="90000"/>
              </a:lnSpc>
              <a:spcBef>
                <a:spcPct val="75000"/>
              </a:spcBef>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pPr marL="0" indent="0">
              <a:lnSpc>
                <a:spcPct val="90000"/>
              </a:lnSpc>
              <a:spcBef>
                <a:spcPct val="75000"/>
              </a:spcBef>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@Override </a:t>
            </a:r>
          </a:p>
          <a:p>
            <a:pPr marL="0" indent="0">
              <a:lnSpc>
                <a:spcPct val="90000"/>
              </a:lnSpc>
              <a:spcBef>
                <a:spcPct val="75000"/>
              </a:spcBef>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public String </a:t>
            </a:r>
            <a:r>
              <a:rPr lang="en-US" sz="1600" dirty="0" err="1" smtClean="0">
                <a:latin typeface="Courier New" pitchFamily="49" charset="0"/>
                <a:cs typeface="Courier New" pitchFamily="49" charset="0"/>
              </a:rPr>
              <a:t>toString</a:t>
            </a:r>
            <a:r>
              <a:rPr lang="en-US" sz="1600" dirty="0" smtClean="0">
                <a:latin typeface="Courier New" pitchFamily="49" charset="0"/>
                <a:cs typeface="Courier New" pitchFamily="49" charset="0"/>
              </a:rPr>
              <a:t>() { // Overrides the </a:t>
            </a:r>
            <a:r>
              <a:rPr lang="en-US" sz="1600" dirty="0" err="1" smtClean="0">
                <a:latin typeface="Courier New" pitchFamily="49" charset="0"/>
                <a:cs typeface="Courier New" pitchFamily="49" charset="0"/>
              </a:rPr>
              <a:t>toString</a:t>
            </a:r>
            <a:r>
              <a:rPr lang="en-US" sz="1600" dirty="0" smtClean="0">
                <a:latin typeface="Courier New" pitchFamily="49" charset="0"/>
                <a:cs typeface="Courier New" pitchFamily="49" charset="0"/>
              </a:rPr>
              <a:t> of Object</a:t>
            </a:r>
          </a:p>
          <a:p>
            <a:pPr marL="0" indent="0">
              <a:lnSpc>
                <a:spcPct val="90000"/>
              </a:lnSpc>
              <a:spcBef>
                <a:spcPct val="75000"/>
              </a:spcBef>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return </a:t>
            </a:r>
            <a:r>
              <a:rPr lang="en-US" sz="1600" dirty="0" smtClean="0">
                <a:latin typeface="Courier New" pitchFamily="49" charset="0"/>
                <a:cs typeface="Times New Roman" pitchFamily="18" charset="0"/>
              </a:rPr>
              <a:t>"</a:t>
            </a:r>
            <a:r>
              <a:rPr lang="en-US" sz="1600" dirty="0" smtClean="0">
                <a:latin typeface="Courier New" pitchFamily="49" charset="0"/>
                <a:cs typeface="Courier New" pitchFamily="49" charset="0"/>
              </a:rPr>
              <a:t>The radius is </a:t>
            </a:r>
            <a:r>
              <a:rPr lang="en-US" sz="1600" dirty="0" smtClean="0">
                <a:latin typeface="Courier New" pitchFamily="49" charset="0"/>
                <a:cs typeface="Times New Roman" pitchFamily="18" charset="0"/>
              </a:rPr>
              <a:t>"</a:t>
            </a:r>
            <a:r>
              <a:rPr lang="en-US" sz="1600" dirty="0" smtClean="0">
                <a:latin typeface="Courier New" pitchFamily="49" charset="0"/>
                <a:cs typeface="Courier New" pitchFamily="49" charset="0"/>
              </a:rPr>
              <a:t> + radius;</a:t>
            </a:r>
          </a:p>
          <a:p>
            <a:pPr marL="0" indent="0">
              <a:lnSpc>
                <a:spcPct val="90000"/>
              </a:lnSpc>
              <a:spcBef>
                <a:spcPct val="75000"/>
              </a:spcBef>
              <a:buNone/>
            </a:pP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r>
              <a:rPr lang="en-US" sz="1600" dirty="0" smtClean="0"/>
              <a:t/>
            </a:r>
            <a:br>
              <a:rPr lang="en-US" sz="1600" dirty="0" smtClean="0"/>
            </a:br>
            <a:r>
              <a:rPr lang="en-US" sz="1600" dirty="0" smtClean="0"/>
              <a:t> </a:t>
            </a:r>
            <a:r>
              <a:rPr lang="en-US" sz="1600" dirty="0" smtClean="0">
                <a:latin typeface="Courier New" pitchFamily="49" charset="0"/>
                <a:cs typeface="Courier New" pitchFamily="49" charset="0"/>
              </a:rPr>
              <a:t>public </a:t>
            </a:r>
            <a:r>
              <a:rPr lang="en-US" sz="1600" smtClean="0">
                <a:latin typeface="Courier New" pitchFamily="49" charset="0"/>
                <a:cs typeface="Courier New" pitchFamily="49" charset="0"/>
              </a:rPr>
              <a:t>class Application {</a:t>
            </a:r>
            <a:endParaRPr lang="en-US" sz="1600" dirty="0" smtClean="0">
              <a:latin typeface="Courier New" pitchFamily="49" charset="0"/>
              <a:cs typeface="Courier New" pitchFamily="49" charset="0"/>
            </a:endParaRPr>
          </a:p>
          <a:p>
            <a:pPr marL="0" indent="0">
              <a:lnSpc>
                <a:spcPct val="90000"/>
              </a:lnSpc>
              <a:spcBef>
                <a:spcPct val="75000"/>
              </a:spcBef>
              <a:buNone/>
            </a:pPr>
            <a:r>
              <a:rPr lang="en-US" sz="1600" dirty="0" smtClean="0">
                <a:latin typeface="Courier New" pitchFamily="49" charset="0"/>
                <a:cs typeface="Courier New" pitchFamily="49" charset="0"/>
              </a:rPr>
              <a:t>   public static void main(String []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 {</a:t>
            </a:r>
          </a:p>
          <a:p>
            <a:pPr marL="0" indent="0">
              <a:lnSpc>
                <a:spcPct val="90000"/>
              </a:lnSpc>
              <a:spcBef>
                <a:spcPct val="75000"/>
              </a:spcBef>
              <a:buNone/>
            </a:pPr>
            <a:r>
              <a:rPr lang="en-US" sz="1600" dirty="0" smtClean="0">
                <a:latin typeface="Courier New" pitchFamily="49" charset="0"/>
                <a:cs typeface="Courier New" pitchFamily="49" charset="0"/>
              </a:rPr>
              <a:t>      Circle c1 = new Circle(1.0);</a:t>
            </a:r>
          </a:p>
          <a:p>
            <a:pPr marL="0" indent="0">
              <a:lnSpc>
                <a:spcPct val="90000"/>
              </a:lnSpc>
              <a:spcBef>
                <a:spcPct val="75000"/>
              </a:spcBef>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(c1.toString()); </a:t>
            </a:r>
          </a:p>
          <a:p>
            <a:pPr marL="0" indent="0">
              <a:lnSpc>
                <a:spcPct val="90000"/>
              </a:lnSpc>
              <a:spcBef>
                <a:spcPct val="75000"/>
              </a:spcBef>
              <a:buNone/>
            </a:pPr>
            <a:r>
              <a:rPr lang="en-US" sz="1600" dirty="0" smtClean="0">
                <a:latin typeface="Courier New" pitchFamily="49" charset="0"/>
                <a:cs typeface="Courier New" pitchFamily="49" charset="0"/>
              </a:rPr>
              <a:t>   }</a:t>
            </a:r>
          </a:p>
          <a:p>
            <a:pPr marL="0" indent="0">
              <a:lnSpc>
                <a:spcPct val="90000"/>
              </a:lnSpc>
              <a:spcBef>
                <a:spcPct val="75000"/>
              </a:spcBef>
              <a:buNone/>
            </a:pPr>
            <a:r>
              <a:rPr lang="en-US" sz="1600" dirty="0" smtClean="0">
                <a:latin typeface="Courier New" pitchFamily="49" charset="0"/>
                <a:cs typeface="Courier New" pitchFamily="49" charset="0"/>
              </a:rPr>
              <a:t>}</a:t>
            </a:r>
            <a:endParaRPr lang="en-US" sz="1600" dirty="0" smtClean="0"/>
          </a:p>
          <a:p>
            <a:pPr marL="0" indent="0">
              <a:lnSpc>
                <a:spcPct val="90000"/>
              </a:lnSpc>
              <a:spcBef>
                <a:spcPct val="75000"/>
              </a:spcBef>
              <a:buNone/>
            </a:pPr>
            <a:endParaRPr lang="en-US" sz="2400" dirty="0" smtClean="0"/>
          </a:p>
          <a:p>
            <a:pPr marL="0" indent="0">
              <a:lnSpc>
                <a:spcPct val="90000"/>
              </a:lnSpc>
              <a:spcBef>
                <a:spcPct val="75000"/>
              </a:spcBef>
              <a:buNone/>
            </a:pPr>
            <a:endParaRPr lang="en-US" sz="2400" dirty="0" smtClean="0"/>
          </a:p>
        </p:txBody>
      </p:sp>
      <p:sp>
        <p:nvSpPr>
          <p:cNvPr id="2969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D76D7D0-15D9-4C05-873E-38D565506251}" type="slidenum">
              <a:rPr lang="en-US" sz="1400"/>
              <a:pPr/>
              <a:t>16</a:t>
            </a:fld>
            <a:endParaRPr lang="en-US" sz="1400"/>
          </a:p>
        </p:txBody>
      </p:sp>
      <p:sp>
        <p:nvSpPr>
          <p:cNvPr id="2" name="TextBox 1"/>
          <p:cNvSpPr txBox="1"/>
          <p:nvPr/>
        </p:nvSpPr>
        <p:spPr>
          <a:xfrm>
            <a:off x="6096000" y="5112603"/>
            <a:ext cx="2667000" cy="830997"/>
          </a:xfrm>
          <a:prstGeom prst="rect">
            <a:avLst/>
          </a:prstGeom>
          <a:solidFill>
            <a:srgbClr val="00B050"/>
          </a:solidFill>
        </p:spPr>
        <p:txBody>
          <a:bodyPr wrap="square" rtlCol="0">
            <a:spAutoFit/>
          </a:bodyPr>
          <a:lstStyle/>
          <a:p>
            <a:pPr algn="ctr"/>
            <a:r>
              <a:rPr lang="en-US" dirty="0" smtClean="0">
                <a:solidFill>
                  <a:schemeClr val="bg2"/>
                </a:solidFill>
              </a:rPr>
              <a:t>Output</a:t>
            </a:r>
          </a:p>
          <a:p>
            <a:r>
              <a:rPr lang="en-US" dirty="0" smtClean="0">
                <a:solidFill>
                  <a:schemeClr val="bg2"/>
                </a:solidFill>
              </a:rPr>
              <a:t>The radius is 1.0</a:t>
            </a:r>
            <a:endParaRPr lang="en-US" dirty="0">
              <a:solidFill>
                <a:schemeClr val="bg2"/>
              </a:solidFill>
            </a:endParaRPr>
          </a:p>
        </p:txBody>
      </p:sp>
    </p:spTree>
    <p:extLst>
      <p:ext uri="{BB962C8B-B14F-4D97-AF65-F5344CB8AC3E}">
        <p14:creationId xmlns:p14="http://schemas.microsoft.com/office/powerpoint/2010/main" val="541550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152400"/>
            <a:ext cx="7772400" cy="685800"/>
          </a:xfrm>
          <a:noFill/>
        </p:spPr>
        <p:txBody>
          <a:bodyPr/>
          <a:lstStyle/>
          <a:p>
            <a:r>
              <a:rPr lang="en-US" smtClean="0"/>
              <a:t>11.4 Overriding Methods </a:t>
            </a:r>
          </a:p>
        </p:txBody>
      </p:sp>
      <p:sp>
        <p:nvSpPr>
          <p:cNvPr id="409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B6383AB-45EE-4100-AC10-1ED3D21F78D7}" type="slidenum">
              <a:rPr lang="en-US" sz="1400" smtClean="0"/>
              <a:pPr/>
              <a:t>2</a:t>
            </a:fld>
            <a:endParaRPr lang="en-US" sz="1400" smtClean="0"/>
          </a:p>
        </p:txBody>
      </p:sp>
      <p:sp>
        <p:nvSpPr>
          <p:cNvPr id="4100" name="Text Box 3"/>
          <p:cNvSpPr txBox="1">
            <a:spLocks noChangeArrowheads="1"/>
          </p:cNvSpPr>
          <p:nvPr/>
        </p:nvSpPr>
        <p:spPr bwMode="auto">
          <a:xfrm>
            <a:off x="228600" y="914400"/>
            <a:ext cx="86106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200"/>
              <a:t>A subclass inherits methods from a superclass. Sometimes it is necessary for the subclass to modify the implementation of a method defined in the superclass. This is referred to as method overriding. </a:t>
            </a:r>
          </a:p>
        </p:txBody>
      </p:sp>
      <p:sp>
        <p:nvSpPr>
          <p:cNvPr id="388100" name="Text Box 4"/>
          <p:cNvSpPr txBox="1">
            <a:spLocks noChangeArrowheads="1"/>
          </p:cNvSpPr>
          <p:nvPr/>
        </p:nvSpPr>
        <p:spPr bwMode="auto">
          <a:xfrm>
            <a:off x="228600" y="2057400"/>
            <a:ext cx="8686800" cy="224631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sz="1600" dirty="0">
                <a:solidFill>
                  <a:schemeClr val="bg2"/>
                </a:solidFill>
                <a:latin typeface="Courier New" pitchFamily="49" charset="0"/>
                <a:cs typeface="Courier New" pitchFamily="49" charset="0"/>
              </a:rPr>
              <a:t>public class Circle extends </a:t>
            </a:r>
            <a:r>
              <a:rPr lang="en-US" sz="1600" dirty="0" err="1">
                <a:solidFill>
                  <a:schemeClr val="bg2"/>
                </a:solidFill>
                <a:latin typeface="Courier New" pitchFamily="49" charset="0"/>
                <a:cs typeface="Courier New" pitchFamily="49" charset="0"/>
              </a:rPr>
              <a:t>GeometricObject</a:t>
            </a:r>
            <a:r>
              <a:rPr lang="en-US" sz="1600" dirty="0">
                <a:solidFill>
                  <a:schemeClr val="bg2"/>
                </a:solidFill>
                <a:latin typeface="Courier New" pitchFamily="49" charset="0"/>
                <a:cs typeface="Courier New" pitchFamily="49" charset="0"/>
              </a:rPr>
              <a:t> {</a:t>
            </a:r>
          </a:p>
          <a:p>
            <a:pPr>
              <a:spcBef>
                <a:spcPct val="50000"/>
              </a:spcBef>
              <a:defRPr/>
            </a:pPr>
            <a:r>
              <a:rPr lang="en-US" sz="1600" dirty="0">
                <a:solidFill>
                  <a:schemeClr val="tx1">
                    <a:lumMod val="50000"/>
                  </a:schemeClr>
                </a:solidFill>
                <a:latin typeface="Courier New" pitchFamily="49" charset="0"/>
                <a:cs typeface="Courier New" pitchFamily="49" charset="0"/>
              </a:rPr>
              <a:t>  // Other methods are omitted</a:t>
            </a:r>
            <a:endParaRPr lang="en-US" sz="1600" dirty="0">
              <a:solidFill>
                <a:schemeClr val="bg2"/>
              </a:solidFill>
              <a:latin typeface="Courier New" pitchFamily="49" charset="0"/>
              <a:cs typeface="Courier New" pitchFamily="49" charset="0"/>
            </a:endParaRPr>
          </a:p>
          <a:p>
            <a:pPr>
              <a:spcBef>
                <a:spcPct val="50000"/>
              </a:spcBef>
              <a:defRPr/>
            </a:pPr>
            <a:r>
              <a:rPr lang="en-US" sz="1600" dirty="0">
                <a:solidFill>
                  <a:schemeClr val="tx1">
                    <a:lumMod val="50000"/>
                  </a:schemeClr>
                </a:solidFill>
                <a:latin typeface="Courier New" pitchFamily="49" charset="0"/>
                <a:cs typeface="Courier New" pitchFamily="49" charset="0"/>
              </a:rPr>
              <a:t>  </a:t>
            </a:r>
            <a:r>
              <a:rPr lang="en-US" sz="1200" dirty="0">
                <a:solidFill>
                  <a:schemeClr val="tx1">
                    <a:lumMod val="50000"/>
                  </a:schemeClr>
                </a:solidFill>
                <a:latin typeface="Courier New" pitchFamily="49" charset="0"/>
                <a:cs typeface="Courier New" pitchFamily="49" charset="0"/>
              </a:rPr>
              <a:t>// This method Overrides the </a:t>
            </a:r>
            <a:r>
              <a:rPr lang="en-US" sz="1200" dirty="0" err="1">
                <a:solidFill>
                  <a:schemeClr val="tx1">
                    <a:lumMod val="50000"/>
                  </a:schemeClr>
                </a:solidFill>
                <a:latin typeface="Courier New" pitchFamily="49" charset="0"/>
                <a:cs typeface="Courier New" pitchFamily="49" charset="0"/>
              </a:rPr>
              <a:t>toString</a:t>
            </a:r>
            <a:r>
              <a:rPr lang="en-US" sz="1200" dirty="0">
                <a:solidFill>
                  <a:schemeClr val="tx1">
                    <a:lumMod val="50000"/>
                  </a:schemeClr>
                </a:solidFill>
                <a:latin typeface="Courier New" pitchFamily="49" charset="0"/>
                <a:cs typeface="Courier New" pitchFamily="49" charset="0"/>
              </a:rPr>
              <a:t> method defined in </a:t>
            </a:r>
            <a:r>
              <a:rPr lang="en-US" sz="1200" dirty="0" err="1">
                <a:solidFill>
                  <a:schemeClr val="tx1">
                    <a:lumMod val="50000"/>
                  </a:schemeClr>
                </a:solidFill>
                <a:latin typeface="Courier New" pitchFamily="49" charset="0"/>
                <a:cs typeface="Courier New" pitchFamily="49" charset="0"/>
              </a:rPr>
              <a:t>GeometricObject</a:t>
            </a:r>
            <a:endParaRPr lang="en-US" sz="1200" dirty="0">
              <a:solidFill>
                <a:schemeClr val="tx1">
                  <a:lumMod val="50000"/>
                </a:schemeClr>
              </a:solidFill>
              <a:latin typeface="Courier New" pitchFamily="49" charset="0"/>
              <a:cs typeface="Courier New" pitchFamily="49" charset="0"/>
            </a:endParaRPr>
          </a:p>
          <a:p>
            <a:pPr>
              <a:spcBef>
                <a:spcPts val="0"/>
              </a:spcBef>
              <a:defRPr/>
            </a:pPr>
            <a:r>
              <a:rPr lang="en-US" sz="1200" dirty="0">
                <a:solidFill>
                  <a:schemeClr val="tx1">
                    <a:lumMod val="50000"/>
                  </a:schemeClr>
                </a:solidFill>
                <a:latin typeface="Courier New" pitchFamily="49" charset="0"/>
                <a:cs typeface="Courier New" pitchFamily="49" charset="0"/>
              </a:rPr>
              <a:t>   // This means that </a:t>
            </a:r>
            <a:r>
              <a:rPr lang="en-US" sz="1200">
                <a:solidFill>
                  <a:schemeClr val="tx1">
                    <a:lumMod val="50000"/>
                  </a:schemeClr>
                </a:solidFill>
                <a:latin typeface="Courier New" pitchFamily="49" charset="0"/>
                <a:cs typeface="Courier New" pitchFamily="49" charset="0"/>
              </a:rPr>
              <a:t>this </a:t>
            </a:r>
            <a:r>
              <a:rPr lang="en-US" sz="1200" smtClean="0">
                <a:solidFill>
                  <a:schemeClr val="tx1">
                    <a:lumMod val="50000"/>
                  </a:schemeClr>
                </a:solidFill>
                <a:latin typeface="Courier New" pitchFamily="49" charset="0"/>
                <a:cs typeface="Courier New" pitchFamily="49" charset="0"/>
              </a:rPr>
              <a:t>method </a:t>
            </a:r>
            <a:r>
              <a:rPr lang="en-US" sz="1200" dirty="0">
                <a:solidFill>
                  <a:schemeClr val="tx1">
                    <a:lumMod val="50000"/>
                  </a:schemeClr>
                </a:solidFill>
                <a:latin typeface="Courier New" pitchFamily="49" charset="0"/>
                <a:cs typeface="Courier New" pitchFamily="49" charset="0"/>
              </a:rPr>
              <a:t>modifies the code of the </a:t>
            </a:r>
            <a:r>
              <a:rPr lang="en-US" sz="1200" dirty="0" err="1">
                <a:solidFill>
                  <a:schemeClr val="tx1">
                    <a:lumMod val="50000"/>
                  </a:schemeClr>
                </a:solidFill>
                <a:latin typeface="Courier New" pitchFamily="49" charset="0"/>
                <a:cs typeface="Courier New" pitchFamily="49" charset="0"/>
              </a:rPr>
              <a:t>toString</a:t>
            </a:r>
            <a:r>
              <a:rPr lang="en-US" sz="1200" dirty="0">
                <a:solidFill>
                  <a:schemeClr val="tx1">
                    <a:lumMod val="50000"/>
                  </a:schemeClr>
                </a:solidFill>
                <a:latin typeface="Courier New" pitchFamily="49" charset="0"/>
                <a:cs typeface="Courier New" pitchFamily="49" charset="0"/>
              </a:rPr>
              <a:t> in </a:t>
            </a:r>
            <a:r>
              <a:rPr lang="en-US" sz="1200" dirty="0" err="1">
                <a:solidFill>
                  <a:schemeClr val="tx1">
                    <a:lumMod val="50000"/>
                  </a:schemeClr>
                </a:solidFill>
                <a:latin typeface="Courier New" pitchFamily="49" charset="0"/>
                <a:cs typeface="Courier New" pitchFamily="49" charset="0"/>
              </a:rPr>
              <a:t>GeometricObject</a:t>
            </a:r>
            <a:r>
              <a:rPr lang="en-US" sz="1200" dirty="0">
                <a:solidFill>
                  <a:schemeClr val="bg2"/>
                </a:solidFill>
                <a:latin typeface="Courier New" pitchFamily="49" charset="0"/>
                <a:cs typeface="Courier New" pitchFamily="49" charset="0"/>
              </a:rPr>
              <a:t> </a:t>
            </a:r>
            <a:endParaRPr lang="en-US" sz="1600" dirty="0">
              <a:solidFill>
                <a:schemeClr val="bg2"/>
              </a:solidFill>
              <a:latin typeface="Courier New" pitchFamily="49" charset="0"/>
              <a:cs typeface="Courier New" pitchFamily="49" charset="0"/>
            </a:endParaRPr>
          </a:p>
          <a:p>
            <a:pPr>
              <a:defRPr/>
            </a:pPr>
            <a:r>
              <a:rPr lang="en-US" sz="1600" dirty="0">
                <a:solidFill>
                  <a:schemeClr val="bg2"/>
                </a:solidFill>
                <a:latin typeface="Courier New" pitchFamily="49" charset="0"/>
                <a:cs typeface="Courier New" pitchFamily="49" charset="0"/>
              </a:rPr>
              <a:t>  public String </a:t>
            </a:r>
            <a:r>
              <a:rPr lang="en-US" sz="1600" dirty="0" err="1">
                <a:solidFill>
                  <a:schemeClr val="bg2"/>
                </a:solidFill>
                <a:latin typeface="Courier New" pitchFamily="49" charset="0"/>
                <a:cs typeface="Courier New" pitchFamily="49" charset="0"/>
              </a:rPr>
              <a:t>toString</a:t>
            </a:r>
            <a:r>
              <a:rPr lang="en-US" sz="1600" dirty="0">
                <a:solidFill>
                  <a:schemeClr val="bg2"/>
                </a:solidFill>
                <a:latin typeface="Courier New" pitchFamily="49" charset="0"/>
                <a:cs typeface="Courier New" pitchFamily="49" charset="0"/>
              </a:rPr>
              <a:t>() {</a:t>
            </a:r>
          </a:p>
          <a:p>
            <a:pPr>
              <a:defRPr/>
            </a:pPr>
            <a:r>
              <a:rPr lang="en-US" sz="1600" dirty="0">
                <a:solidFill>
                  <a:schemeClr val="bg2"/>
                </a:solidFill>
                <a:latin typeface="Courier New" pitchFamily="49" charset="0"/>
                <a:cs typeface="Courier New" pitchFamily="49" charset="0"/>
              </a:rPr>
              <a:t>    return </a:t>
            </a:r>
            <a:r>
              <a:rPr lang="en-US" sz="1600" dirty="0" err="1">
                <a:solidFill>
                  <a:schemeClr val="bg2"/>
                </a:solidFill>
                <a:latin typeface="Courier New" pitchFamily="49" charset="0"/>
                <a:cs typeface="Courier New" pitchFamily="49" charset="0"/>
              </a:rPr>
              <a:t>super.toString</a:t>
            </a:r>
            <a:r>
              <a:rPr lang="en-US" sz="1600" dirty="0">
                <a:solidFill>
                  <a:schemeClr val="bg2"/>
                </a:solidFill>
                <a:latin typeface="Courier New" pitchFamily="49" charset="0"/>
                <a:cs typeface="Courier New" pitchFamily="49" charset="0"/>
              </a:rPr>
              <a:t>() + "\</a:t>
            </a:r>
            <a:r>
              <a:rPr lang="en-US" sz="1600" dirty="0" err="1">
                <a:solidFill>
                  <a:schemeClr val="bg2"/>
                </a:solidFill>
                <a:latin typeface="Courier New" pitchFamily="49" charset="0"/>
                <a:cs typeface="Courier New" pitchFamily="49" charset="0"/>
              </a:rPr>
              <a:t>nradius</a:t>
            </a:r>
            <a:r>
              <a:rPr lang="en-US" sz="1600" dirty="0">
                <a:solidFill>
                  <a:schemeClr val="bg2"/>
                </a:solidFill>
                <a:latin typeface="Courier New" pitchFamily="49" charset="0"/>
                <a:cs typeface="Courier New" pitchFamily="49" charset="0"/>
              </a:rPr>
              <a:t> is " + radius;</a:t>
            </a:r>
          </a:p>
          <a:p>
            <a:pPr>
              <a:defRPr/>
            </a:pPr>
            <a:r>
              <a:rPr lang="en-US" sz="1600" dirty="0">
                <a:solidFill>
                  <a:schemeClr val="bg2"/>
                </a:solidFill>
                <a:latin typeface="Courier New" pitchFamily="49" charset="0"/>
                <a:cs typeface="Courier New" pitchFamily="49" charset="0"/>
              </a:rPr>
              <a:t>  } </a:t>
            </a:r>
          </a:p>
          <a:p>
            <a:pPr>
              <a:spcBef>
                <a:spcPts val="0"/>
              </a:spcBef>
              <a:defRPr/>
            </a:pPr>
            <a:r>
              <a:rPr lang="en-US" sz="1600" dirty="0">
                <a:solidFill>
                  <a:schemeClr val="bg2"/>
                </a:solidFill>
                <a:latin typeface="Courier New" pitchFamily="49" charset="0"/>
                <a:cs typeface="Courier New" pitchFamily="49" charset="0"/>
              </a:rPr>
              <a:t>}</a:t>
            </a:r>
          </a:p>
        </p:txBody>
      </p:sp>
      <p:sp>
        <p:nvSpPr>
          <p:cNvPr id="7" name="Text Box 9"/>
          <p:cNvSpPr txBox="1">
            <a:spLocks noChangeArrowheads="1"/>
          </p:cNvSpPr>
          <p:nvPr/>
        </p:nvSpPr>
        <p:spPr bwMode="auto">
          <a:xfrm>
            <a:off x="228600" y="4319588"/>
            <a:ext cx="8686800" cy="253841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400" dirty="0">
                <a:solidFill>
                  <a:schemeClr val="bg2"/>
                </a:solidFill>
                <a:latin typeface="Courier New" pitchFamily="49" charset="0"/>
                <a:cs typeface="Courier New" pitchFamily="49" charset="0"/>
              </a:rPr>
              <a:t>public class </a:t>
            </a:r>
            <a:r>
              <a:rPr lang="en-US" sz="1400" dirty="0" err="1">
                <a:solidFill>
                  <a:schemeClr val="bg2"/>
                </a:solidFill>
                <a:latin typeface="Courier New" pitchFamily="49" charset="0"/>
                <a:cs typeface="Courier New" pitchFamily="49" charset="0"/>
              </a:rPr>
              <a:t>GeometricObject</a:t>
            </a:r>
            <a:r>
              <a:rPr lang="en-US" sz="1400" dirty="0">
                <a:solidFill>
                  <a:schemeClr val="bg2"/>
                </a:solidFill>
                <a:latin typeface="Courier New" pitchFamily="49" charset="0"/>
                <a:cs typeface="Courier New" pitchFamily="49" charset="0"/>
              </a:rPr>
              <a:t> {</a:t>
            </a:r>
          </a:p>
          <a:p>
            <a:pPr>
              <a:spcBef>
                <a:spcPts val="300"/>
              </a:spcBef>
              <a:spcAft>
                <a:spcPts val="300"/>
              </a:spcAft>
              <a:defRPr/>
            </a:pPr>
            <a:r>
              <a:rPr lang="en-US" sz="1400" dirty="0">
                <a:solidFill>
                  <a:schemeClr val="tx1">
                    <a:lumMod val="50000"/>
                  </a:schemeClr>
                </a:solidFill>
                <a:latin typeface="Courier New" pitchFamily="49" charset="0"/>
                <a:cs typeface="Courier New" pitchFamily="49" charset="0"/>
              </a:rPr>
              <a:t> // Other methods are omitted</a:t>
            </a:r>
            <a:endParaRPr lang="en-US" sz="1400" dirty="0">
              <a:solidFill>
                <a:schemeClr val="bg2"/>
              </a:solidFill>
              <a:latin typeface="Courier New" pitchFamily="49" charset="0"/>
              <a:cs typeface="Courier New" pitchFamily="49" charset="0"/>
            </a:endParaRPr>
          </a:p>
          <a:p>
            <a:pPr>
              <a:defRPr/>
            </a:pPr>
            <a:r>
              <a:rPr lang="en-US" sz="1400" dirty="0">
                <a:solidFill>
                  <a:schemeClr val="bg2"/>
                </a:solidFill>
                <a:latin typeface="Courier New" pitchFamily="49" charset="0"/>
                <a:cs typeface="Courier New" pitchFamily="49" charset="0"/>
              </a:rPr>
              <a:t>public String </a:t>
            </a:r>
            <a:r>
              <a:rPr lang="en-US" sz="1400" dirty="0" err="1">
                <a:solidFill>
                  <a:schemeClr val="bg2"/>
                </a:solidFill>
                <a:latin typeface="Courier New" pitchFamily="49" charset="0"/>
                <a:cs typeface="Courier New" pitchFamily="49" charset="0"/>
              </a:rPr>
              <a:t>toString</a:t>
            </a:r>
            <a:r>
              <a:rPr lang="en-US" sz="1400" dirty="0">
                <a:solidFill>
                  <a:schemeClr val="bg2"/>
                </a:solidFill>
                <a:latin typeface="Courier New" pitchFamily="49" charset="0"/>
                <a:cs typeface="Courier New" pitchFamily="49" charset="0"/>
              </a:rPr>
              <a:t>() {</a:t>
            </a:r>
          </a:p>
          <a:p>
            <a:pPr>
              <a:defRPr/>
            </a:pPr>
            <a:r>
              <a:rPr lang="en-US" sz="1400" dirty="0">
                <a:solidFill>
                  <a:schemeClr val="bg2"/>
                </a:solidFill>
                <a:latin typeface="Courier New" pitchFamily="49" charset="0"/>
                <a:cs typeface="Courier New" pitchFamily="49" charset="0"/>
              </a:rPr>
              <a:t>    String s =  "The color is " + color;</a:t>
            </a:r>
          </a:p>
          <a:p>
            <a:pPr>
              <a:defRPr/>
            </a:pPr>
            <a:r>
              <a:rPr lang="en-US" sz="1400" dirty="0">
                <a:solidFill>
                  <a:schemeClr val="bg2"/>
                </a:solidFill>
                <a:latin typeface="Courier New" pitchFamily="49" charset="0"/>
                <a:cs typeface="Courier New" pitchFamily="49" charset="0"/>
              </a:rPr>
              <a:t>    if (filled)</a:t>
            </a:r>
          </a:p>
          <a:p>
            <a:pPr>
              <a:defRPr/>
            </a:pPr>
            <a:r>
              <a:rPr lang="en-US" sz="1400" dirty="0">
                <a:solidFill>
                  <a:schemeClr val="bg2"/>
                </a:solidFill>
                <a:latin typeface="Courier New" pitchFamily="49" charset="0"/>
                <a:cs typeface="Courier New" pitchFamily="49" charset="0"/>
              </a:rPr>
              <a:t>        s += ".\</a:t>
            </a:r>
            <a:r>
              <a:rPr lang="en-US" sz="1400" dirty="0" err="1">
                <a:solidFill>
                  <a:schemeClr val="bg2"/>
                </a:solidFill>
                <a:latin typeface="Courier New" pitchFamily="49" charset="0"/>
                <a:cs typeface="Courier New" pitchFamily="49" charset="0"/>
              </a:rPr>
              <a:t>nThe</a:t>
            </a:r>
            <a:r>
              <a:rPr lang="en-US" sz="1400" dirty="0">
                <a:solidFill>
                  <a:schemeClr val="bg2"/>
                </a:solidFill>
                <a:latin typeface="Courier New" pitchFamily="49" charset="0"/>
                <a:cs typeface="Courier New" pitchFamily="49" charset="0"/>
              </a:rPr>
              <a:t> geometric object is filled";</a:t>
            </a:r>
          </a:p>
          <a:p>
            <a:pPr>
              <a:defRPr/>
            </a:pPr>
            <a:r>
              <a:rPr lang="en-US" sz="1400" dirty="0">
                <a:solidFill>
                  <a:schemeClr val="bg2"/>
                </a:solidFill>
                <a:latin typeface="Courier New" pitchFamily="49" charset="0"/>
                <a:cs typeface="Courier New" pitchFamily="49" charset="0"/>
              </a:rPr>
              <a:t>    else </a:t>
            </a:r>
          </a:p>
          <a:p>
            <a:pPr>
              <a:defRPr/>
            </a:pPr>
            <a:r>
              <a:rPr lang="en-US" sz="1400" dirty="0">
                <a:solidFill>
                  <a:schemeClr val="bg2"/>
                </a:solidFill>
                <a:latin typeface="Courier New" pitchFamily="49" charset="0"/>
                <a:cs typeface="Courier New" pitchFamily="49" charset="0"/>
              </a:rPr>
              <a:t>        s += ".\</a:t>
            </a:r>
            <a:r>
              <a:rPr lang="en-US" sz="1400" dirty="0" err="1">
                <a:solidFill>
                  <a:schemeClr val="bg2"/>
                </a:solidFill>
                <a:latin typeface="Courier New" pitchFamily="49" charset="0"/>
                <a:cs typeface="Courier New" pitchFamily="49" charset="0"/>
              </a:rPr>
              <a:t>nThe</a:t>
            </a:r>
            <a:r>
              <a:rPr lang="en-US" sz="1400" dirty="0">
                <a:solidFill>
                  <a:schemeClr val="bg2"/>
                </a:solidFill>
                <a:latin typeface="Courier New" pitchFamily="49" charset="0"/>
                <a:cs typeface="Courier New" pitchFamily="49" charset="0"/>
              </a:rPr>
              <a:t> geometric object is not filled";</a:t>
            </a:r>
          </a:p>
          <a:p>
            <a:pPr>
              <a:defRPr/>
            </a:pPr>
            <a:r>
              <a:rPr lang="en-US" sz="1400" dirty="0">
                <a:solidFill>
                  <a:schemeClr val="bg2"/>
                </a:solidFill>
                <a:latin typeface="Courier New" pitchFamily="49" charset="0"/>
                <a:cs typeface="Courier New" pitchFamily="49" charset="0"/>
              </a:rPr>
              <a:t>    return s;</a:t>
            </a:r>
          </a:p>
          <a:p>
            <a:pPr>
              <a:defRPr/>
            </a:pPr>
            <a:r>
              <a:rPr lang="en-US" sz="1400" dirty="0">
                <a:solidFill>
                  <a:schemeClr val="bg2"/>
                </a:solidFill>
                <a:latin typeface="Courier New" pitchFamily="49" charset="0"/>
                <a:cs typeface="Courier New" pitchFamily="49" charset="0"/>
              </a:rPr>
              <a:t>  }</a:t>
            </a:r>
          </a:p>
          <a:p>
            <a:pPr>
              <a:defRPr/>
            </a:pPr>
            <a:r>
              <a:rPr lang="en-US" sz="1400" dirty="0">
                <a:solidFill>
                  <a:schemeClr val="bg2"/>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5800" y="152400"/>
            <a:ext cx="7772400" cy="609600"/>
          </a:xfrm>
        </p:spPr>
        <p:txBody>
          <a:bodyPr/>
          <a:lstStyle/>
          <a:p>
            <a:r>
              <a:rPr lang="en-US" smtClean="0"/>
              <a:t>11.4 Overriding Methods </a:t>
            </a:r>
          </a:p>
        </p:txBody>
      </p:sp>
      <p:sp>
        <p:nvSpPr>
          <p:cNvPr id="512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F71933A-AA00-45BA-99AC-FEE7364534FD}" type="slidenum">
              <a:rPr lang="en-US" sz="1400" smtClean="0"/>
              <a:pPr/>
              <a:t>3</a:t>
            </a:fld>
            <a:endParaRPr lang="en-US" sz="1400" smtClean="0"/>
          </a:p>
        </p:txBody>
      </p:sp>
      <p:sp>
        <p:nvSpPr>
          <p:cNvPr id="5124" name="Rectangle 7"/>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5" name="Rectangle 10"/>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6" name="Rectangle 1"/>
          <p:cNvSpPr>
            <a:spLocks noChangeArrowheads="1"/>
          </p:cNvSpPr>
          <p:nvPr/>
        </p:nvSpPr>
        <p:spPr bwMode="auto">
          <a:xfrm>
            <a:off x="152400" y="838200"/>
            <a:ext cx="86868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200"/>
              <a:t>To avoid mistakes, you can use a special Java syntax, called </a:t>
            </a:r>
            <a:r>
              <a:rPr lang="en-US" sz="2200" i="1"/>
              <a:t>override annotation</a:t>
            </a:r>
            <a:r>
              <a:rPr lang="en-US" sz="2200"/>
              <a:t>, to place </a:t>
            </a:r>
            <a:r>
              <a:rPr lang="en-US" sz="2200" b="1"/>
              <a:t>@Override </a:t>
            </a:r>
            <a:r>
              <a:rPr lang="en-US" sz="2200"/>
              <a:t>before the method in the subclass as in the below example.</a:t>
            </a:r>
          </a:p>
        </p:txBody>
      </p:sp>
      <p:sp>
        <p:nvSpPr>
          <p:cNvPr id="8" name="Text Box 4"/>
          <p:cNvSpPr txBox="1">
            <a:spLocks noChangeArrowheads="1"/>
          </p:cNvSpPr>
          <p:nvPr/>
        </p:nvSpPr>
        <p:spPr bwMode="auto">
          <a:xfrm>
            <a:off x="152400" y="1966913"/>
            <a:ext cx="8686800" cy="2224087"/>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sz="1700" dirty="0">
                <a:solidFill>
                  <a:schemeClr val="bg2"/>
                </a:solidFill>
                <a:latin typeface="Courier New" pitchFamily="49" charset="0"/>
                <a:cs typeface="Courier New" pitchFamily="49" charset="0"/>
              </a:rPr>
              <a:t>public class Circle extends </a:t>
            </a:r>
            <a:r>
              <a:rPr lang="en-US" sz="1700" dirty="0" err="1">
                <a:solidFill>
                  <a:schemeClr val="bg2"/>
                </a:solidFill>
                <a:latin typeface="Courier New" pitchFamily="49" charset="0"/>
                <a:cs typeface="Courier New" pitchFamily="49" charset="0"/>
              </a:rPr>
              <a:t>GeometricObject</a:t>
            </a:r>
            <a:r>
              <a:rPr lang="en-US" sz="1700" dirty="0">
                <a:solidFill>
                  <a:schemeClr val="bg2"/>
                </a:solidFill>
                <a:latin typeface="Courier New" pitchFamily="49" charset="0"/>
                <a:cs typeface="Courier New" pitchFamily="49" charset="0"/>
              </a:rPr>
              <a:t> {</a:t>
            </a:r>
          </a:p>
          <a:p>
            <a:pPr>
              <a:spcBef>
                <a:spcPct val="50000"/>
              </a:spcBef>
              <a:defRPr/>
            </a:pPr>
            <a:r>
              <a:rPr lang="en-US" sz="1700" dirty="0">
                <a:solidFill>
                  <a:schemeClr val="bg2"/>
                </a:solidFill>
                <a:latin typeface="Courier New" pitchFamily="49" charset="0"/>
                <a:cs typeface="Courier New" pitchFamily="49" charset="0"/>
              </a:rPr>
              <a:t>  </a:t>
            </a:r>
            <a:r>
              <a:rPr lang="en-US" sz="1700" dirty="0">
                <a:solidFill>
                  <a:schemeClr val="tx1">
                    <a:lumMod val="50000"/>
                  </a:schemeClr>
                </a:solidFill>
                <a:latin typeface="Courier New" pitchFamily="49" charset="0"/>
                <a:cs typeface="Courier New" pitchFamily="49" charset="0"/>
              </a:rPr>
              <a:t>// Other methods are omitted</a:t>
            </a:r>
            <a:endParaRPr lang="en-US" sz="1700" dirty="0">
              <a:solidFill>
                <a:schemeClr val="bg2"/>
              </a:solidFill>
              <a:latin typeface="Courier New" pitchFamily="49" charset="0"/>
              <a:cs typeface="Courier New" pitchFamily="49" charset="0"/>
            </a:endParaRPr>
          </a:p>
          <a:p>
            <a:pPr>
              <a:spcBef>
                <a:spcPct val="50000"/>
              </a:spcBef>
              <a:defRPr/>
            </a:pPr>
            <a:r>
              <a:rPr lang="en-US" sz="1700" dirty="0">
                <a:solidFill>
                  <a:schemeClr val="bg2"/>
                </a:solidFill>
                <a:latin typeface="Courier New" pitchFamily="49" charset="0"/>
                <a:cs typeface="Courier New" pitchFamily="49" charset="0"/>
              </a:rPr>
              <a:t>  </a:t>
            </a:r>
            <a:r>
              <a:rPr lang="en-US" sz="1800" dirty="0">
                <a:solidFill>
                  <a:schemeClr val="bg2"/>
                </a:solidFill>
                <a:latin typeface="Courier New" pitchFamily="49" charset="0"/>
                <a:cs typeface="Courier New" pitchFamily="49" charset="0"/>
              </a:rPr>
              <a:t>@Override</a:t>
            </a:r>
            <a:r>
              <a:rPr lang="en-US" sz="1700" dirty="0">
                <a:solidFill>
                  <a:schemeClr val="bg2"/>
                </a:solidFill>
                <a:latin typeface="Courier New" pitchFamily="49" charset="0"/>
                <a:cs typeface="Courier New" pitchFamily="49" charset="0"/>
              </a:rPr>
              <a:t> </a:t>
            </a:r>
          </a:p>
          <a:p>
            <a:pPr>
              <a:defRPr/>
            </a:pPr>
            <a:r>
              <a:rPr lang="en-US" sz="1700" dirty="0">
                <a:solidFill>
                  <a:schemeClr val="bg2"/>
                </a:solidFill>
                <a:latin typeface="Courier New" pitchFamily="49" charset="0"/>
                <a:cs typeface="Courier New" pitchFamily="49" charset="0"/>
              </a:rPr>
              <a:t>  public String </a:t>
            </a:r>
            <a:r>
              <a:rPr lang="en-US" sz="1700" dirty="0" err="1">
                <a:solidFill>
                  <a:schemeClr val="bg2"/>
                </a:solidFill>
                <a:latin typeface="Courier New" pitchFamily="49" charset="0"/>
                <a:cs typeface="Courier New" pitchFamily="49" charset="0"/>
              </a:rPr>
              <a:t>toString</a:t>
            </a:r>
            <a:r>
              <a:rPr lang="en-US" sz="1700" dirty="0">
                <a:solidFill>
                  <a:schemeClr val="bg2"/>
                </a:solidFill>
                <a:latin typeface="Courier New" pitchFamily="49" charset="0"/>
                <a:cs typeface="Courier New" pitchFamily="49" charset="0"/>
              </a:rPr>
              <a:t>() { </a:t>
            </a:r>
            <a:r>
              <a:rPr lang="en-US" sz="1200" dirty="0">
                <a:solidFill>
                  <a:schemeClr val="tx1">
                    <a:lumMod val="50000"/>
                  </a:schemeClr>
                </a:solidFill>
                <a:latin typeface="Courier New" pitchFamily="49" charset="0"/>
                <a:cs typeface="Courier New" pitchFamily="49" charset="0"/>
              </a:rPr>
              <a:t>// overrides the </a:t>
            </a:r>
            <a:r>
              <a:rPr lang="en-US" sz="1200" dirty="0" err="1">
                <a:solidFill>
                  <a:schemeClr val="tx1">
                    <a:lumMod val="50000"/>
                  </a:schemeClr>
                </a:solidFill>
                <a:latin typeface="Courier New" pitchFamily="49" charset="0"/>
                <a:cs typeface="Courier New" pitchFamily="49" charset="0"/>
              </a:rPr>
              <a:t>toString</a:t>
            </a:r>
            <a:r>
              <a:rPr lang="en-US" sz="1200" dirty="0">
                <a:solidFill>
                  <a:schemeClr val="tx1">
                    <a:lumMod val="50000"/>
                  </a:schemeClr>
                </a:solidFill>
                <a:latin typeface="Courier New" pitchFamily="49" charset="0"/>
                <a:cs typeface="Courier New" pitchFamily="49" charset="0"/>
              </a:rPr>
              <a:t> method in </a:t>
            </a:r>
            <a:r>
              <a:rPr lang="en-US" sz="1200" dirty="0" err="1">
                <a:solidFill>
                  <a:schemeClr val="tx1">
                    <a:lumMod val="50000"/>
                  </a:schemeClr>
                </a:solidFill>
                <a:latin typeface="Courier New" pitchFamily="49" charset="0"/>
                <a:cs typeface="Courier New" pitchFamily="49" charset="0"/>
              </a:rPr>
              <a:t>GeometricObject</a:t>
            </a:r>
            <a:r>
              <a:rPr lang="en-US" sz="1800" dirty="0">
                <a:solidFill>
                  <a:schemeClr val="tx1">
                    <a:lumMod val="50000"/>
                  </a:schemeClr>
                </a:solidFill>
                <a:latin typeface="Courier New" pitchFamily="49" charset="0"/>
                <a:cs typeface="Courier New" pitchFamily="49" charset="0"/>
              </a:rPr>
              <a:t> </a:t>
            </a:r>
            <a:endParaRPr lang="en-US" sz="2000" dirty="0">
              <a:solidFill>
                <a:schemeClr val="tx1">
                  <a:lumMod val="50000"/>
                </a:schemeClr>
              </a:solidFill>
              <a:latin typeface="Courier New" pitchFamily="49" charset="0"/>
              <a:cs typeface="Courier New" pitchFamily="49" charset="0"/>
            </a:endParaRPr>
          </a:p>
          <a:p>
            <a:pPr>
              <a:defRPr/>
            </a:pPr>
            <a:r>
              <a:rPr lang="en-US" sz="1700" dirty="0">
                <a:solidFill>
                  <a:schemeClr val="bg2"/>
                </a:solidFill>
                <a:latin typeface="Courier New" pitchFamily="49" charset="0"/>
                <a:cs typeface="Courier New" pitchFamily="49" charset="0"/>
              </a:rPr>
              <a:t>     return </a:t>
            </a:r>
            <a:r>
              <a:rPr lang="en-US" sz="1700" dirty="0" err="1">
                <a:solidFill>
                  <a:schemeClr val="bg2"/>
                </a:solidFill>
                <a:latin typeface="Courier New" pitchFamily="49" charset="0"/>
                <a:cs typeface="Courier New" pitchFamily="49" charset="0"/>
              </a:rPr>
              <a:t>super.toString</a:t>
            </a:r>
            <a:r>
              <a:rPr lang="en-US" sz="1700" dirty="0">
                <a:solidFill>
                  <a:schemeClr val="bg2"/>
                </a:solidFill>
                <a:latin typeface="Courier New" pitchFamily="49" charset="0"/>
                <a:cs typeface="Courier New" pitchFamily="49" charset="0"/>
              </a:rPr>
              <a:t>() + "\</a:t>
            </a:r>
            <a:r>
              <a:rPr lang="en-US" sz="1700" dirty="0" err="1">
                <a:solidFill>
                  <a:schemeClr val="bg2"/>
                </a:solidFill>
                <a:latin typeface="Courier New" pitchFamily="49" charset="0"/>
                <a:cs typeface="Courier New" pitchFamily="49" charset="0"/>
              </a:rPr>
              <a:t>nradius</a:t>
            </a:r>
            <a:r>
              <a:rPr lang="en-US" sz="1700" dirty="0">
                <a:solidFill>
                  <a:schemeClr val="bg2"/>
                </a:solidFill>
                <a:latin typeface="Courier New" pitchFamily="49" charset="0"/>
                <a:cs typeface="Courier New" pitchFamily="49" charset="0"/>
              </a:rPr>
              <a:t> is " + radius;</a:t>
            </a:r>
          </a:p>
          <a:p>
            <a:pPr>
              <a:defRPr/>
            </a:pPr>
            <a:r>
              <a:rPr lang="en-US" sz="1700" dirty="0">
                <a:solidFill>
                  <a:schemeClr val="bg2"/>
                </a:solidFill>
                <a:latin typeface="Courier New" pitchFamily="49" charset="0"/>
                <a:cs typeface="Courier New" pitchFamily="49" charset="0"/>
              </a:rPr>
              <a:t>  }</a:t>
            </a:r>
          </a:p>
          <a:p>
            <a:pPr>
              <a:defRPr/>
            </a:pPr>
            <a:r>
              <a:rPr lang="en-US" sz="1700" dirty="0">
                <a:solidFill>
                  <a:schemeClr val="bg2"/>
                </a:solidFill>
                <a:latin typeface="Courier New" pitchFamily="49" charset="0"/>
                <a:cs typeface="Courier New" pitchFamily="49" charset="0"/>
              </a:rPr>
              <a:t>}</a:t>
            </a:r>
          </a:p>
        </p:txBody>
      </p:sp>
      <p:sp>
        <p:nvSpPr>
          <p:cNvPr id="5128" name="TextBox 2"/>
          <p:cNvSpPr txBox="1">
            <a:spLocks noChangeArrowheads="1"/>
          </p:cNvSpPr>
          <p:nvPr/>
        </p:nvSpPr>
        <p:spPr bwMode="auto">
          <a:xfrm>
            <a:off x="228600" y="4343400"/>
            <a:ext cx="8229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200"/>
              <a:t>This annotation denotes that the annotated method is required to override a method in the superclass. If a method with this annotation does not override its superclass’s method, the compiler will report an error. For example, if </a:t>
            </a:r>
            <a:r>
              <a:rPr lang="en-US" sz="2200" b="1"/>
              <a:t>toString </a:t>
            </a:r>
            <a:r>
              <a:rPr lang="en-US" sz="2200"/>
              <a:t>is mistyped as </a:t>
            </a:r>
            <a:r>
              <a:rPr lang="en-US" sz="2200" b="1"/>
              <a:t>tostring</a:t>
            </a:r>
            <a:r>
              <a:rPr lang="en-US" sz="2200"/>
              <a:t>, a compile error is reported. If the override annotation isn’t used, the compile won’t report an error. Using annotation avoids mistakes.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381000"/>
            <a:ext cx="7772400" cy="685800"/>
          </a:xfrm>
          <a:noFill/>
        </p:spPr>
        <p:txBody>
          <a:bodyPr/>
          <a:lstStyle/>
          <a:p>
            <a:r>
              <a:rPr lang="en-US" smtClean="0"/>
              <a:t>11.4 Overriding Methods </a:t>
            </a:r>
          </a:p>
        </p:txBody>
      </p:sp>
      <p:sp>
        <p:nvSpPr>
          <p:cNvPr id="6146"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4DE1E7-F4A1-4BB0-A3E0-1CA7DA82E09E}" type="slidenum">
              <a:rPr lang="en-US" sz="1400" smtClean="0"/>
              <a:pPr/>
              <a:t>4</a:t>
            </a:fld>
            <a:endParaRPr lang="en-US" sz="1400" smtClean="0"/>
          </a:p>
        </p:txBody>
      </p:sp>
      <p:sp>
        <p:nvSpPr>
          <p:cNvPr id="6148" name="Text Box 3"/>
          <p:cNvSpPr txBox="1">
            <a:spLocks noChangeArrowheads="1"/>
          </p:cNvSpPr>
          <p:nvPr/>
        </p:nvSpPr>
        <p:spPr bwMode="auto">
          <a:xfrm>
            <a:off x="381000" y="1447800"/>
            <a:ext cx="83820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Arial" charset="0"/>
              <a:buChar char="•"/>
            </a:pPr>
            <a:r>
              <a:rPr lang="en-US" sz="2800">
                <a:cs typeface="Times New Roman" pitchFamily="18" charset="0"/>
              </a:rPr>
              <a:t>An instance (non static) method can be overridden only if it is accessible. Thus a private method cannot be overridden, because it is not accessible outside its own class.</a:t>
            </a:r>
          </a:p>
          <a:p>
            <a:pPr>
              <a:spcBef>
                <a:spcPct val="50000"/>
              </a:spcBef>
              <a:buFont typeface="Arial" charset="0"/>
              <a:buChar char="•"/>
            </a:pPr>
            <a:r>
              <a:rPr lang="en-US" sz="2800">
                <a:cs typeface="Times New Roman" pitchFamily="18" charset="0"/>
              </a:rPr>
              <a:t>Like an instance method, a static method can be inherited. However, a static method cannot be overridden.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228600"/>
            <a:ext cx="7772400" cy="685800"/>
          </a:xfrm>
        </p:spPr>
        <p:txBody>
          <a:bodyPr/>
          <a:lstStyle/>
          <a:p>
            <a:r>
              <a:rPr lang="en-US" smtClean="0"/>
              <a:t>5.8 Overloading Methods</a:t>
            </a:r>
          </a:p>
        </p:txBody>
      </p:sp>
      <p:sp>
        <p:nvSpPr>
          <p:cNvPr id="7171" name="Content Placeholder 1"/>
          <p:cNvSpPr>
            <a:spLocks noGrp="1"/>
          </p:cNvSpPr>
          <p:nvPr>
            <p:ph idx="1"/>
          </p:nvPr>
        </p:nvSpPr>
        <p:spPr>
          <a:xfrm>
            <a:off x="152400" y="1066800"/>
            <a:ext cx="8686800" cy="5334000"/>
          </a:xfrm>
        </p:spPr>
        <p:txBody>
          <a:bodyPr>
            <a:normAutofit fontScale="92500" lnSpcReduction="20000"/>
          </a:bodyPr>
          <a:lstStyle/>
          <a:p>
            <a:pPr marL="0" indent="0">
              <a:buFont typeface="Monotype Sorts" pitchFamily="2" charset="2"/>
              <a:buNone/>
            </a:pPr>
            <a:r>
              <a:rPr lang="en-US" sz="2600" smtClean="0"/>
              <a:t>Overloading methods enables you to define the methods with the same name as long as their signatures (parameter lists) are different.</a:t>
            </a:r>
          </a:p>
          <a:p>
            <a:pPr marL="0" indent="0">
              <a:buFont typeface="Monotype Sorts" pitchFamily="2" charset="2"/>
              <a:buNone/>
            </a:pPr>
            <a:r>
              <a:rPr lang="en-US" sz="2600" smtClean="0"/>
              <a:t>The </a:t>
            </a:r>
            <a:r>
              <a:rPr lang="en-US" sz="2600" b="1" smtClean="0"/>
              <a:t>max </a:t>
            </a:r>
            <a:r>
              <a:rPr lang="en-US" sz="2600" smtClean="0"/>
              <a:t>method below works only with the </a:t>
            </a:r>
            <a:r>
              <a:rPr lang="en-US" sz="2600" b="1" smtClean="0"/>
              <a:t>double </a:t>
            </a:r>
            <a:r>
              <a:rPr lang="en-US" sz="2600" smtClean="0"/>
              <a:t>data type. </a:t>
            </a:r>
          </a:p>
          <a:p>
            <a:pPr marL="0" indent="0">
              <a:buFont typeface="Monotype Sorts" pitchFamily="2" charset="2"/>
              <a:buNone/>
            </a:pPr>
            <a:r>
              <a:rPr lang="en-US" sz="1800" b="1" smtClean="0">
                <a:latin typeface="Courier New" pitchFamily="49" charset="0"/>
                <a:cs typeface="Courier New" pitchFamily="49" charset="0"/>
              </a:rPr>
              <a:t>public static double </a:t>
            </a:r>
            <a:r>
              <a:rPr lang="en-US" sz="1800" smtClean="0">
                <a:latin typeface="Courier New" pitchFamily="49" charset="0"/>
                <a:cs typeface="Courier New" pitchFamily="49" charset="0"/>
              </a:rPr>
              <a:t>max(</a:t>
            </a:r>
            <a:r>
              <a:rPr lang="en-US" sz="1800" b="1" smtClean="0">
                <a:latin typeface="Courier New" pitchFamily="49" charset="0"/>
                <a:cs typeface="Courier New" pitchFamily="49" charset="0"/>
              </a:rPr>
              <a:t>double </a:t>
            </a:r>
            <a:r>
              <a:rPr lang="en-US" sz="1800" smtClean="0">
                <a:latin typeface="Courier New" pitchFamily="49" charset="0"/>
                <a:cs typeface="Courier New" pitchFamily="49" charset="0"/>
              </a:rPr>
              <a:t>num1, </a:t>
            </a:r>
            <a:r>
              <a:rPr lang="en-US" sz="1800" b="1" smtClean="0">
                <a:latin typeface="Courier New" pitchFamily="49" charset="0"/>
                <a:cs typeface="Courier New" pitchFamily="49" charset="0"/>
              </a:rPr>
              <a:t>double </a:t>
            </a:r>
            <a:r>
              <a:rPr lang="en-US" sz="1800" smtClean="0">
                <a:latin typeface="Courier New" pitchFamily="49" charset="0"/>
                <a:cs typeface="Courier New" pitchFamily="49" charset="0"/>
              </a:rPr>
              <a:t>num2) {</a:t>
            </a:r>
          </a:p>
          <a:p>
            <a:pPr marL="0" indent="0">
              <a:buFont typeface="Monotype Sorts" pitchFamily="2" charset="2"/>
              <a:buNone/>
            </a:pPr>
            <a:r>
              <a:rPr lang="en-US" sz="1800" b="1" smtClean="0">
                <a:latin typeface="Courier New" pitchFamily="49" charset="0"/>
                <a:cs typeface="Courier New" pitchFamily="49" charset="0"/>
              </a:rPr>
              <a:t>  if </a:t>
            </a:r>
            <a:r>
              <a:rPr lang="en-US" sz="1800" smtClean="0">
                <a:latin typeface="Courier New" pitchFamily="49" charset="0"/>
                <a:cs typeface="Courier New" pitchFamily="49" charset="0"/>
              </a:rPr>
              <a:t>(num1 &gt; num2)</a:t>
            </a:r>
          </a:p>
          <a:p>
            <a:pPr marL="0" indent="0">
              <a:buFont typeface="Monotype Sorts" pitchFamily="2" charset="2"/>
              <a:buNone/>
            </a:pPr>
            <a:r>
              <a:rPr lang="en-US" sz="1800" b="1" smtClean="0">
                <a:latin typeface="Courier New" pitchFamily="49" charset="0"/>
                <a:cs typeface="Courier New" pitchFamily="49" charset="0"/>
              </a:rPr>
              <a:t>    return </a:t>
            </a:r>
            <a:r>
              <a:rPr lang="en-US" sz="1800" smtClean="0">
                <a:latin typeface="Courier New" pitchFamily="49" charset="0"/>
                <a:cs typeface="Courier New" pitchFamily="49" charset="0"/>
              </a:rPr>
              <a:t>num1;</a:t>
            </a:r>
          </a:p>
          <a:p>
            <a:pPr marL="0" indent="0">
              <a:buFont typeface="Monotype Sorts" pitchFamily="2" charset="2"/>
              <a:buNone/>
            </a:pPr>
            <a:r>
              <a:rPr lang="en-US" sz="1800" b="1" smtClean="0">
                <a:latin typeface="Courier New" pitchFamily="49" charset="0"/>
                <a:cs typeface="Courier New" pitchFamily="49" charset="0"/>
              </a:rPr>
              <a:t>  else</a:t>
            </a:r>
          </a:p>
          <a:p>
            <a:pPr marL="0" indent="0">
              <a:buFont typeface="Monotype Sorts" pitchFamily="2" charset="2"/>
              <a:buNone/>
            </a:pPr>
            <a:r>
              <a:rPr lang="en-US" sz="1800" b="1" smtClean="0">
                <a:latin typeface="Courier New" pitchFamily="49" charset="0"/>
                <a:cs typeface="Courier New" pitchFamily="49" charset="0"/>
              </a:rPr>
              <a:t>    return </a:t>
            </a:r>
            <a:r>
              <a:rPr lang="en-US" sz="1800" smtClean="0">
                <a:latin typeface="Courier New" pitchFamily="49" charset="0"/>
                <a:cs typeface="Courier New" pitchFamily="49" charset="0"/>
              </a:rPr>
              <a:t>num2;</a:t>
            </a:r>
          </a:p>
          <a:p>
            <a:pPr marL="0" indent="0">
              <a:buFont typeface="Monotype Sorts" pitchFamily="2" charset="2"/>
              <a:buNone/>
            </a:pPr>
            <a:r>
              <a:rPr lang="en-US" sz="1800" smtClean="0">
                <a:latin typeface="Courier New" pitchFamily="49" charset="0"/>
                <a:cs typeface="Courier New" pitchFamily="49" charset="0"/>
              </a:rPr>
              <a:t>}</a:t>
            </a:r>
          </a:p>
          <a:p>
            <a:pPr marL="0" indent="0">
              <a:buFont typeface="Monotype Sorts" pitchFamily="2" charset="2"/>
              <a:buNone/>
            </a:pPr>
            <a:r>
              <a:rPr lang="en-US" sz="2600" smtClean="0"/>
              <a:t>But what if you need to determine which of two integer numbers has the maximum value? The solution is to create another method with the same name but different parameters, as shown in the next slide.</a:t>
            </a:r>
          </a:p>
        </p:txBody>
      </p:sp>
      <p:sp>
        <p:nvSpPr>
          <p:cNvPr id="717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542B380-C397-42F1-B8F9-0B01BCA12831}" type="slidenum">
              <a:rPr lang="en-US" sz="1400" smtClean="0"/>
              <a:pPr/>
              <a:t>5</a:t>
            </a:fld>
            <a:endParaRPr lang="en-US" sz="1400" smtClean="0"/>
          </a:p>
        </p:txBody>
      </p:sp>
      <p:sp>
        <p:nvSpPr>
          <p:cNvPr id="7173" name="Rectangle 5"/>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174" name="Rectangle 7"/>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75" name="Rectangle 10"/>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28600"/>
            <a:ext cx="7772400" cy="685800"/>
          </a:xfrm>
        </p:spPr>
        <p:txBody>
          <a:bodyPr/>
          <a:lstStyle/>
          <a:p>
            <a:r>
              <a:rPr lang="en-US" smtClean="0"/>
              <a:t>5.8 Overloading Methods</a:t>
            </a:r>
          </a:p>
        </p:txBody>
      </p:sp>
      <p:sp>
        <p:nvSpPr>
          <p:cNvPr id="8195" name="Content Placeholder 1"/>
          <p:cNvSpPr>
            <a:spLocks noGrp="1"/>
          </p:cNvSpPr>
          <p:nvPr>
            <p:ph idx="1"/>
          </p:nvPr>
        </p:nvSpPr>
        <p:spPr>
          <a:xfrm>
            <a:off x="76200" y="990600"/>
            <a:ext cx="8991600" cy="5486400"/>
          </a:xfrm>
        </p:spPr>
        <p:txBody>
          <a:bodyPr>
            <a:normAutofit fontScale="77500" lnSpcReduction="20000"/>
          </a:bodyPr>
          <a:lstStyle/>
          <a:p>
            <a:pPr marL="0" indent="0">
              <a:buFont typeface="Monotype Sorts" pitchFamily="2" charset="2"/>
              <a:buNone/>
            </a:pPr>
            <a:r>
              <a:rPr lang="en-US" sz="1500" smtClean="0">
                <a:latin typeface="Courier New" pitchFamily="49" charset="0"/>
                <a:cs typeface="Courier New" pitchFamily="49" charset="0"/>
              </a:rPr>
              <a:t>public class TestMethodOverloading {</a:t>
            </a:r>
          </a:p>
          <a:p>
            <a:pPr marL="0" indent="0">
              <a:buFont typeface="Monotype Sorts" pitchFamily="2" charset="2"/>
              <a:buNone/>
            </a:pPr>
            <a:r>
              <a:rPr lang="en-US" sz="1500" smtClean="0">
                <a:latin typeface="Courier New" pitchFamily="49" charset="0"/>
                <a:cs typeface="Courier New" pitchFamily="49" charset="0"/>
              </a:rPr>
              <a:t>  public static void main(String[] args) {</a:t>
            </a:r>
          </a:p>
          <a:p>
            <a:pPr marL="0" indent="0">
              <a:buFont typeface="Monotype Sorts" pitchFamily="2" charset="2"/>
              <a:buNone/>
            </a:pPr>
            <a:r>
              <a:rPr lang="en-US" sz="1500" smtClean="0">
                <a:latin typeface="Courier New" pitchFamily="49" charset="0"/>
                <a:cs typeface="Courier New" pitchFamily="49" charset="0"/>
              </a:rPr>
              <a:t>    // Invoke the max method with the double parameters</a:t>
            </a:r>
          </a:p>
          <a:p>
            <a:pPr marL="0" indent="0">
              <a:buFont typeface="Monotype Sorts" pitchFamily="2" charset="2"/>
              <a:buNone/>
            </a:pPr>
            <a:r>
              <a:rPr lang="en-US" sz="1500" smtClean="0">
                <a:latin typeface="Courier New" pitchFamily="49" charset="0"/>
                <a:cs typeface="Courier New" pitchFamily="49" charset="0"/>
              </a:rPr>
              <a:t>    System.out.println("The maximum of 3 and 4 is " + max(3, 4));</a:t>
            </a:r>
          </a:p>
          <a:p>
            <a:pPr marL="0" indent="0">
              <a:buFont typeface="Monotype Sorts" pitchFamily="2" charset="2"/>
              <a:buNone/>
            </a:pPr>
            <a:r>
              <a:rPr lang="en-US" sz="1500" smtClean="0">
                <a:latin typeface="Courier New" pitchFamily="49" charset="0"/>
                <a:cs typeface="Courier New" pitchFamily="49" charset="0"/>
              </a:rPr>
              <a:t>    // Invoke the max method with the double parameters</a:t>
            </a:r>
          </a:p>
          <a:p>
            <a:pPr marL="0" indent="0">
              <a:buFont typeface="Monotype Sorts" pitchFamily="2" charset="2"/>
              <a:buNone/>
            </a:pPr>
            <a:r>
              <a:rPr lang="en-US" sz="1500" smtClean="0">
                <a:latin typeface="Courier New" pitchFamily="49" charset="0"/>
                <a:cs typeface="Courier New" pitchFamily="49" charset="0"/>
              </a:rPr>
              <a:t>    System.out.println("The maximum of 3.0 and 5.4 is " + max(3.0, 5.4));</a:t>
            </a:r>
          </a:p>
          <a:p>
            <a:pPr marL="0" indent="0">
              <a:buFont typeface="Monotype Sorts" pitchFamily="2" charset="2"/>
              <a:buNone/>
            </a:pPr>
            <a:r>
              <a:rPr lang="en-US" sz="1500" smtClean="0">
                <a:latin typeface="Courier New" pitchFamily="49" charset="0"/>
                <a:cs typeface="Courier New" pitchFamily="49" charset="0"/>
              </a:rPr>
              <a:t>  }</a:t>
            </a:r>
          </a:p>
          <a:p>
            <a:pPr marL="0" indent="0">
              <a:buFont typeface="Monotype Sorts" pitchFamily="2" charset="2"/>
              <a:buNone/>
            </a:pPr>
            <a:r>
              <a:rPr lang="en-US" sz="1500" smtClean="0">
                <a:latin typeface="Courier New" pitchFamily="49" charset="0"/>
                <a:cs typeface="Courier New" pitchFamily="49" charset="0"/>
              </a:rPr>
              <a:t>  // Find the max of two int values </a:t>
            </a:r>
          </a:p>
          <a:p>
            <a:pPr marL="0" indent="0">
              <a:buFont typeface="Monotype Sorts" pitchFamily="2" charset="2"/>
              <a:buNone/>
            </a:pPr>
            <a:r>
              <a:rPr lang="en-US" sz="1500" smtClean="0">
                <a:latin typeface="Courier New" pitchFamily="49" charset="0"/>
                <a:cs typeface="Courier New" pitchFamily="49" charset="0"/>
              </a:rPr>
              <a:t>  public static int max(int num1, int num2) {</a:t>
            </a:r>
          </a:p>
          <a:p>
            <a:pPr marL="0" indent="0">
              <a:buFont typeface="Monotype Sorts" pitchFamily="2" charset="2"/>
              <a:buNone/>
            </a:pPr>
            <a:r>
              <a:rPr lang="en-US" sz="1500" smtClean="0">
                <a:latin typeface="Courier New" pitchFamily="49" charset="0"/>
                <a:cs typeface="Courier New" pitchFamily="49" charset="0"/>
              </a:rPr>
              <a:t>    if (num1 &gt; num2)</a:t>
            </a:r>
          </a:p>
          <a:p>
            <a:pPr marL="0" indent="0">
              <a:buFont typeface="Monotype Sorts" pitchFamily="2" charset="2"/>
              <a:buNone/>
            </a:pPr>
            <a:r>
              <a:rPr lang="en-US" sz="1500" smtClean="0">
                <a:latin typeface="Courier New" pitchFamily="49" charset="0"/>
                <a:cs typeface="Courier New" pitchFamily="49" charset="0"/>
              </a:rPr>
              <a:t>      return num1;</a:t>
            </a:r>
          </a:p>
          <a:p>
            <a:pPr marL="0" indent="0">
              <a:buFont typeface="Monotype Sorts" pitchFamily="2" charset="2"/>
              <a:buNone/>
            </a:pPr>
            <a:r>
              <a:rPr lang="en-US" sz="1500" smtClean="0">
                <a:latin typeface="Courier New" pitchFamily="49" charset="0"/>
                <a:cs typeface="Courier New" pitchFamily="49" charset="0"/>
              </a:rPr>
              <a:t>    return num2;</a:t>
            </a:r>
          </a:p>
          <a:p>
            <a:pPr marL="0" indent="0">
              <a:buFont typeface="Monotype Sorts" pitchFamily="2" charset="2"/>
              <a:buNone/>
            </a:pPr>
            <a:r>
              <a:rPr lang="en-US" sz="1500" smtClean="0">
                <a:latin typeface="Courier New" pitchFamily="49" charset="0"/>
                <a:cs typeface="Courier New" pitchFamily="49" charset="0"/>
              </a:rPr>
              <a:t>  }</a:t>
            </a:r>
          </a:p>
          <a:p>
            <a:pPr marL="0" indent="0">
              <a:buFont typeface="Monotype Sorts" pitchFamily="2" charset="2"/>
              <a:buNone/>
            </a:pPr>
            <a:r>
              <a:rPr lang="en-US" sz="1500" smtClean="0">
                <a:latin typeface="Courier New" pitchFamily="49" charset="0"/>
                <a:cs typeface="Courier New" pitchFamily="49" charset="0"/>
              </a:rPr>
              <a:t>  // Find the max of two double values </a:t>
            </a:r>
          </a:p>
          <a:p>
            <a:pPr marL="0" indent="0">
              <a:buFont typeface="Monotype Sorts" pitchFamily="2" charset="2"/>
              <a:buNone/>
            </a:pPr>
            <a:r>
              <a:rPr lang="en-US" sz="1500" smtClean="0">
                <a:latin typeface="Courier New" pitchFamily="49" charset="0"/>
                <a:cs typeface="Courier New" pitchFamily="49" charset="0"/>
              </a:rPr>
              <a:t>  public static double max(double num1, double num2) {</a:t>
            </a:r>
          </a:p>
          <a:p>
            <a:pPr marL="0" indent="0">
              <a:buFont typeface="Monotype Sorts" pitchFamily="2" charset="2"/>
              <a:buNone/>
            </a:pPr>
            <a:r>
              <a:rPr lang="en-US" sz="1500" smtClean="0">
                <a:latin typeface="Courier New" pitchFamily="49" charset="0"/>
                <a:cs typeface="Courier New" pitchFamily="49" charset="0"/>
              </a:rPr>
              <a:t>    if (num1 &gt; num2)</a:t>
            </a:r>
          </a:p>
          <a:p>
            <a:pPr marL="0" indent="0">
              <a:buFont typeface="Monotype Sorts" pitchFamily="2" charset="2"/>
              <a:buNone/>
            </a:pPr>
            <a:r>
              <a:rPr lang="en-US" sz="1500" smtClean="0">
                <a:latin typeface="Courier New" pitchFamily="49" charset="0"/>
                <a:cs typeface="Courier New" pitchFamily="49" charset="0"/>
              </a:rPr>
              <a:t>      return num1;</a:t>
            </a:r>
          </a:p>
          <a:p>
            <a:pPr marL="0" indent="0">
              <a:buFont typeface="Monotype Sorts" pitchFamily="2" charset="2"/>
              <a:buNone/>
            </a:pPr>
            <a:r>
              <a:rPr lang="en-US" sz="1500" smtClean="0">
                <a:latin typeface="Courier New" pitchFamily="49" charset="0"/>
                <a:cs typeface="Courier New" pitchFamily="49" charset="0"/>
              </a:rPr>
              <a:t>    return num2;</a:t>
            </a:r>
          </a:p>
          <a:p>
            <a:pPr marL="0" indent="0">
              <a:buFont typeface="Monotype Sorts" pitchFamily="2" charset="2"/>
              <a:buNone/>
            </a:pPr>
            <a:r>
              <a:rPr lang="en-US" sz="1500" smtClean="0">
                <a:latin typeface="Courier New" pitchFamily="49" charset="0"/>
                <a:cs typeface="Courier New" pitchFamily="49" charset="0"/>
              </a:rPr>
              <a:t>  }</a:t>
            </a:r>
          </a:p>
          <a:p>
            <a:pPr marL="0" indent="0">
              <a:buFont typeface="Monotype Sorts" pitchFamily="2" charset="2"/>
              <a:buNone/>
            </a:pPr>
            <a:r>
              <a:rPr lang="en-US" sz="1500" smtClean="0">
                <a:latin typeface="Courier New" pitchFamily="49" charset="0"/>
                <a:cs typeface="Courier New" pitchFamily="49" charset="0"/>
              </a:rPr>
              <a:t>}</a:t>
            </a:r>
          </a:p>
        </p:txBody>
      </p:sp>
      <p:sp>
        <p:nvSpPr>
          <p:cNvPr id="8196"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39A3EDA-3EFC-4C43-9137-E54B464866FA}" type="slidenum">
              <a:rPr lang="en-US" sz="1400" smtClean="0"/>
              <a:pPr/>
              <a:t>6</a:t>
            </a:fld>
            <a:endParaRPr lang="en-US" sz="1400" smtClean="0"/>
          </a:p>
        </p:txBody>
      </p:sp>
      <p:sp>
        <p:nvSpPr>
          <p:cNvPr id="8197" name="Rectangle 5"/>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198" name="Rectangle 7"/>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99" name="Rectangle 10"/>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00" name="Rectangle 2"/>
          <p:cNvSpPr>
            <a:spLocks noChangeArrowheads="1"/>
          </p:cNvSpPr>
          <p:nvPr/>
        </p:nvSpPr>
        <p:spPr bwMode="auto">
          <a:xfrm>
            <a:off x="4343400" y="5334000"/>
            <a:ext cx="4800600" cy="1143000"/>
          </a:xfrm>
          <a:prstGeom prst="rect">
            <a:avLst/>
          </a:prstGeom>
          <a:solidFill>
            <a:schemeClr val="accent1"/>
          </a:solid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b="1"/>
              <a:t>Output</a:t>
            </a:r>
          </a:p>
          <a:p>
            <a:r>
              <a:rPr lang="en-US"/>
              <a:t>The maximum of 3 and 4 is 4</a:t>
            </a:r>
          </a:p>
          <a:p>
            <a:r>
              <a:rPr lang="en-US"/>
              <a:t>The maximum of 3.0 and 5.4 is 5.4</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228600"/>
            <a:ext cx="7772400" cy="685800"/>
          </a:xfrm>
        </p:spPr>
        <p:txBody>
          <a:bodyPr/>
          <a:lstStyle/>
          <a:p>
            <a:r>
              <a:rPr lang="en-US" smtClean="0"/>
              <a:t>5.8 Overloading Methods</a:t>
            </a:r>
          </a:p>
        </p:txBody>
      </p:sp>
      <p:sp>
        <p:nvSpPr>
          <p:cNvPr id="9219" name="Content Placeholder 1"/>
          <p:cNvSpPr>
            <a:spLocks noGrp="1"/>
          </p:cNvSpPr>
          <p:nvPr>
            <p:ph idx="1"/>
          </p:nvPr>
        </p:nvSpPr>
        <p:spPr>
          <a:xfrm>
            <a:off x="76200" y="990600"/>
            <a:ext cx="8991600" cy="5486400"/>
          </a:xfrm>
        </p:spPr>
        <p:txBody>
          <a:bodyPr>
            <a:normAutofit fontScale="92500" lnSpcReduction="10000"/>
          </a:bodyPr>
          <a:lstStyle/>
          <a:p>
            <a:pPr marL="0" indent="0">
              <a:buFont typeface="Monotype Sorts" pitchFamily="2" charset="2"/>
              <a:buNone/>
            </a:pPr>
            <a:r>
              <a:rPr lang="en-US" sz="2600" smtClean="0"/>
              <a:t>If you call </a:t>
            </a:r>
            <a:r>
              <a:rPr lang="en-US" sz="2600" b="1" smtClean="0"/>
              <a:t>max </a:t>
            </a:r>
            <a:r>
              <a:rPr lang="en-US" sz="2600" smtClean="0"/>
              <a:t>with </a:t>
            </a:r>
            <a:r>
              <a:rPr lang="en-US" sz="2600" b="1" smtClean="0"/>
              <a:t>int </a:t>
            </a:r>
            <a:r>
              <a:rPr lang="en-US" sz="2600" smtClean="0"/>
              <a:t>parameters, the </a:t>
            </a:r>
            <a:r>
              <a:rPr lang="en-US" sz="2600" b="1" smtClean="0"/>
              <a:t>max </a:t>
            </a:r>
            <a:r>
              <a:rPr lang="en-US" sz="2600" smtClean="0"/>
              <a:t>method that expects </a:t>
            </a:r>
            <a:r>
              <a:rPr lang="en-US" sz="2600" b="1" smtClean="0"/>
              <a:t>int </a:t>
            </a:r>
            <a:r>
              <a:rPr lang="en-US" sz="2600" smtClean="0"/>
              <a:t>parameters will be invoked; if you call </a:t>
            </a:r>
            <a:r>
              <a:rPr lang="en-US" sz="2600" b="1" smtClean="0"/>
              <a:t>max </a:t>
            </a:r>
            <a:r>
              <a:rPr lang="en-US" sz="2600" smtClean="0"/>
              <a:t>with </a:t>
            </a:r>
            <a:r>
              <a:rPr lang="en-US" sz="2600" b="1" smtClean="0"/>
              <a:t>double </a:t>
            </a:r>
            <a:r>
              <a:rPr lang="en-US" sz="2600" smtClean="0"/>
              <a:t>parameters, the </a:t>
            </a:r>
            <a:r>
              <a:rPr lang="en-US" sz="2600" b="1" smtClean="0"/>
              <a:t>max </a:t>
            </a:r>
            <a:r>
              <a:rPr lang="en-US" sz="2600" smtClean="0"/>
              <a:t>method that expects </a:t>
            </a:r>
            <a:r>
              <a:rPr lang="en-US" sz="2600" b="1" smtClean="0"/>
              <a:t>double </a:t>
            </a:r>
            <a:r>
              <a:rPr lang="en-US" sz="2600" smtClean="0"/>
              <a:t>parameters will be invoked. </a:t>
            </a:r>
            <a:br>
              <a:rPr lang="en-US" sz="2600" smtClean="0"/>
            </a:br>
            <a:endParaRPr lang="en-US" sz="1400" smtClean="0"/>
          </a:p>
          <a:p>
            <a:pPr marL="0" indent="0">
              <a:buFont typeface="Monotype Sorts" pitchFamily="2" charset="2"/>
              <a:buNone/>
            </a:pPr>
            <a:r>
              <a:rPr lang="en-US" sz="2600" smtClean="0"/>
              <a:t>When calling max(3, 4) , the max method for finding the maximum of two integers is invoked. When calling max(3.0, 5.4), the max method for finding the maximum of two doubles is invoked.</a:t>
            </a:r>
          </a:p>
          <a:p>
            <a:pPr marL="0" indent="0">
              <a:buFont typeface="Monotype Sorts" pitchFamily="2" charset="2"/>
              <a:buNone/>
            </a:pPr>
            <a:endParaRPr lang="en-US" sz="1400" smtClean="0"/>
          </a:p>
          <a:p>
            <a:pPr marL="0" indent="0">
              <a:buFont typeface="Monotype Sorts" pitchFamily="2" charset="2"/>
              <a:buNone/>
            </a:pPr>
            <a:r>
              <a:rPr lang="en-US" sz="2600" smtClean="0"/>
              <a:t>This is referred to as </a:t>
            </a:r>
            <a:r>
              <a:rPr lang="en-US" sz="2600" i="1" smtClean="0"/>
              <a:t>method overloading</a:t>
            </a:r>
            <a:r>
              <a:rPr lang="en-US" sz="2600" smtClean="0"/>
              <a:t>; that is, two methods have the same name but different signatures (parameter lists) within one class. The Java compiler determines which method to use based on the method signature.</a:t>
            </a:r>
          </a:p>
          <a:p>
            <a:pPr marL="0" indent="0">
              <a:buFont typeface="Monotype Sorts" pitchFamily="2" charset="2"/>
              <a:buNone/>
            </a:pPr>
            <a:endParaRPr lang="en-US" sz="1600" smtClean="0"/>
          </a:p>
        </p:txBody>
      </p:sp>
      <p:sp>
        <p:nvSpPr>
          <p:cNvPr id="9220"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611BFA8-9878-4712-AAED-268DAC6D7912}" type="slidenum">
              <a:rPr lang="en-US" sz="1400" smtClean="0"/>
              <a:pPr/>
              <a:t>7</a:t>
            </a:fld>
            <a:endParaRPr lang="en-US" sz="1400" smtClean="0"/>
          </a:p>
        </p:txBody>
      </p:sp>
      <p:sp>
        <p:nvSpPr>
          <p:cNvPr id="9221" name="Rectangle 5"/>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222" name="Rectangle 7"/>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23" name="Rectangle 10"/>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152400"/>
            <a:ext cx="7772400" cy="685800"/>
          </a:xfrm>
        </p:spPr>
        <p:txBody>
          <a:bodyPr/>
          <a:lstStyle/>
          <a:p>
            <a:r>
              <a:rPr lang="en-US" smtClean="0"/>
              <a:t>5.8 Overloading Methods</a:t>
            </a:r>
          </a:p>
        </p:txBody>
      </p:sp>
      <p:sp>
        <p:nvSpPr>
          <p:cNvPr id="10243" name="Content Placeholder 1"/>
          <p:cNvSpPr>
            <a:spLocks noGrp="1"/>
          </p:cNvSpPr>
          <p:nvPr>
            <p:ph idx="1"/>
          </p:nvPr>
        </p:nvSpPr>
        <p:spPr>
          <a:xfrm>
            <a:off x="76200" y="838200"/>
            <a:ext cx="8991600" cy="5715000"/>
          </a:xfrm>
        </p:spPr>
        <p:txBody>
          <a:bodyPr>
            <a:normAutofit fontScale="77500" lnSpcReduction="20000"/>
          </a:bodyPr>
          <a:lstStyle/>
          <a:p>
            <a:pPr marL="0" indent="0">
              <a:buFont typeface="Monotype Sorts" pitchFamily="2" charset="2"/>
              <a:buNone/>
            </a:pPr>
            <a:r>
              <a:rPr lang="en-US" sz="2000" smtClean="0"/>
              <a:t>Overloading is allowed if the methods signature is different meaning if one of the following three cases is true:</a:t>
            </a:r>
          </a:p>
          <a:p>
            <a:pPr marL="0" indent="0">
              <a:buFont typeface="Monotype Sorts" pitchFamily="2" charset="2"/>
              <a:buNone/>
            </a:pPr>
            <a:r>
              <a:rPr lang="en-US" sz="2000" smtClean="0"/>
              <a:t>1. If the type of the parameters is different:</a:t>
            </a:r>
          </a:p>
          <a:p>
            <a:pPr marL="0" indent="0">
              <a:buFont typeface="Monotype Sorts" pitchFamily="2" charset="2"/>
              <a:buNone/>
            </a:pPr>
            <a:r>
              <a:rPr lang="en-US" sz="1200" smtClean="0">
                <a:latin typeface="Courier New" pitchFamily="49" charset="0"/>
                <a:cs typeface="Courier New" pitchFamily="49" charset="0"/>
              </a:rPr>
              <a:t>     public static int max(int num1, int num2) {</a:t>
            </a:r>
          </a:p>
          <a:p>
            <a:pPr marL="0" indent="0">
              <a:buFont typeface="Monotype Sorts" pitchFamily="2" charset="2"/>
              <a:buNone/>
            </a:pPr>
            <a:r>
              <a:rPr lang="en-US" sz="1200" smtClean="0">
                <a:latin typeface="Courier New" pitchFamily="49" charset="0"/>
                <a:cs typeface="Courier New" pitchFamily="49" charset="0"/>
              </a:rPr>
              <a:t>        // body</a:t>
            </a:r>
          </a:p>
          <a:p>
            <a:pPr marL="0" indent="0">
              <a:buFont typeface="Monotype Sorts" pitchFamily="2" charset="2"/>
              <a:buNone/>
            </a:pPr>
            <a:r>
              <a:rPr lang="en-US" sz="1200" smtClean="0">
                <a:latin typeface="Courier New" pitchFamily="49" charset="0"/>
                <a:cs typeface="Courier New" pitchFamily="49" charset="0"/>
              </a:rPr>
              <a:t>     }</a:t>
            </a:r>
          </a:p>
          <a:p>
            <a:pPr marL="0" indent="0">
              <a:buFont typeface="Monotype Sorts" pitchFamily="2" charset="2"/>
              <a:buNone/>
            </a:pPr>
            <a:r>
              <a:rPr lang="en-US" sz="1200" smtClean="0">
                <a:latin typeface="Courier New" pitchFamily="49" charset="0"/>
                <a:cs typeface="Courier New" pitchFamily="49" charset="0"/>
              </a:rPr>
              <a:t>     public static double max(double num1, double num2) {</a:t>
            </a:r>
          </a:p>
          <a:p>
            <a:pPr marL="0" indent="0">
              <a:buFont typeface="Monotype Sorts" pitchFamily="2" charset="2"/>
              <a:buNone/>
            </a:pPr>
            <a:r>
              <a:rPr lang="en-US" sz="1200" smtClean="0">
                <a:latin typeface="Courier New" pitchFamily="49" charset="0"/>
                <a:cs typeface="Courier New" pitchFamily="49" charset="0"/>
              </a:rPr>
              <a:t>       // body</a:t>
            </a:r>
          </a:p>
          <a:p>
            <a:pPr marL="0" indent="0">
              <a:buFont typeface="Monotype Sorts" pitchFamily="2" charset="2"/>
              <a:buNone/>
            </a:pPr>
            <a:r>
              <a:rPr lang="en-US" sz="1200" smtClean="0">
                <a:latin typeface="Courier New" pitchFamily="49" charset="0"/>
                <a:cs typeface="Courier New" pitchFamily="49" charset="0"/>
              </a:rPr>
              <a:t>     }</a:t>
            </a:r>
          </a:p>
          <a:p>
            <a:pPr marL="0" indent="0">
              <a:buFont typeface="Monotype Sorts" pitchFamily="2" charset="2"/>
              <a:buNone/>
            </a:pPr>
            <a:r>
              <a:rPr lang="en-US" sz="2000" smtClean="0"/>
              <a:t>2. If the number of the parameters is different:</a:t>
            </a:r>
          </a:p>
          <a:p>
            <a:pPr marL="0" indent="0">
              <a:buFont typeface="Monotype Sorts" pitchFamily="2" charset="2"/>
              <a:buNone/>
            </a:pPr>
            <a:r>
              <a:rPr lang="en-US" sz="1200" smtClean="0">
                <a:latin typeface="Courier New" pitchFamily="49" charset="0"/>
                <a:cs typeface="Courier New" pitchFamily="49" charset="0"/>
              </a:rPr>
              <a:t>     public static int sum(int num1, int num2) {</a:t>
            </a:r>
          </a:p>
          <a:p>
            <a:pPr marL="0" indent="0">
              <a:buFont typeface="Monotype Sorts" pitchFamily="2" charset="2"/>
              <a:buNone/>
            </a:pPr>
            <a:r>
              <a:rPr lang="en-US" sz="1200" smtClean="0">
                <a:latin typeface="Courier New" pitchFamily="49" charset="0"/>
                <a:cs typeface="Courier New" pitchFamily="49" charset="0"/>
              </a:rPr>
              <a:t>        // body</a:t>
            </a:r>
          </a:p>
          <a:p>
            <a:pPr marL="0" indent="0">
              <a:buFont typeface="Monotype Sorts" pitchFamily="2" charset="2"/>
              <a:buNone/>
            </a:pPr>
            <a:r>
              <a:rPr lang="en-US" sz="1200" smtClean="0">
                <a:latin typeface="Courier New" pitchFamily="49" charset="0"/>
                <a:cs typeface="Courier New" pitchFamily="49" charset="0"/>
              </a:rPr>
              <a:t>     }</a:t>
            </a:r>
          </a:p>
          <a:p>
            <a:pPr marL="0" indent="0">
              <a:buFont typeface="Monotype Sorts" pitchFamily="2" charset="2"/>
              <a:buNone/>
            </a:pPr>
            <a:r>
              <a:rPr lang="en-US" sz="1200" smtClean="0">
                <a:latin typeface="Courier New" pitchFamily="49" charset="0"/>
                <a:cs typeface="Courier New" pitchFamily="49" charset="0"/>
              </a:rPr>
              <a:t>     public static int sum(int num1, int num2, int num3) {</a:t>
            </a:r>
          </a:p>
          <a:p>
            <a:pPr marL="0" indent="0">
              <a:buFont typeface="Monotype Sorts" pitchFamily="2" charset="2"/>
              <a:buNone/>
            </a:pPr>
            <a:r>
              <a:rPr lang="en-US" sz="1200" smtClean="0">
                <a:latin typeface="Courier New" pitchFamily="49" charset="0"/>
                <a:cs typeface="Courier New" pitchFamily="49" charset="0"/>
              </a:rPr>
              <a:t>       // body</a:t>
            </a:r>
          </a:p>
          <a:p>
            <a:pPr marL="0" indent="0">
              <a:buFont typeface="Monotype Sorts" pitchFamily="2" charset="2"/>
              <a:buNone/>
            </a:pPr>
            <a:r>
              <a:rPr lang="en-US" sz="1200" smtClean="0">
                <a:latin typeface="Courier New" pitchFamily="49" charset="0"/>
                <a:cs typeface="Courier New" pitchFamily="49" charset="0"/>
              </a:rPr>
              <a:t>     }</a:t>
            </a:r>
          </a:p>
          <a:p>
            <a:pPr marL="0" indent="0">
              <a:buFont typeface="Monotype Sorts" pitchFamily="2" charset="2"/>
              <a:buNone/>
            </a:pPr>
            <a:r>
              <a:rPr lang="en-US" sz="2000" smtClean="0"/>
              <a:t>3. If the order of the parameters is different:</a:t>
            </a:r>
          </a:p>
          <a:p>
            <a:pPr marL="0" indent="0">
              <a:buFont typeface="Monotype Sorts" pitchFamily="2" charset="2"/>
              <a:buNone/>
            </a:pPr>
            <a:r>
              <a:rPr lang="en-US" sz="1200" smtClean="0">
                <a:latin typeface="Courier New" pitchFamily="49" charset="0"/>
                <a:cs typeface="Courier New" pitchFamily="49" charset="0"/>
              </a:rPr>
              <a:t>     public static void method(int num, char ch) {</a:t>
            </a:r>
          </a:p>
          <a:p>
            <a:pPr marL="0" indent="0">
              <a:buFont typeface="Monotype Sorts" pitchFamily="2" charset="2"/>
              <a:buNone/>
            </a:pPr>
            <a:r>
              <a:rPr lang="en-US" sz="1200" smtClean="0">
                <a:latin typeface="Courier New" pitchFamily="49" charset="0"/>
                <a:cs typeface="Courier New" pitchFamily="49" charset="0"/>
              </a:rPr>
              <a:t>        // body</a:t>
            </a:r>
          </a:p>
          <a:p>
            <a:pPr marL="0" indent="0">
              <a:buFont typeface="Monotype Sorts" pitchFamily="2" charset="2"/>
              <a:buNone/>
            </a:pPr>
            <a:r>
              <a:rPr lang="en-US" sz="1200" smtClean="0">
                <a:latin typeface="Courier New" pitchFamily="49" charset="0"/>
                <a:cs typeface="Courier New" pitchFamily="49" charset="0"/>
              </a:rPr>
              <a:t>     }</a:t>
            </a:r>
          </a:p>
          <a:p>
            <a:pPr marL="0" indent="0">
              <a:buFont typeface="Monotype Sorts" pitchFamily="2" charset="2"/>
              <a:buNone/>
            </a:pPr>
            <a:r>
              <a:rPr lang="en-US" sz="1200" smtClean="0">
                <a:latin typeface="Courier New" pitchFamily="49" charset="0"/>
                <a:cs typeface="Courier New" pitchFamily="49" charset="0"/>
              </a:rPr>
              <a:t>     public static void method(char ch, int num) {</a:t>
            </a:r>
          </a:p>
          <a:p>
            <a:pPr marL="0" indent="0">
              <a:buFont typeface="Monotype Sorts" pitchFamily="2" charset="2"/>
              <a:buNone/>
            </a:pPr>
            <a:r>
              <a:rPr lang="en-US" sz="1200" smtClean="0">
                <a:latin typeface="Courier New" pitchFamily="49" charset="0"/>
                <a:cs typeface="Courier New" pitchFamily="49" charset="0"/>
              </a:rPr>
              <a:t>       // body</a:t>
            </a:r>
          </a:p>
          <a:p>
            <a:pPr marL="0" indent="0">
              <a:buFont typeface="Monotype Sorts" pitchFamily="2" charset="2"/>
              <a:buNone/>
            </a:pPr>
            <a:r>
              <a:rPr lang="en-US" sz="1200" smtClean="0">
                <a:latin typeface="Courier New" pitchFamily="49" charset="0"/>
                <a:cs typeface="Courier New" pitchFamily="49" charset="0"/>
              </a:rPr>
              <a:t>     }</a:t>
            </a:r>
          </a:p>
        </p:txBody>
      </p:sp>
      <p:sp>
        <p:nvSpPr>
          <p:cNvPr id="1024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7D1984F-2A15-4CBB-BA29-7CE7461DAEC5}" type="slidenum">
              <a:rPr lang="en-US" sz="1400" smtClean="0"/>
              <a:pPr/>
              <a:t>8</a:t>
            </a:fld>
            <a:endParaRPr lang="en-US" sz="1400" smtClean="0"/>
          </a:p>
        </p:txBody>
      </p:sp>
      <p:sp>
        <p:nvSpPr>
          <p:cNvPr id="10245" name="Rectangle 5"/>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246" name="Rectangle 7"/>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247" name="Rectangle 10"/>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228600"/>
            <a:ext cx="7772400" cy="685800"/>
          </a:xfrm>
        </p:spPr>
        <p:txBody>
          <a:bodyPr/>
          <a:lstStyle/>
          <a:p>
            <a:r>
              <a:rPr lang="en-US" smtClean="0"/>
              <a:t>5.8 Overloading Methods</a:t>
            </a:r>
          </a:p>
        </p:txBody>
      </p:sp>
      <p:sp>
        <p:nvSpPr>
          <p:cNvPr id="2" name="Content Placeholder 1"/>
          <p:cNvSpPr>
            <a:spLocks noGrp="1"/>
          </p:cNvSpPr>
          <p:nvPr>
            <p:ph idx="1"/>
          </p:nvPr>
        </p:nvSpPr>
        <p:spPr>
          <a:xfrm>
            <a:off x="76200" y="1143000"/>
            <a:ext cx="8991600" cy="5334000"/>
          </a:xfrm>
        </p:spPr>
        <p:txBody>
          <a:bodyPr>
            <a:normAutofit fontScale="92500" lnSpcReduction="20000"/>
          </a:bodyPr>
          <a:lstStyle/>
          <a:p>
            <a:pPr>
              <a:defRPr/>
            </a:pPr>
            <a:r>
              <a:rPr lang="en-US" sz="2400" dirty="0" smtClean="0"/>
              <a:t>Overloading methods can make programs clearer and more readable. Methods that perform the same function with different types of parameters should be given the same name.</a:t>
            </a:r>
          </a:p>
          <a:p>
            <a:pPr>
              <a:defRPr/>
            </a:pPr>
            <a:endParaRPr lang="en-US" sz="1400" dirty="0" smtClean="0">
              <a:latin typeface="Courier New" pitchFamily="49" charset="0"/>
              <a:cs typeface="Courier New" pitchFamily="49" charset="0"/>
            </a:endParaRPr>
          </a:p>
          <a:p>
            <a:pPr>
              <a:defRPr/>
            </a:pPr>
            <a:r>
              <a:rPr lang="en-US" sz="2400" dirty="0" smtClean="0"/>
              <a:t>Overloaded methods must have different parameter lists. You cannot overload methods based on different modifiers or return types. For example, the below is not overloading and will cause a syntax error since although the return types are the different, the methods signatures (parameter lists) are the same.</a:t>
            </a:r>
          </a:p>
          <a:p>
            <a:pPr marL="0" indent="0">
              <a:buFont typeface="Monotype Sorts" pitchFamily="2" charset="2"/>
              <a:buNone/>
              <a:defRPr/>
            </a:pPr>
            <a:r>
              <a:rPr lang="en-US" sz="1800" dirty="0" smtClean="0">
                <a:latin typeface="Courier New" pitchFamily="49" charset="0"/>
                <a:cs typeface="Courier New" pitchFamily="49" charset="0"/>
              </a:rPr>
              <a:t>     public static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max(</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num1,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num2) {</a:t>
            </a:r>
          </a:p>
          <a:p>
            <a:pPr marL="0" indent="0">
              <a:buFont typeface="Monotype Sorts" pitchFamily="2" charset="2"/>
              <a:buNone/>
              <a:defRPr/>
            </a:pPr>
            <a:r>
              <a:rPr lang="en-US" sz="1800" dirty="0" smtClean="0">
                <a:latin typeface="Courier New" pitchFamily="49" charset="0"/>
                <a:cs typeface="Courier New" pitchFamily="49" charset="0"/>
              </a:rPr>
              <a:t>        // body</a:t>
            </a:r>
          </a:p>
          <a:p>
            <a:pPr marL="0" indent="0">
              <a:buFont typeface="Monotype Sorts" pitchFamily="2" charset="2"/>
              <a:buNone/>
              <a:defRPr/>
            </a:pPr>
            <a:r>
              <a:rPr lang="en-US" sz="1800" dirty="0" smtClean="0">
                <a:latin typeface="Courier New" pitchFamily="49" charset="0"/>
                <a:cs typeface="Courier New" pitchFamily="49" charset="0"/>
              </a:rPr>
              <a:t>     }</a:t>
            </a:r>
          </a:p>
          <a:p>
            <a:pPr marL="0" indent="0">
              <a:buFont typeface="Monotype Sorts" pitchFamily="2" charset="2"/>
              <a:buNone/>
              <a:defRPr/>
            </a:pPr>
            <a:r>
              <a:rPr lang="en-US" sz="1800" dirty="0" smtClean="0">
                <a:latin typeface="Courier New" pitchFamily="49" charset="0"/>
                <a:cs typeface="Courier New" pitchFamily="49" charset="0"/>
              </a:rPr>
              <a:t>     public static double max(</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num1,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num2) {</a:t>
            </a:r>
          </a:p>
          <a:p>
            <a:pPr marL="0" indent="0">
              <a:buFont typeface="Monotype Sorts" pitchFamily="2" charset="2"/>
              <a:buNone/>
              <a:defRPr/>
            </a:pPr>
            <a:r>
              <a:rPr lang="en-US" sz="1800" dirty="0" smtClean="0">
                <a:latin typeface="Courier New" pitchFamily="49" charset="0"/>
                <a:cs typeface="Courier New" pitchFamily="49" charset="0"/>
              </a:rPr>
              <a:t>       // body</a:t>
            </a:r>
          </a:p>
          <a:p>
            <a:pPr marL="0" indent="0">
              <a:buFont typeface="Monotype Sorts" pitchFamily="2" charset="2"/>
              <a:buNone/>
              <a:defRPr/>
            </a:pPr>
            <a:r>
              <a:rPr lang="en-US" sz="1800" dirty="0" smtClean="0">
                <a:latin typeface="Courier New" pitchFamily="49" charset="0"/>
                <a:cs typeface="Courier New" pitchFamily="49" charset="0"/>
              </a:rPr>
              <a:t>     }</a:t>
            </a:r>
            <a:endParaRPr lang="en-US" sz="2400" dirty="0" smtClean="0"/>
          </a:p>
          <a:p>
            <a:pPr>
              <a:defRPr/>
            </a:pPr>
            <a:endParaRPr lang="en-US" sz="2400" dirty="0" smtClean="0">
              <a:latin typeface="Courier New" pitchFamily="49" charset="0"/>
              <a:cs typeface="Courier New" pitchFamily="49" charset="0"/>
            </a:endParaRPr>
          </a:p>
        </p:txBody>
      </p:sp>
      <p:sp>
        <p:nvSpPr>
          <p:cNvPr id="1126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7E0E6E-6747-4804-B408-E6D145177ECF}" type="slidenum">
              <a:rPr lang="en-US" sz="1400" smtClean="0"/>
              <a:pPr/>
              <a:t>9</a:t>
            </a:fld>
            <a:endParaRPr lang="en-US" sz="1400" smtClean="0"/>
          </a:p>
        </p:txBody>
      </p:sp>
      <p:sp>
        <p:nvSpPr>
          <p:cNvPr id="11269" name="Rectangle 5"/>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270" name="Rectangle 7"/>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271" name="Rectangle 10"/>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17989</TotalTime>
  <Words>1617</Words>
  <Application>Microsoft Office PowerPoint</Application>
  <PresentationFormat>On-screen Show (4:3)</PresentationFormat>
  <Paragraphs>186</Paragraphs>
  <Slides>16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Century Gothic</vt:lpstr>
      <vt:lpstr>Courier New</vt:lpstr>
      <vt:lpstr>Monotype Sorts</vt:lpstr>
      <vt:lpstr>Times New Roman</vt:lpstr>
      <vt:lpstr>Wingdings 3</vt:lpstr>
      <vt:lpstr>Ion</vt:lpstr>
      <vt:lpstr>Picture</vt:lpstr>
      <vt:lpstr>Chapter 11 Inheritance and Polymorphism</vt:lpstr>
      <vt:lpstr>11.4 Overriding Methods </vt:lpstr>
      <vt:lpstr>11.4 Overriding Methods </vt:lpstr>
      <vt:lpstr>11.4 Overriding Methods </vt:lpstr>
      <vt:lpstr>5.8 Overloading Methods</vt:lpstr>
      <vt:lpstr>5.8 Overloading Methods</vt:lpstr>
      <vt:lpstr>5.8 Overloading Methods</vt:lpstr>
      <vt:lpstr>5.8 Overloading Methods</vt:lpstr>
      <vt:lpstr>5.8 Overloading Methods</vt:lpstr>
      <vt:lpstr>11.5 Overriding vs. Overloading</vt:lpstr>
      <vt:lpstr>11.5 Overriding vs. Overloading</vt:lpstr>
      <vt:lpstr>11.6 The Object Class and its toString() Method</vt:lpstr>
      <vt:lpstr>11.6 The Object Class and its toString() Method</vt:lpstr>
      <vt:lpstr>11.6 The Object Class and its toString() Method</vt:lpstr>
      <vt:lpstr>Class Circle without a toString() method:</vt:lpstr>
      <vt:lpstr>Class Circle with a toString() method: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cp:lastModifiedBy>Microsoft account</cp:lastModifiedBy>
  <cp:revision>260</cp:revision>
  <dcterms:created xsi:type="dcterms:W3CDTF">1995-06-10T17:31:50Z</dcterms:created>
  <dcterms:modified xsi:type="dcterms:W3CDTF">2022-11-21T06:12:24Z</dcterms:modified>
</cp:coreProperties>
</file>