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83" r:id="rId3"/>
    <p:sldId id="257" r:id="rId4"/>
    <p:sldId id="268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81" r:id="rId13"/>
    <p:sldId id="282" r:id="rId14"/>
    <p:sldId id="288" r:id="rId15"/>
    <p:sldId id="279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BFC13-0904-430C-93E1-2FE21F52D92B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8888E-0F7A-4538-B999-B67C1FC6F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5601-BA9A-447B-89C3-9BE24C3E5B6E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11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650-9339-4660-8746-DC567247065B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1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956-1BBA-4C8D-B8E5-E9E17C81AEAF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42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42AA-110F-4AD3-AF2D-D68EEE99AAD8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064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0802-223C-4066-81CB-ED0678856ECD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14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841-C45C-452B-A6B5-3C20B8691DBA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567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65B3-60C8-4ACE-9AD2-8284A913EFC9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13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755D-28CF-4F0C-8324-6EAAE5371CD6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508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37B-A36A-4974-B21D-597A8BB822F5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505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0301-4CF7-40B3-8794-71B601FDE14F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7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F61-CDB4-4783-B542-EC13AF36227B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1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9826-67F1-4955-B229-A074E55B06CA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6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3A7A-19DB-4A92-BAE1-B7251920254F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22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FF87-7ABC-47A3-B588-AD039940F6D5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16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6090-7E44-45BC-8493-C56D498E06B3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01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F45-BBC2-4132-970D-C71C8DCA396D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6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ACED-EDCC-4AE9-AB03-07F2918B0E80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54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691F7B-E544-4C2D-A421-F8AB707FC0EB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9FDF-F7DF-409E-B7EC-E7B1F3606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045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ava/default.asp" TargetMode="External"/><Relationship Id="rId4" Type="http://schemas.openxmlformats.org/officeDocument/2006/relationships/hyperlink" Target="https://www.w3schools.com/cpp/default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1447800"/>
            <a:ext cx="12009120" cy="3329581"/>
          </a:xfrm>
        </p:spPr>
        <p:txBody>
          <a:bodyPr/>
          <a:lstStyle/>
          <a:p>
            <a:pPr algn="ctr"/>
            <a:r>
              <a:rPr lang="en-US" b="1" dirty="0" smtClean="0">
                <a:latin typeface="Cambria" pitchFamily="18" charset="0"/>
                <a:ea typeface="Cambria" pitchFamily="18" charset="0"/>
              </a:rPr>
              <a:t>Graphical Programming               with C#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62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1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Cambria" pitchFamily="18" charset="0"/>
                <a:ea typeface="Cambria" pitchFamily="18" charset="0"/>
              </a:rPr>
              <a:t>C# Operators</a:t>
            </a:r>
            <a:endParaRPr lang="en-US" sz="4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845961"/>
            <a:ext cx="9823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Operators are used to perform operations on variables and values.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1779" y="1546162"/>
            <a:ext cx="325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Arithmetic Operators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7505" y="2081739"/>
            <a:ext cx="3395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Assignment Operators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3779" y="1546162"/>
            <a:ext cx="344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Comparison Operators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2914" y="2133991"/>
            <a:ext cx="2781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Logical Operators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86837"/>
            <a:ext cx="349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1-Arithmetic Operators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49081"/>
            <a:ext cx="1103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Arithmetic operators are used to perform common mathematical operations: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520" y="3474720"/>
            <a:ext cx="7162800" cy="317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35523"/>
            <a:ext cx="3631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2-Assignment Operators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0646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Assignment operators are used to assign values to variables.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018" y="1421402"/>
            <a:ext cx="7289074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35523"/>
            <a:ext cx="36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3-Comparison Operators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06772"/>
            <a:ext cx="9927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Comparison operators are used to compare two values (or variables).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646" y="1691231"/>
            <a:ext cx="9134748" cy="433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35523"/>
            <a:ext cx="3042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4-Logical  Operators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845961"/>
            <a:ext cx="10528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Logical operators are used to determine the logic between variables or values: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35" y="1879827"/>
            <a:ext cx="10300499" cy="31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496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Cambria" pitchFamily="18" charset="0"/>
                <a:ea typeface="Cambria" pitchFamily="18" charset="0"/>
              </a:rPr>
              <a:t>C# Math</a:t>
            </a:r>
            <a:endParaRPr lang="en-US" sz="4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8396"/>
            <a:ext cx="1052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C# Math class has many methods that allows you to perform mathematical tasks on numbers. 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33099"/>
            <a:ext cx="2521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Math.Max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800" b="1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)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08555"/>
            <a:ext cx="715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Math.Max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) method can be used to find the highest value of x and 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4315" y="1747023"/>
            <a:ext cx="2990850" cy="106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0" y="2839386"/>
            <a:ext cx="2468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Math.Min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800" b="1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)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314841"/>
            <a:ext cx="8621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Math.Min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) method can be used to find the lowest value of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of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x and y: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1390" y="3062150"/>
            <a:ext cx="301861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0" y="4145672"/>
            <a:ext cx="2271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Math.Sqrt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)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642059"/>
            <a:ext cx="725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Math.Sqrt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(x) method returns the square root of x: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3977" y="4112079"/>
            <a:ext cx="305521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0" y="5125385"/>
            <a:ext cx="2184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Math.Abs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)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613904"/>
            <a:ext cx="9013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Math.Abs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(x) method returns the absolute (positive) value of x: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25543" y="5091792"/>
            <a:ext cx="309589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0" y="5974472"/>
            <a:ext cx="215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Math.Round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()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457890"/>
            <a:ext cx="7458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Math.Round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() rounds a number to the nearest whole number: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38606" y="6181725"/>
            <a:ext cx="309589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047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latin typeface="Cambria" pitchFamily="18" charset="0"/>
                <a:ea typeface="Cambria" pitchFamily="18" charset="0"/>
              </a:rPr>
              <a:t>Exercice</a:t>
            </a:r>
            <a:r>
              <a:rPr lang="en-US" sz="4400" b="1" dirty="0" smtClean="0">
                <a:latin typeface="Cambria" pitchFamily="18" charset="0"/>
                <a:ea typeface="Cambria" pitchFamily="18" charset="0"/>
              </a:rPr>
              <a:t> 1</a:t>
            </a:r>
            <a:endParaRPr lang="en-US" sz="4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80646"/>
            <a:ext cx="8908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Write a C# Sharp program to print the sum of two numbers.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565" y="1671637"/>
            <a:ext cx="6111239" cy="397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047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latin typeface="Cambria" pitchFamily="18" charset="0"/>
                <a:ea typeface="Cambria" pitchFamily="18" charset="0"/>
              </a:rPr>
              <a:t>Exercice</a:t>
            </a:r>
            <a:r>
              <a:rPr lang="en-US" sz="4400" b="1" dirty="0" smtClean="0">
                <a:latin typeface="Cambria" pitchFamily="18" charset="0"/>
                <a:ea typeface="Cambria" pitchFamily="18" charset="0"/>
              </a:rPr>
              <a:t> 2</a:t>
            </a:r>
            <a:endParaRPr lang="en-US" sz="4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80646"/>
            <a:ext cx="10241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Write a C# Sharp program that takes four numbers as input to calculate and print the average.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4" y="1894387"/>
            <a:ext cx="6361747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4871" y="2981052"/>
            <a:ext cx="3920626" cy="134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047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latin typeface="Cambria" pitchFamily="18" charset="0"/>
                <a:ea typeface="Cambria" pitchFamily="18" charset="0"/>
              </a:rPr>
              <a:t>Exercice</a:t>
            </a:r>
            <a:r>
              <a:rPr lang="en-US" sz="4400" b="1" dirty="0" smtClean="0">
                <a:latin typeface="Cambria" pitchFamily="18" charset="0"/>
                <a:ea typeface="Cambria" pitchFamily="18" charset="0"/>
              </a:rPr>
              <a:t> 3</a:t>
            </a:r>
            <a:endParaRPr lang="en-US" sz="4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5150"/>
            <a:ext cx="10398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Write a C# program to check a pair of integers and return true if one is negative and one is positive.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68" y="2148295"/>
            <a:ext cx="6667500" cy="3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7926" y="2712992"/>
            <a:ext cx="39814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047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latin typeface="Cambria" pitchFamily="18" charset="0"/>
                <a:ea typeface="Cambria" pitchFamily="18" charset="0"/>
              </a:rPr>
              <a:t>Exercice</a:t>
            </a:r>
            <a:r>
              <a:rPr lang="en-US" sz="4400" b="1" dirty="0" smtClean="0">
                <a:latin typeface="Cambria" pitchFamily="18" charset="0"/>
                <a:ea typeface="Cambria" pitchFamily="18" charset="0"/>
              </a:rPr>
              <a:t> 4</a:t>
            </a:r>
            <a:endParaRPr lang="en-US" sz="4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5150"/>
            <a:ext cx="10398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Write a C# Program to perform Celsius to Fahrenheit Conversion</a:t>
            </a:r>
          </a:p>
          <a:p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92" y="1712460"/>
            <a:ext cx="6471965" cy="447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761" y="2986904"/>
            <a:ext cx="3152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9646" y="2873828"/>
            <a:ext cx="11865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ambria" pitchFamily="18" charset="0"/>
                <a:ea typeface="Cambria" pitchFamily="18" charset="0"/>
              </a:rPr>
              <a:t>End</a:t>
            </a:r>
            <a:endParaRPr lang="en-US" sz="4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5103"/>
            <a:ext cx="12009120" cy="3329581"/>
          </a:xfrm>
        </p:spPr>
        <p:txBody>
          <a:bodyPr/>
          <a:lstStyle/>
          <a:p>
            <a:pPr algn="ctr"/>
            <a:r>
              <a:rPr lang="en-US" b="1" dirty="0" smtClean="0">
                <a:latin typeface="Cambria" pitchFamily="18" charset="0"/>
                <a:ea typeface="Cambria" pitchFamily="18" charset="0"/>
              </a:rPr>
              <a:t>Chapter Ι</a:t>
            </a:r>
            <a:br>
              <a:rPr lang="en-US" b="1" dirty="0" smtClean="0">
                <a:latin typeface="Cambria" pitchFamily="18" charset="0"/>
                <a:ea typeface="Cambria" pitchFamily="18" charset="0"/>
              </a:rPr>
            </a:br>
            <a:r>
              <a:rPr lang="en-US" b="1" dirty="0" smtClean="0">
                <a:latin typeface="Cambria" pitchFamily="18" charset="0"/>
                <a:ea typeface="Cambria" pitchFamily="18" charset="0"/>
              </a:rPr>
              <a:t>Introduction To C#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6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Introduction</a:t>
            </a:r>
            <a:endParaRPr lang="en-US" sz="5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90622"/>
            <a:ext cx="6553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C# is pronounced "C-Sharp".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C# (C-Sharp) is a programming language developed by Microsoft that runs on the .NET Framework.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C# is used for: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Mobile applications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Desktop applications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Web applications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Web services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Web sites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Games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Database applications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And much, much more!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4483" y="2271304"/>
            <a:ext cx="2803072" cy="250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692537" y="1605954"/>
            <a:ext cx="5499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Why Use C#?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It is one of the most popular programming language in the world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It is easy to learn and simple to use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C# is an object oriented language which gives a clear structure to programs and allows code to be reused, lowering development costs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As C# is close to </a:t>
            </a:r>
            <a:r>
              <a:rPr lang="en-US" sz="2000" dirty="0" smtClean="0">
                <a:latin typeface="Cambria" pitchFamily="18" charset="0"/>
                <a:ea typeface="Cambria" pitchFamily="18" charset="0"/>
                <a:hlinkClick r:id="rId3"/>
              </a:rPr>
              <a:t>C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, </a:t>
            </a:r>
            <a:r>
              <a:rPr lang="en-US" sz="2000" dirty="0" smtClean="0">
                <a:latin typeface="Cambria" pitchFamily="18" charset="0"/>
                <a:ea typeface="Cambria" pitchFamily="18" charset="0"/>
                <a:hlinkClick r:id="rId4"/>
              </a:rPr>
              <a:t>C++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 and </a:t>
            </a:r>
            <a:r>
              <a:rPr lang="en-US" sz="2000" dirty="0" smtClean="0">
                <a:latin typeface="Cambria" pitchFamily="18" charset="0"/>
                <a:ea typeface="Cambria" pitchFamily="18" charset="0"/>
                <a:hlinkClick r:id="rId5"/>
              </a:rPr>
              <a:t>Java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, it makes it easy for programmers to switch to C# or vice versa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777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C# Syntax</a:t>
            </a:r>
            <a:endParaRPr lang="en-US" sz="5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13099"/>
            <a:ext cx="10054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Create a C# file called 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Program.cs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, and we used the following code to print "Hello World" to the screen: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87" y="2012633"/>
            <a:ext cx="35242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040776" y="1691870"/>
            <a:ext cx="81512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Example explained</a:t>
            </a:r>
          </a:p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Line 1: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using System means that we can use classes from the System namespace.</a:t>
            </a:r>
          </a:p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Line 2: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 blank line. C# ignores white space. However, multiple lines makes the code more readable.</a:t>
            </a:r>
          </a:p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Line 3: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namespace is used to organize your code, and it is a container for classes and other namespaces.</a:t>
            </a:r>
          </a:p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Line 4: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curly braces {} marks the beginning and the end of a block of code.</a:t>
            </a:r>
          </a:p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Line 5: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class is a container for data and methods, which brings functionality to your program. Every line of code that runs in C# must be inside a class. In our example, we named the class Program.</a:t>
            </a:r>
          </a:p>
          <a:p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Line 6: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 Console is a class of the System namespace, which has a 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WriteLine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() method that is used to output/print text. In our example it will output "Hello World!".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390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C# Output</a:t>
            </a:r>
            <a:endParaRPr lang="en-US" sz="5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611" y="1107217"/>
            <a:ext cx="10027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To output values or print text in C#, you can use the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WriteLine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() method: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65" y="1806212"/>
            <a:ext cx="4546826" cy="8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61107" y="3071838"/>
            <a:ext cx="11595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You can add as many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WriteLine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() methods as you want. Note that it will add a new line for each method: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3758" y="3862932"/>
            <a:ext cx="4535397" cy="8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52548" y="5013012"/>
            <a:ext cx="10236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You can also output numbers, and perform mathematical calculations: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9959" y="5721531"/>
            <a:ext cx="3720737" cy="69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40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C# Comments</a:t>
            </a:r>
            <a:endParaRPr lang="en-US" sz="5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973911"/>
            <a:ext cx="106331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	Comments can be used to explain C# code, and to make it more readable. It can also be used to prevent execution when testing alternative code.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964174"/>
            <a:ext cx="4282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Single-line Comments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583320"/>
            <a:ext cx="8512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Single-line comments start with two forward slashes (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//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).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541" y="3140801"/>
            <a:ext cx="4588464" cy="94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0" y="4054231"/>
            <a:ext cx="4139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Multi-line Comments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615934"/>
            <a:ext cx="7053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Multi-line comments start with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/*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and ends with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*/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894" y="5882639"/>
            <a:ext cx="4565197" cy="97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0" y="5099260"/>
            <a:ext cx="6633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Any text between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/*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*/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will be ignored by C#.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1404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C# Variables</a:t>
            </a:r>
            <a:endParaRPr lang="en-US" sz="5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882138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Variables are containers for storing data values.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In C#, there are different types of variables (defined with different keywords), for example:</a:t>
            </a: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 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 stores integers (whole numbers), without decimals, such as 123 or -123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double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 stores floating point numbers, with decimals, such as 19.99 or -19.99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char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 stores single characters, such as 'a' or 'B'. Char values are surrounded by single quotes.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float 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stores fractional numbers. Sufficient for storing 6 to 7 decimal digits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string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 stores text, such as "Hello World". String values are surrounded by double quotes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bool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 stores values with two states: true or false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433054"/>
            <a:ext cx="4462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Declaring (Creating) Variables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834" y="5593353"/>
            <a:ext cx="3717475" cy="76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0" y="4882383"/>
            <a:ext cx="9966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To create a variable, you must specify the type and assign it a value: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8361" y="5571718"/>
            <a:ext cx="3745639" cy="78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4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Cambria" pitchFamily="18" charset="0"/>
                <a:ea typeface="Cambria" pitchFamily="18" charset="0"/>
              </a:rPr>
              <a:t>C# Type Casting</a:t>
            </a:r>
            <a:endParaRPr lang="en-US" sz="4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832566"/>
            <a:ext cx="110903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Type casting is when you assign a value of one data type to another type.</a:t>
            </a: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In C#, there are two types of casting:</a:t>
            </a: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Implicit Casting (automatically) - converting a smaller type to a larger type size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char -&gt;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-&gt; long -&gt; float -&gt; double</a:t>
            </a: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Explicit Casting (manually) - converting a larger type to a smaller size type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double -&gt; float -&gt; long -&gt;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-&gt; char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1338" y="4576746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Implicit Casting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12093"/>
            <a:ext cx="5362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6285" y="5272768"/>
            <a:ext cx="50768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7127967" y="4572391"/>
            <a:ext cx="2717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Explicit Casting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9FDF-F7DF-409E-B7EC-E7B1F360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044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Cambria" pitchFamily="18" charset="0"/>
                <a:ea typeface="Cambria" pitchFamily="18" charset="0"/>
              </a:rPr>
              <a:t>C# User Input</a:t>
            </a:r>
            <a:endParaRPr lang="en-US" sz="4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224618"/>
            <a:ext cx="107507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You have already learned that </a:t>
            </a:r>
            <a:r>
              <a:rPr lang="en-US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Console.WriteLine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()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is used to output (print) values. Now we will use </a:t>
            </a:r>
            <a:r>
              <a:rPr lang="en-US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Console.ReadLine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()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to get user input.</a:t>
            </a: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In the following example, the user can input his or hers username, which is stored in the variable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userName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 Then we print the value of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userName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067" y="3945664"/>
            <a:ext cx="7609521" cy="231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9979" y="4269786"/>
            <a:ext cx="2706293" cy="136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1688" y="3283523"/>
            <a:ext cx="1807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Example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4163</TotalTime>
  <Words>925</Words>
  <Application>Microsoft Office PowerPoint</Application>
  <PresentationFormat>Custom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Graphical Programming               with C#</vt:lpstr>
      <vt:lpstr>Chapter Ι Introduction To C#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Microsoft account</dc:creator>
  <cp:lastModifiedBy>Windows User</cp:lastModifiedBy>
  <cp:revision>30</cp:revision>
  <dcterms:created xsi:type="dcterms:W3CDTF">2022-10-22T17:00:25Z</dcterms:created>
  <dcterms:modified xsi:type="dcterms:W3CDTF">2023-09-29T07:27:17Z</dcterms:modified>
</cp:coreProperties>
</file>