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302"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7269495-35B2-46D9-AD7A-F4ECD366432B}" type="datetimeFigureOut">
              <a:rPr lang="en-US" smtClean="0"/>
              <a:t>11/27/2023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499B3D2-988B-4482-8815-67E287E0C92A}" type="slidenum">
              <a:rPr lang="en-US" smtClean="0"/>
              <a:t>‹#›</a:t>
            </a:fld>
            <a:endParaRPr lang="en-US"/>
          </a:p>
        </p:txBody>
      </p:sp>
    </p:spTree>
    <p:extLst>
      <p:ext uri="{BB962C8B-B14F-4D97-AF65-F5344CB8AC3E}">
        <p14:creationId xmlns:p14="http://schemas.microsoft.com/office/powerpoint/2010/main" val="25642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Scheduler:</a:t>
            </a:r>
            <a:r>
              <a:rPr lang="en-US" dirty="0"/>
              <a:t/>
            </a:r>
            <a:br>
              <a:rPr lang="en-US" dirty="0"/>
            </a:br>
            <a:r>
              <a:rPr lang="en-US" b="0" i="0" dirty="0">
                <a:solidFill>
                  <a:srgbClr val="000000"/>
                </a:solidFill>
                <a:effectLst/>
                <a:latin typeface="-apple-system"/>
              </a:rPr>
              <a:t>The scheduler is responsible for deciding which process or thread should execute next on the CPU. Its main goal is to allocate CPU time fairly and efficiently among competing processes or threads. </a:t>
            </a:r>
            <a:r>
              <a:rPr lang="en-US" b="0" i="0">
                <a:solidFill>
                  <a:srgbClr val="000000"/>
                </a:solidFill>
                <a:effectLst/>
                <a:latin typeface="-apple-system"/>
              </a:rPr>
              <a:t>The scheduler takes into account various factors, such as process priorities, CPU utilization, and scheduling algorithms, to make informed decisions about process/thread scheduling.</a:t>
            </a:r>
          </a:p>
          <a:p>
            <a:r>
              <a:rPr lang="en-US" b="0" i="0" dirty="0">
                <a:solidFill>
                  <a:srgbClr val="000000"/>
                </a:solidFill>
                <a:effectLst/>
                <a:latin typeface="-apple-system"/>
              </a:rPr>
              <a:t>Dispatcher:</a:t>
            </a:r>
            <a:r>
              <a:rPr lang="en-US" dirty="0"/>
              <a:t/>
            </a:r>
            <a:br>
              <a:rPr lang="en-US" dirty="0"/>
            </a:br>
            <a:r>
              <a:rPr lang="en-US" b="0" i="0" dirty="0">
                <a:solidFill>
                  <a:srgbClr val="000000"/>
                </a:solidFill>
                <a:effectLst/>
                <a:latin typeface="-apple-system"/>
              </a:rPr>
              <a:t>The dispatcher, also known as the dispatcher module or dispatcher routine, is responsible for implementing the context switch and transferring control of the CPU from the currently running process/thread to the selected process/thread. Its main function is to manage the mechanics of the context switch and facilitate the transfer of control.</a:t>
            </a:r>
            <a:endParaRPr lang="en-US" dirty="0"/>
          </a:p>
        </p:txBody>
      </p:sp>
      <p:sp>
        <p:nvSpPr>
          <p:cNvPr id="4" name="Slide Number Placeholder 3"/>
          <p:cNvSpPr>
            <a:spLocks noGrp="1"/>
          </p:cNvSpPr>
          <p:nvPr>
            <p:ph type="sldNum" sz="quarter" idx="5"/>
          </p:nvPr>
        </p:nvSpPr>
        <p:spPr/>
        <p:txBody>
          <a:bodyPr/>
          <a:lstStyle/>
          <a:p>
            <a:fld id="{5499B3D2-988B-4482-8815-67E287E0C92A}" type="slidenum">
              <a:rPr lang="en-US" smtClean="0"/>
              <a:t>21</a:t>
            </a:fld>
            <a:endParaRPr lang="en-US"/>
          </a:p>
        </p:txBody>
      </p:sp>
    </p:spTree>
    <p:extLst>
      <p:ext uri="{BB962C8B-B14F-4D97-AF65-F5344CB8AC3E}">
        <p14:creationId xmlns:p14="http://schemas.microsoft.com/office/powerpoint/2010/main" val="2544692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7239" y="461899"/>
            <a:ext cx="7189520" cy="696594"/>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5" dirty="0"/>
              <a:t>Operating </a:t>
            </a:r>
            <a:r>
              <a:rPr spc="-15" dirty="0"/>
              <a:t>system </a:t>
            </a:r>
            <a:r>
              <a:rPr dirty="0"/>
              <a:t>- </a:t>
            </a:r>
            <a:r>
              <a:rPr spc="-5" dirty="0"/>
              <a:t>IUL </a:t>
            </a:r>
            <a:r>
              <a:rPr dirty="0"/>
              <a:t>-</a:t>
            </a:r>
            <a:r>
              <a:rPr spc="-40" dirty="0"/>
              <a:t> </a:t>
            </a:r>
            <a:r>
              <a:rPr dirty="0"/>
              <a:t>2020/2021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2400" b="0" i="1">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5" dirty="0"/>
              <a:t>Operating </a:t>
            </a:r>
            <a:r>
              <a:rPr spc="-15" dirty="0"/>
              <a:t>system </a:t>
            </a:r>
            <a:r>
              <a:rPr dirty="0"/>
              <a:t>- </a:t>
            </a:r>
            <a:r>
              <a:rPr spc="-5" dirty="0"/>
              <a:t>IUL </a:t>
            </a:r>
            <a:r>
              <a:rPr dirty="0"/>
              <a:t>-</a:t>
            </a:r>
            <a:r>
              <a:rPr spc="-40" dirty="0"/>
              <a:t> </a:t>
            </a:r>
            <a:r>
              <a:rPr dirty="0"/>
              <a:t>2020/2021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5" dirty="0"/>
              <a:t>Operating </a:t>
            </a:r>
            <a:r>
              <a:rPr spc="-15" dirty="0"/>
              <a:t>system </a:t>
            </a:r>
            <a:r>
              <a:rPr dirty="0"/>
              <a:t>- </a:t>
            </a:r>
            <a:r>
              <a:rPr spc="-5" dirty="0"/>
              <a:t>IUL </a:t>
            </a:r>
            <a:r>
              <a:rPr dirty="0"/>
              <a:t>-</a:t>
            </a:r>
            <a:r>
              <a:rPr spc="-40" dirty="0"/>
              <a:t> </a:t>
            </a:r>
            <a:r>
              <a:rPr dirty="0"/>
              <a:t>2020/2021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5" dirty="0"/>
              <a:t>Operating </a:t>
            </a:r>
            <a:r>
              <a:rPr spc="-15" dirty="0"/>
              <a:t>system </a:t>
            </a:r>
            <a:r>
              <a:rPr dirty="0"/>
              <a:t>- </a:t>
            </a:r>
            <a:r>
              <a:rPr spc="-5" dirty="0"/>
              <a:t>IUL </a:t>
            </a:r>
            <a:r>
              <a:rPr dirty="0"/>
              <a:t>-</a:t>
            </a:r>
            <a:r>
              <a:rPr spc="-40" dirty="0"/>
              <a:t> </a:t>
            </a:r>
            <a:r>
              <a:rPr dirty="0"/>
              <a:t>2020/2021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5" dirty="0"/>
              <a:t>Operating </a:t>
            </a:r>
            <a:r>
              <a:rPr spc="-15" dirty="0"/>
              <a:t>system </a:t>
            </a:r>
            <a:r>
              <a:rPr dirty="0"/>
              <a:t>- </a:t>
            </a:r>
            <a:r>
              <a:rPr spc="-5" dirty="0"/>
              <a:t>IUL </a:t>
            </a:r>
            <a:r>
              <a:rPr dirty="0"/>
              <a:t>-</a:t>
            </a:r>
            <a:r>
              <a:rPr spc="-40" dirty="0"/>
              <a:t> </a:t>
            </a:r>
            <a:r>
              <a:rPr dirty="0"/>
              <a:t>2020/2021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30702" y="461899"/>
            <a:ext cx="3482594" cy="696594"/>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a:xfrm>
            <a:off x="452754" y="1442465"/>
            <a:ext cx="8238490" cy="4196080"/>
          </a:xfrm>
          <a:prstGeom prst="rect">
            <a:avLst/>
          </a:prstGeom>
        </p:spPr>
        <p:txBody>
          <a:bodyPr wrap="square" lIns="0" tIns="0" rIns="0" bIns="0">
            <a:spAutoFit/>
          </a:bodyPr>
          <a:lstStyle>
            <a:lvl1pPr>
              <a:defRPr sz="2400" b="0" i="1">
                <a:solidFill>
                  <a:schemeClr val="tx1"/>
                </a:solidFill>
                <a:latin typeface="Carlito"/>
                <a:cs typeface="Carlito"/>
              </a:defRPr>
            </a:lvl1pPr>
          </a:lstStyle>
          <a:p>
            <a:endParaRPr/>
          </a:p>
        </p:txBody>
      </p:sp>
      <p:sp>
        <p:nvSpPr>
          <p:cNvPr id="4" name="Holder 4"/>
          <p:cNvSpPr>
            <a:spLocks noGrp="1"/>
          </p:cNvSpPr>
          <p:nvPr>
            <p:ph type="ftr" sz="quarter" idx="5"/>
          </p:nvPr>
        </p:nvSpPr>
        <p:spPr>
          <a:xfrm>
            <a:off x="3463290" y="6464909"/>
            <a:ext cx="221742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12700">
              <a:lnSpc>
                <a:spcPts val="1240"/>
              </a:lnSpc>
            </a:pPr>
            <a:r>
              <a:rPr spc="-5" dirty="0"/>
              <a:t>Operating </a:t>
            </a:r>
            <a:r>
              <a:rPr spc="-15" dirty="0"/>
              <a:t>system </a:t>
            </a:r>
            <a:r>
              <a:rPr dirty="0"/>
              <a:t>- </a:t>
            </a:r>
            <a:r>
              <a:rPr spc="-5" dirty="0"/>
              <a:t>IUL </a:t>
            </a:r>
            <a:r>
              <a:rPr dirty="0"/>
              <a:t>-</a:t>
            </a:r>
            <a:r>
              <a:rPr spc="-40" dirty="0"/>
              <a:t> </a:t>
            </a:r>
            <a:r>
              <a:rPr dirty="0"/>
              <a:t>2020/2021</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a:xfrm>
            <a:off x="8401557" y="6464909"/>
            <a:ext cx="231775"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Scheduling_(computing)" TargetMode="External"/><Relationship Id="rId2" Type="http://schemas.openxmlformats.org/officeDocument/2006/relationships/hyperlink" Target="http://en.wikipedia.org/wiki/Operating_system"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en.wikipedia.org/wiki/Light-weight_proces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entral_processing_unit" TargetMode="External"/><Relationship Id="rId7" Type="http://schemas.openxmlformats.org/officeDocument/2006/relationships/hyperlink" Target="https://en.wikipedia.org/wiki/Parallel_computing" TargetMode="External"/><Relationship Id="rId2" Type="http://schemas.openxmlformats.org/officeDocument/2006/relationships/hyperlink" Target="https://en.wikipedia.org/wiki/Preemption_(computing)" TargetMode="External"/><Relationship Id="rId1" Type="http://schemas.openxmlformats.org/officeDocument/2006/relationships/slideLayout" Target="../slideLayouts/slideLayout2.xml"/><Relationship Id="rId6" Type="http://schemas.openxmlformats.org/officeDocument/2006/relationships/hyperlink" Target="https://en.wikipedia.org/wiki/Multi-core" TargetMode="External"/><Relationship Id="rId5" Type="http://schemas.openxmlformats.org/officeDocument/2006/relationships/hyperlink" Target="https://en.wikipedia.org/wiki/Multiprocessor" TargetMode="External"/><Relationship Id="rId4" Type="http://schemas.openxmlformats.org/officeDocument/2006/relationships/hyperlink" Target="https://en.wikipedia.org/wiki/Context_switc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146173"/>
            <a:ext cx="6479920" cy="1367790"/>
          </a:xfrm>
          <a:prstGeom prst="rect">
            <a:avLst/>
          </a:prstGeom>
        </p:spPr>
        <p:txBody>
          <a:bodyPr vert="horz" wrap="square" lIns="0" tIns="13335" rIns="0" bIns="0" rtlCol="0">
            <a:spAutoFit/>
          </a:bodyPr>
          <a:lstStyle/>
          <a:p>
            <a:pPr marL="936625" marR="5080" indent="-923925">
              <a:lnSpc>
                <a:spcPct val="100000"/>
              </a:lnSpc>
              <a:spcBef>
                <a:spcPts val="105"/>
              </a:spcBef>
            </a:pPr>
            <a:r>
              <a:rPr spc="-15" dirty="0"/>
              <a:t>Process </a:t>
            </a:r>
            <a:r>
              <a:rPr spc="-10" dirty="0"/>
              <a:t>concepts </a:t>
            </a:r>
            <a:r>
              <a:rPr dirty="0"/>
              <a:t>and  </a:t>
            </a:r>
            <a:r>
              <a:rPr spc="-5" dirty="0"/>
              <a:t>management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5920" y="461899"/>
            <a:ext cx="4311650" cy="696595"/>
          </a:xfrm>
          <a:prstGeom prst="rect">
            <a:avLst/>
          </a:prstGeom>
        </p:spPr>
        <p:txBody>
          <a:bodyPr vert="horz" wrap="square" lIns="0" tIns="13335" rIns="0" bIns="0" rtlCol="0">
            <a:spAutoFit/>
          </a:bodyPr>
          <a:lstStyle/>
          <a:p>
            <a:pPr marL="12700">
              <a:lnSpc>
                <a:spcPct val="100000"/>
              </a:lnSpc>
              <a:spcBef>
                <a:spcPts val="105"/>
              </a:spcBef>
            </a:pPr>
            <a:r>
              <a:rPr spc="-10" dirty="0"/>
              <a:t>Multiprogramming</a:t>
            </a:r>
          </a:p>
        </p:txBody>
      </p:sp>
      <p:sp>
        <p:nvSpPr>
          <p:cNvPr id="3" name="object 3"/>
          <p:cNvSpPr/>
          <p:nvPr/>
        </p:nvSpPr>
        <p:spPr>
          <a:xfrm>
            <a:off x="1447800" y="2060448"/>
            <a:ext cx="7162800" cy="355244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7652" y="192150"/>
            <a:ext cx="4026535" cy="635000"/>
          </a:xfrm>
          <a:prstGeom prst="rect">
            <a:avLst/>
          </a:prstGeom>
        </p:spPr>
        <p:txBody>
          <a:bodyPr vert="horz" wrap="square" lIns="0" tIns="12065" rIns="0" bIns="0" rtlCol="0">
            <a:spAutoFit/>
          </a:bodyPr>
          <a:lstStyle/>
          <a:p>
            <a:pPr marL="12700">
              <a:lnSpc>
                <a:spcPct val="100000"/>
              </a:lnSpc>
              <a:spcBef>
                <a:spcPts val="95"/>
              </a:spcBef>
            </a:pPr>
            <a:r>
              <a:rPr sz="4000" spc="-5" dirty="0"/>
              <a:t>Now : </a:t>
            </a:r>
            <a:r>
              <a:rPr sz="4000" spc="-10" dirty="0"/>
              <a:t>Time</a:t>
            </a:r>
            <a:r>
              <a:rPr sz="4000" spc="-45" dirty="0"/>
              <a:t> </a:t>
            </a:r>
            <a:r>
              <a:rPr sz="4000" spc="-10" dirty="0"/>
              <a:t>Sharing</a:t>
            </a:r>
            <a:endParaRPr sz="4000"/>
          </a:p>
        </p:txBody>
      </p:sp>
      <p:sp>
        <p:nvSpPr>
          <p:cNvPr id="3" name="object 3"/>
          <p:cNvSpPr txBox="1"/>
          <p:nvPr/>
        </p:nvSpPr>
        <p:spPr>
          <a:xfrm>
            <a:off x="535940" y="1545081"/>
            <a:ext cx="8060690" cy="3988435"/>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sz="2500" spc="-5" dirty="0">
                <a:latin typeface="Carlito"/>
                <a:cs typeface="Carlito"/>
              </a:rPr>
              <a:t>Using </a:t>
            </a:r>
            <a:r>
              <a:rPr sz="2500" spc="-10" dirty="0">
                <a:latin typeface="Carlito"/>
                <a:cs typeface="Carlito"/>
              </a:rPr>
              <a:t>multiprogramming </a:t>
            </a:r>
            <a:r>
              <a:rPr sz="2500" spc="-15" dirty="0">
                <a:latin typeface="Carlito"/>
                <a:cs typeface="Carlito"/>
              </a:rPr>
              <a:t>to </a:t>
            </a:r>
            <a:r>
              <a:rPr sz="2500" spc="-10" dirty="0">
                <a:latin typeface="Carlito"/>
                <a:cs typeface="Carlito"/>
              </a:rPr>
              <a:t>handle </a:t>
            </a:r>
            <a:r>
              <a:rPr sz="2500" spc="-5" dirty="0">
                <a:latin typeface="Carlito"/>
                <a:cs typeface="Carlito"/>
              </a:rPr>
              <a:t>multiple </a:t>
            </a:r>
            <a:r>
              <a:rPr sz="2500" spc="-10" dirty="0">
                <a:latin typeface="Carlito"/>
                <a:cs typeface="Carlito"/>
              </a:rPr>
              <a:t>interactive</a:t>
            </a:r>
            <a:r>
              <a:rPr sz="2500" spc="110" dirty="0">
                <a:latin typeface="Carlito"/>
                <a:cs typeface="Carlito"/>
              </a:rPr>
              <a:t> </a:t>
            </a:r>
            <a:r>
              <a:rPr sz="2500" spc="-10" dirty="0">
                <a:latin typeface="Carlito"/>
                <a:cs typeface="Carlito"/>
              </a:rPr>
              <a:t>jobs</a:t>
            </a:r>
            <a:endParaRPr sz="2500" dirty="0">
              <a:latin typeface="Carlito"/>
              <a:cs typeface="Carlito"/>
            </a:endParaRPr>
          </a:p>
          <a:p>
            <a:pPr marL="355600" indent="-342900">
              <a:lnSpc>
                <a:spcPct val="100000"/>
              </a:lnSpc>
              <a:buFont typeface="Arial"/>
              <a:buChar char="•"/>
              <a:tabLst>
                <a:tab pos="354965" algn="l"/>
                <a:tab pos="355600" algn="l"/>
              </a:tabLst>
            </a:pPr>
            <a:r>
              <a:rPr sz="2500" spc="-15" dirty="0">
                <a:latin typeface="Carlito"/>
                <a:cs typeface="Carlito"/>
              </a:rPr>
              <a:t>Processor’s </a:t>
            </a:r>
            <a:r>
              <a:rPr sz="2500" spc="-5" dirty="0">
                <a:latin typeface="Carlito"/>
                <a:cs typeface="Carlito"/>
              </a:rPr>
              <a:t>time is </a:t>
            </a:r>
            <a:r>
              <a:rPr sz="2500" spc="-10" dirty="0">
                <a:latin typeface="Carlito"/>
                <a:cs typeface="Carlito"/>
              </a:rPr>
              <a:t>shared </a:t>
            </a:r>
            <a:r>
              <a:rPr sz="2500" spc="-5" dirty="0">
                <a:latin typeface="Carlito"/>
                <a:cs typeface="Carlito"/>
              </a:rPr>
              <a:t>among multiple</a:t>
            </a:r>
            <a:r>
              <a:rPr sz="2500" spc="75" dirty="0">
                <a:latin typeface="Carlito"/>
                <a:cs typeface="Carlito"/>
              </a:rPr>
              <a:t> </a:t>
            </a:r>
            <a:r>
              <a:rPr sz="2500" spc="-15" dirty="0">
                <a:latin typeface="Carlito"/>
                <a:cs typeface="Carlito"/>
              </a:rPr>
              <a:t>users</a:t>
            </a:r>
            <a:endParaRPr sz="2500" dirty="0">
              <a:latin typeface="Carlito"/>
              <a:cs typeface="Carlito"/>
            </a:endParaRPr>
          </a:p>
          <a:p>
            <a:pPr marL="355600" marR="366395" indent="-342900">
              <a:lnSpc>
                <a:spcPts val="2400"/>
              </a:lnSpc>
              <a:spcBef>
                <a:spcPts val="580"/>
              </a:spcBef>
              <a:buFont typeface="Arial"/>
              <a:buChar char="•"/>
              <a:tabLst>
                <a:tab pos="354965" algn="l"/>
                <a:tab pos="355600" algn="l"/>
              </a:tabLst>
            </a:pPr>
            <a:r>
              <a:rPr sz="2500" spc="-5" dirty="0">
                <a:latin typeface="Carlito"/>
                <a:cs typeface="Carlito"/>
              </a:rPr>
              <a:t>Multiple </a:t>
            </a:r>
            <a:r>
              <a:rPr sz="2500" spc="-15" dirty="0">
                <a:latin typeface="Carlito"/>
                <a:cs typeface="Carlito"/>
              </a:rPr>
              <a:t>users </a:t>
            </a:r>
            <a:r>
              <a:rPr sz="2500" spc="-10" dirty="0">
                <a:latin typeface="Carlito"/>
                <a:cs typeface="Carlito"/>
              </a:rPr>
              <a:t>simultaneously </a:t>
            </a:r>
            <a:r>
              <a:rPr sz="2500" spc="-5" dirty="0">
                <a:latin typeface="Carlito"/>
                <a:cs typeface="Carlito"/>
              </a:rPr>
              <a:t>access the </a:t>
            </a:r>
            <a:r>
              <a:rPr sz="2500" spc="-25" dirty="0">
                <a:latin typeface="Carlito"/>
                <a:cs typeface="Carlito"/>
              </a:rPr>
              <a:t>system </a:t>
            </a:r>
            <a:r>
              <a:rPr sz="2500" spc="-10" dirty="0">
                <a:latin typeface="Carlito"/>
                <a:cs typeface="Carlito"/>
              </a:rPr>
              <a:t>through  </a:t>
            </a:r>
            <a:r>
              <a:rPr sz="2500" spc="-5" dirty="0">
                <a:latin typeface="Carlito"/>
                <a:cs typeface="Carlito"/>
              </a:rPr>
              <a:t>terminals</a:t>
            </a:r>
            <a:endParaRPr sz="2500" dirty="0">
              <a:latin typeface="Carlito"/>
              <a:cs typeface="Carlito"/>
            </a:endParaRPr>
          </a:p>
          <a:p>
            <a:pPr marL="355600" marR="23495" indent="-342900">
              <a:lnSpc>
                <a:spcPct val="80000"/>
              </a:lnSpc>
              <a:spcBef>
                <a:spcPts val="620"/>
              </a:spcBef>
              <a:buFont typeface="Arial"/>
              <a:buChar char="•"/>
              <a:tabLst>
                <a:tab pos="354965" algn="l"/>
                <a:tab pos="355600" algn="l"/>
              </a:tabLst>
            </a:pPr>
            <a:r>
              <a:rPr sz="2500" spc="-10" dirty="0">
                <a:latin typeface="Carlito"/>
                <a:cs typeface="Carlito"/>
              </a:rPr>
              <a:t>The </a:t>
            </a:r>
            <a:r>
              <a:rPr sz="2500" dirty="0">
                <a:latin typeface="Carlito"/>
                <a:cs typeface="Carlito"/>
              </a:rPr>
              <a:t>OS </a:t>
            </a:r>
            <a:r>
              <a:rPr sz="2500" spc="-10" dirty="0">
                <a:latin typeface="Carlito"/>
                <a:cs typeface="Carlito"/>
              </a:rPr>
              <a:t>allocates </a:t>
            </a:r>
            <a:r>
              <a:rPr sz="2500" spc="-5" dirty="0">
                <a:latin typeface="Carlito"/>
                <a:cs typeface="Carlito"/>
              </a:rPr>
              <a:t>a </a:t>
            </a:r>
            <a:r>
              <a:rPr sz="2500" spc="-10" dirty="0">
                <a:latin typeface="Carlito"/>
                <a:cs typeface="Carlito"/>
              </a:rPr>
              <a:t>set </a:t>
            </a:r>
            <a:r>
              <a:rPr sz="2500" dirty="0">
                <a:latin typeface="Carlito"/>
                <a:cs typeface="Carlito"/>
              </a:rPr>
              <a:t>of </a:t>
            </a:r>
            <a:r>
              <a:rPr sz="2500" spc="-5" dirty="0">
                <a:latin typeface="Carlito"/>
                <a:cs typeface="Carlito"/>
              </a:rPr>
              <a:t>time </a:t>
            </a:r>
            <a:r>
              <a:rPr sz="2500" spc="-15" dirty="0">
                <a:latin typeface="Carlito"/>
                <a:cs typeface="Carlito"/>
              </a:rPr>
              <a:t>to </a:t>
            </a:r>
            <a:r>
              <a:rPr sz="2500" spc="-5" dirty="0">
                <a:latin typeface="Carlito"/>
                <a:cs typeface="Carlito"/>
              </a:rPr>
              <a:t>each </a:t>
            </a:r>
            <a:r>
              <a:rPr sz="2500" spc="-55" dirty="0">
                <a:latin typeface="Carlito"/>
                <a:cs typeface="Carlito"/>
              </a:rPr>
              <a:t>user. </a:t>
            </a:r>
            <a:r>
              <a:rPr sz="2500" spc="-5" dirty="0">
                <a:latin typeface="Carlito"/>
                <a:cs typeface="Carlito"/>
              </a:rPr>
              <a:t>When this time  is </a:t>
            </a:r>
            <a:r>
              <a:rPr sz="2500" spc="-15" dirty="0">
                <a:latin typeface="Carlito"/>
                <a:cs typeface="Carlito"/>
              </a:rPr>
              <a:t>expired, </a:t>
            </a:r>
            <a:r>
              <a:rPr sz="2500" spc="-5" dirty="0">
                <a:latin typeface="Carlito"/>
                <a:cs typeface="Carlito"/>
              </a:rPr>
              <a:t>it passes </a:t>
            </a:r>
            <a:r>
              <a:rPr sz="2500" spc="-15" dirty="0">
                <a:latin typeface="Carlito"/>
                <a:cs typeface="Carlito"/>
              </a:rPr>
              <a:t>control </a:t>
            </a:r>
            <a:r>
              <a:rPr sz="2500" spc="-10" dirty="0">
                <a:latin typeface="Carlito"/>
                <a:cs typeface="Carlito"/>
              </a:rPr>
              <a:t>to </a:t>
            </a:r>
            <a:r>
              <a:rPr sz="2500" spc="-5" dirty="0">
                <a:latin typeface="Carlito"/>
                <a:cs typeface="Carlito"/>
              </a:rPr>
              <a:t>the </a:t>
            </a:r>
            <a:r>
              <a:rPr sz="2500" spc="-10" dirty="0">
                <a:latin typeface="Carlito"/>
                <a:cs typeface="Carlito"/>
              </a:rPr>
              <a:t>next </a:t>
            </a:r>
            <a:r>
              <a:rPr sz="2500" spc="-5" dirty="0">
                <a:latin typeface="Carlito"/>
                <a:cs typeface="Carlito"/>
              </a:rPr>
              <a:t>user on the </a:t>
            </a:r>
            <a:r>
              <a:rPr sz="2500" spc="-20" dirty="0">
                <a:latin typeface="Carlito"/>
                <a:cs typeface="Carlito"/>
              </a:rPr>
              <a:t>system.  </a:t>
            </a:r>
            <a:r>
              <a:rPr sz="2500" spc="-10" dirty="0">
                <a:latin typeface="Carlito"/>
                <a:cs typeface="Carlito"/>
              </a:rPr>
              <a:t>The </a:t>
            </a:r>
            <a:r>
              <a:rPr sz="2500" spc="-5" dirty="0">
                <a:latin typeface="Carlito"/>
                <a:cs typeface="Carlito"/>
              </a:rPr>
              <a:t>time allowed </a:t>
            </a:r>
            <a:r>
              <a:rPr sz="2500" dirty="0">
                <a:latin typeface="Carlito"/>
                <a:cs typeface="Carlito"/>
              </a:rPr>
              <a:t>is </a:t>
            </a:r>
            <a:r>
              <a:rPr sz="2500" spc="-10" dirty="0">
                <a:latin typeface="Carlito"/>
                <a:cs typeface="Carlito"/>
              </a:rPr>
              <a:t>extremely small </a:t>
            </a:r>
            <a:r>
              <a:rPr sz="2500" spc="-5" dirty="0">
                <a:latin typeface="Carlito"/>
                <a:cs typeface="Carlito"/>
              </a:rPr>
              <a:t>and the </a:t>
            </a:r>
            <a:r>
              <a:rPr sz="2500" spc="-15" dirty="0">
                <a:latin typeface="Carlito"/>
                <a:cs typeface="Carlito"/>
              </a:rPr>
              <a:t>users are </a:t>
            </a:r>
            <a:r>
              <a:rPr sz="2500" spc="-10" dirty="0">
                <a:latin typeface="Carlito"/>
                <a:cs typeface="Carlito"/>
              </a:rPr>
              <a:t>given  </a:t>
            </a:r>
            <a:r>
              <a:rPr sz="2500" spc="-5" dirty="0">
                <a:latin typeface="Carlito"/>
                <a:cs typeface="Carlito"/>
              </a:rPr>
              <a:t>the impression </a:t>
            </a:r>
            <a:r>
              <a:rPr sz="2500" spc="-10" dirty="0">
                <a:latin typeface="Carlito"/>
                <a:cs typeface="Carlito"/>
              </a:rPr>
              <a:t>that </a:t>
            </a:r>
            <a:r>
              <a:rPr sz="2500" spc="-5" dirty="0">
                <a:latin typeface="Carlito"/>
                <a:cs typeface="Carlito"/>
              </a:rPr>
              <a:t>they </a:t>
            </a:r>
            <a:r>
              <a:rPr sz="2500" dirty="0">
                <a:latin typeface="Carlito"/>
                <a:cs typeface="Carlito"/>
              </a:rPr>
              <a:t>each </a:t>
            </a:r>
            <a:r>
              <a:rPr sz="2500" spc="-20" dirty="0">
                <a:latin typeface="Carlito"/>
                <a:cs typeface="Carlito"/>
              </a:rPr>
              <a:t>have </a:t>
            </a:r>
            <a:r>
              <a:rPr sz="2500" spc="-5" dirty="0">
                <a:latin typeface="Carlito"/>
                <a:cs typeface="Carlito"/>
              </a:rPr>
              <a:t>their </a:t>
            </a:r>
            <a:r>
              <a:rPr sz="2500" spc="-10" dirty="0">
                <a:latin typeface="Carlito"/>
                <a:cs typeface="Carlito"/>
              </a:rPr>
              <a:t>own </a:t>
            </a:r>
            <a:r>
              <a:rPr sz="2500" spc="-5" dirty="0">
                <a:latin typeface="Carlito"/>
                <a:cs typeface="Carlito"/>
              </a:rPr>
              <a:t>CPU and they  </a:t>
            </a:r>
            <a:r>
              <a:rPr sz="2500" spc="-15" dirty="0">
                <a:latin typeface="Carlito"/>
                <a:cs typeface="Carlito"/>
              </a:rPr>
              <a:t>are </a:t>
            </a:r>
            <a:r>
              <a:rPr sz="2500" spc="-5" dirty="0">
                <a:latin typeface="Carlito"/>
                <a:cs typeface="Carlito"/>
              </a:rPr>
              <a:t>the sole </a:t>
            </a:r>
            <a:r>
              <a:rPr sz="2500" spc="-10" dirty="0">
                <a:latin typeface="Carlito"/>
                <a:cs typeface="Carlito"/>
              </a:rPr>
              <a:t>owner </a:t>
            </a:r>
            <a:r>
              <a:rPr sz="2500" dirty="0">
                <a:latin typeface="Carlito"/>
                <a:cs typeface="Carlito"/>
              </a:rPr>
              <a:t>of </a:t>
            </a:r>
            <a:r>
              <a:rPr sz="2500" spc="-5" dirty="0">
                <a:latin typeface="Carlito"/>
                <a:cs typeface="Carlito"/>
              </a:rPr>
              <a:t>the </a:t>
            </a:r>
            <a:r>
              <a:rPr sz="2500" spc="-15" dirty="0">
                <a:latin typeface="Carlito"/>
                <a:cs typeface="Carlito"/>
              </a:rPr>
              <a:t>CPU. </a:t>
            </a:r>
            <a:r>
              <a:rPr sz="2500" spc="-5" dirty="0">
                <a:latin typeface="Carlito"/>
                <a:cs typeface="Carlito"/>
              </a:rPr>
              <a:t>This short period of time  </a:t>
            </a:r>
            <a:r>
              <a:rPr sz="2500" spc="-10" dirty="0">
                <a:latin typeface="Carlito"/>
                <a:cs typeface="Carlito"/>
              </a:rPr>
              <a:t>during that </a:t>
            </a:r>
            <a:r>
              <a:rPr sz="2500" spc="-5" dirty="0">
                <a:latin typeface="Carlito"/>
                <a:cs typeface="Carlito"/>
              </a:rPr>
              <a:t>a </a:t>
            </a:r>
            <a:r>
              <a:rPr sz="2500" spc="-10" dirty="0">
                <a:latin typeface="Carlito"/>
                <a:cs typeface="Carlito"/>
              </a:rPr>
              <a:t>user gets </a:t>
            </a:r>
            <a:r>
              <a:rPr sz="2500" spc="-15" dirty="0">
                <a:latin typeface="Carlito"/>
                <a:cs typeface="Carlito"/>
              </a:rPr>
              <a:t>attention </a:t>
            </a:r>
            <a:r>
              <a:rPr sz="2500" spc="-5" dirty="0">
                <a:latin typeface="Carlito"/>
                <a:cs typeface="Carlito"/>
              </a:rPr>
              <a:t>of the </a:t>
            </a:r>
            <a:r>
              <a:rPr sz="2500" spc="-10" dirty="0">
                <a:latin typeface="Carlito"/>
                <a:cs typeface="Carlito"/>
              </a:rPr>
              <a:t>CPU; </a:t>
            </a:r>
            <a:r>
              <a:rPr sz="2500" spc="-5" dirty="0">
                <a:latin typeface="Carlito"/>
                <a:cs typeface="Carlito"/>
              </a:rPr>
              <a:t>is known</a:t>
            </a:r>
            <a:r>
              <a:rPr sz="2500" spc="135" dirty="0">
                <a:latin typeface="Carlito"/>
                <a:cs typeface="Carlito"/>
              </a:rPr>
              <a:t> </a:t>
            </a:r>
            <a:r>
              <a:rPr sz="2500" dirty="0">
                <a:latin typeface="Carlito"/>
                <a:cs typeface="Carlito"/>
              </a:rPr>
              <a:t>as</a:t>
            </a:r>
          </a:p>
          <a:p>
            <a:pPr marL="355600">
              <a:lnSpc>
                <a:spcPts val="2100"/>
              </a:lnSpc>
            </a:pPr>
            <a:r>
              <a:rPr sz="2500" spc="-5" dirty="0">
                <a:latin typeface="Carlito"/>
                <a:cs typeface="Carlito"/>
              </a:rPr>
              <a:t>a </a:t>
            </a:r>
            <a:r>
              <a:rPr sz="2500" i="1" dirty="0">
                <a:latin typeface="Carlito"/>
                <a:cs typeface="Carlito"/>
              </a:rPr>
              <a:t>time </a:t>
            </a:r>
            <a:r>
              <a:rPr sz="2500" i="1" spc="-10" dirty="0">
                <a:latin typeface="Carlito"/>
                <a:cs typeface="Carlito"/>
              </a:rPr>
              <a:t>slice </a:t>
            </a:r>
            <a:r>
              <a:rPr sz="2500" i="1" spc="-5" dirty="0">
                <a:latin typeface="Carlito"/>
                <a:cs typeface="Carlito"/>
              </a:rPr>
              <a:t>or a </a:t>
            </a:r>
            <a:r>
              <a:rPr sz="2500" i="1" spc="-10" dirty="0">
                <a:latin typeface="Carlito"/>
                <a:cs typeface="Carlito"/>
              </a:rPr>
              <a:t>quantum. </a:t>
            </a:r>
            <a:r>
              <a:rPr sz="2500" spc="-10" dirty="0">
                <a:latin typeface="Carlito"/>
                <a:cs typeface="Carlito"/>
              </a:rPr>
              <a:t>The concept </a:t>
            </a:r>
            <a:r>
              <a:rPr sz="2500" spc="-5" dirty="0">
                <a:latin typeface="Carlito"/>
                <a:cs typeface="Carlito"/>
              </a:rPr>
              <a:t>of time</a:t>
            </a:r>
            <a:r>
              <a:rPr sz="2500" spc="80" dirty="0">
                <a:latin typeface="Carlito"/>
                <a:cs typeface="Carlito"/>
              </a:rPr>
              <a:t> </a:t>
            </a:r>
            <a:r>
              <a:rPr sz="2500" spc="-5" dirty="0">
                <a:latin typeface="Carlito"/>
                <a:cs typeface="Carlito"/>
              </a:rPr>
              <a:t>sharing</a:t>
            </a:r>
            <a:endParaRPr sz="2500" dirty="0">
              <a:latin typeface="Carlito"/>
              <a:cs typeface="Carlito"/>
            </a:endParaRPr>
          </a:p>
          <a:p>
            <a:pPr marL="355600">
              <a:lnSpc>
                <a:spcPts val="2700"/>
              </a:lnSpc>
            </a:pPr>
            <a:r>
              <a:rPr sz="2500" spc="-25" dirty="0">
                <a:latin typeface="Carlito"/>
                <a:cs typeface="Carlito"/>
              </a:rPr>
              <a:t>system </a:t>
            </a:r>
            <a:r>
              <a:rPr sz="2500" spc="-5" dirty="0">
                <a:latin typeface="Carlito"/>
                <a:cs typeface="Carlito"/>
              </a:rPr>
              <a:t>is </a:t>
            </a:r>
            <a:r>
              <a:rPr sz="2500" spc="-10" dirty="0">
                <a:latin typeface="Carlito"/>
                <a:cs typeface="Carlito"/>
              </a:rPr>
              <a:t>shown </a:t>
            </a:r>
            <a:r>
              <a:rPr sz="2500" dirty="0">
                <a:latin typeface="Carlito"/>
                <a:cs typeface="Carlito"/>
              </a:rPr>
              <a:t>in</a:t>
            </a:r>
            <a:r>
              <a:rPr sz="2500" spc="50" dirty="0">
                <a:latin typeface="Carlito"/>
                <a:cs typeface="Carlito"/>
              </a:rPr>
              <a:t> </a:t>
            </a:r>
            <a:r>
              <a:rPr sz="2500" spc="-10" dirty="0">
                <a:latin typeface="Carlito"/>
                <a:cs typeface="Carlito"/>
              </a:rPr>
              <a:t>figure.</a:t>
            </a:r>
            <a:endParaRPr sz="2500" dirty="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14414"/>
            <a:ext cx="7273290" cy="696595"/>
          </a:xfrm>
          <a:prstGeom prst="rect">
            <a:avLst/>
          </a:prstGeom>
        </p:spPr>
        <p:txBody>
          <a:bodyPr vert="horz" wrap="square" lIns="0" tIns="13335" rIns="0" bIns="0" rtlCol="0">
            <a:spAutoFit/>
          </a:bodyPr>
          <a:lstStyle/>
          <a:p>
            <a:pPr marL="12700">
              <a:lnSpc>
                <a:spcPct val="100000"/>
              </a:lnSpc>
              <a:spcBef>
                <a:spcPts val="105"/>
              </a:spcBef>
            </a:pPr>
            <a:r>
              <a:rPr spc="-15" dirty="0"/>
              <a:t>Process </a:t>
            </a:r>
            <a:r>
              <a:rPr spc="-20" dirty="0"/>
              <a:t>execution: </a:t>
            </a:r>
            <a:r>
              <a:rPr spc="-5" dirty="0"/>
              <a:t>Time sharing</a:t>
            </a:r>
          </a:p>
        </p:txBody>
      </p:sp>
      <p:sp>
        <p:nvSpPr>
          <p:cNvPr id="3" name="object 3"/>
          <p:cNvSpPr txBox="1"/>
          <p:nvPr/>
        </p:nvSpPr>
        <p:spPr>
          <a:xfrm>
            <a:off x="535940" y="1526794"/>
            <a:ext cx="7994650" cy="4308475"/>
          </a:xfrm>
          <a:prstGeom prst="rect">
            <a:avLst/>
          </a:prstGeom>
        </p:spPr>
        <p:txBody>
          <a:bodyPr vert="horz" wrap="square" lIns="0" tIns="104140" rIns="0" bIns="0" rtlCol="0">
            <a:spAutoFit/>
          </a:bodyPr>
          <a:lstStyle/>
          <a:p>
            <a:pPr marL="355600" marR="30480" indent="-342900">
              <a:lnSpc>
                <a:spcPct val="80000"/>
              </a:lnSpc>
              <a:spcBef>
                <a:spcPts val="820"/>
              </a:spcBef>
              <a:buFont typeface="Arial"/>
              <a:buChar char="•"/>
              <a:tabLst>
                <a:tab pos="354965" algn="l"/>
                <a:tab pos="355600" algn="l"/>
              </a:tabLst>
            </a:pPr>
            <a:r>
              <a:rPr sz="3000" spc="-5" dirty="0">
                <a:latin typeface="Carlito"/>
                <a:cs typeface="Carlito"/>
              </a:rPr>
              <a:t>The OS </a:t>
            </a:r>
            <a:r>
              <a:rPr sz="3000" spc="-10" dirty="0">
                <a:latin typeface="Carlito"/>
                <a:cs typeface="Carlito"/>
              </a:rPr>
              <a:t>allocates </a:t>
            </a:r>
            <a:r>
              <a:rPr sz="3000" dirty="0">
                <a:latin typeface="Carlito"/>
                <a:cs typeface="Carlito"/>
              </a:rPr>
              <a:t>a </a:t>
            </a:r>
            <a:r>
              <a:rPr sz="3000" spc="-10" dirty="0">
                <a:latin typeface="Carlito"/>
                <a:cs typeface="Carlito"/>
              </a:rPr>
              <a:t>set </a:t>
            </a:r>
            <a:r>
              <a:rPr sz="3000" spc="-5" dirty="0">
                <a:latin typeface="Carlito"/>
                <a:cs typeface="Carlito"/>
              </a:rPr>
              <a:t>of </a:t>
            </a:r>
            <a:r>
              <a:rPr sz="3000" dirty="0">
                <a:latin typeface="Carlito"/>
                <a:cs typeface="Carlito"/>
              </a:rPr>
              <a:t>time </a:t>
            </a:r>
            <a:r>
              <a:rPr sz="3000" spc="-15" dirty="0">
                <a:latin typeface="Carlito"/>
                <a:cs typeface="Carlito"/>
              </a:rPr>
              <a:t>to </a:t>
            </a:r>
            <a:r>
              <a:rPr sz="3000" spc="-5" dirty="0">
                <a:latin typeface="Carlito"/>
                <a:cs typeface="Carlito"/>
              </a:rPr>
              <a:t>each </a:t>
            </a:r>
            <a:r>
              <a:rPr sz="3000" spc="-70" dirty="0">
                <a:latin typeface="Carlito"/>
                <a:cs typeface="Carlito"/>
              </a:rPr>
              <a:t>user. </a:t>
            </a:r>
            <a:r>
              <a:rPr sz="3000" spc="-5" dirty="0">
                <a:latin typeface="Carlito"/>
                <a:cs typeface="Carlito"/>
              </a:rPr>
              <a:t>When  </a:t>
            </a:r>
            <a:r>
              <a:rPr sz="3000" dirty="0">
                <a:latin typeface="Carlito"/>
                <a:cs typeface="Carlito"/>
              </a:rPr>
              <a:t>this time is </a:t>
            </a:r>
            <a:r>
              <a:rPr sz="3000" spc="-20" dirty="0">
                <a:latin typeface="Carlito"/>
                <a:cs typeface="Carlito"/>
              </a:rPr>
              <a:t>expired, </a:t>
            </a:r>
            <a:r>
              <a:rPr sz="3000" dirty="0">
                <a:latin typeface="Carlito"/>
                <a:cs typeface="Carlito"/>
              </a:rPr>
              <a:t>it </a:t>
            </a:r>
            <a:r>
              <a:rPr sz="3000" spc="-5" dirty="0">
                <a:latin typeface="Carlito"/>
                <a:cs typeface="Carlito"/>
              </a:rPr>
              <a:t>passes </a:t>
            </a:r>
            <a:r>
              <a:rPr sz="3000" spc="-15" dirty="0">
                <a:latin typeface="Carlito"/>
                <a:cs typeface="Carlito"/>
              </a:rPr>
              <a:t>control to </a:t>
            </a:r>
            <a:r>
              <a:rPr sz="3000" dirty="0">
                <a:latin typeface="Carlito"/>
                <a:cs typeface="Carlito"/>
              </a:rPr>
              <a:t>the </a:t>
            </a:r>
            <a:r>
              <a:rPr sz="3000" spc="-20" dirty="0">
                <a:latin typeface="Carlito"/>
                <a:cs typeface="Carlito"/>
              </a:rPr>
              <a:t>next  </a:t>
            </a:r>
            <a:r>
              <a:rPr sz="3000" spc="-5" dirty="0">
                <a:latin typeface="Carlito"/>
                <a:cs typeface="Carlito"/>
              </a:rPr>
              <a:t>user </a:t>
            </a:r>
            <a:r>
              <a:rPr sz="3000" dirty="0">
                <a:latin typeface="Carlito"/>
                <a:cs typeface="Carlito"/>
              </a:rPr>
              <a:t>on the </a:t>
            </a:r>
            <a:r>
              <a:rPr sz="3000" spc="-20" dirty="0">
                <a:latin typeface="Carlito"/>
                <a:cs typeface="Carlito"/>
              </a:rPr>
              <a:t>system. </a:t>
            </a:r>
            <a:r>
              <a:rPr sz="3000" dirty="0">
                <a:latin typeface="Carlito"/>
                <a:cs typeface="Carlito"/>
              </a:rPr>
              <a:t>The time </a:t>
            </a:r>
            <a:r>
              <a:rPr sz="3000" spc="-10" dirty="0">
                <a:latin typeface="Carlito"/>
                <a:cs typeface="Carlito"/>
              </a:rPr>
              <a:t>allowed </a:t>
            </a:r>
            <a:r>
              <a:rPr sz="3000" dirty="0">
                <a:latin typeface="Carlito"/>
                <a:cs typeface="Carlito"/>
              </a:rPr>
              <a:t>is  </a:t>
            </a:r>
            <a:r>
              <a:rPr sz="3000" spc="-10" dirty="0">
                <a:latin typeface="Carlito"/>
                <a:cs typeface="Carlito"/>
              </a:rPr>
              <a:t>extremely</a:t>
            </a:r>
            <a:r>
              <a:rPr sz="3000" spc="-5" dirty="0">
                <a:latin typeface="Carlito"/>
                <a:cs typeface="Carlito"/>
              </a:rPr>
              <a:t> </a:t>
            </a:r>
            <a:r>
              <a:rPr sz="3000" dirty="0">
                <a:latin typeface="Carlito"/>
                <a:cs typeface="Carlito"/>
              </a:rPr>
              <a:t>small</a:t>
            </a:r>
          </a:p>
          <a:p>
            <a:pPr marL="355600" marR="5080" indent="-342900">
              <a:lnSpc>
                <a:spcPct val="80000"/>
              </a:lnSpc>
              <a:spcBef>
                <a:spcPts val="720"/>
              </a:spcBef>
              <a:buFont typeface="Arial"/>
              <a:buChar char="•"/>
              <a:tabLst>
                <a:tab pos="354965" algn="l"/>
                <a:tab pos="355600" algn="l"/>
              </a:tabLst>
            </a:pPr>
            <a:r>
              <a:rPr sz="3000" spc="-5" dirty="0">
                <a:latin typeface="Carlito"/>
                <a:cs typeface="Carlito"/>
              </a:rPr>
              <a:t>This short </a:t>
            </a:r>
            <a:r>
              <a:rPr sz="3000" spc="-10" dirty="0">
                <a:latin typeface="Carlito"/>
                <a:cs typeface="Carlito"/>
              </a:rPr>
              <a:t>period </a:t>
            </a:r>
            <a:r>
              <a:rPr sz="3000" spc="-5" dirty="0">
                <a:latin typeface="Carlito"/>
                <a:cs typeface="Carlito"/>
              </a:rPr>
              <a:t>of </a:t>
            </a:r>
            <a:r>
              <a:rPr sz="3000" dirty="0">
                <a:latin typeface="Carlito"/>
                <a:cs typeface="Carlito"/>
              </a:rPr>
              <a:t>time </a:t>
            </a:r>
            <a:r>
              <a:rPr sz="3000" spc="-10" dirty="0">
                <a:latin typeface="Carlito"/>
                <a:cs typeface="Carlito"/>
              </a:rPr>
              <a:t>during that </a:t>
            </a:r>
            <a:r>
              <a:rPr sz="3000" dirty="0">
                <a:latin typeface="Carlito"/>
                <a:cs typeface="Carlito"/>
              </a:rPr>
              <a:t>a </a:t>
            </a:r>
            <a:r>
              <a:rPr sz="3000" spc="-5" dirty="0">
                <a:latin typeface="Carlito"/>
                <a:cs typeface="Carlito"/>
              </a:rPr>
              <a:t>user </a:t>
            </a:r>
            <a:r>
              <a:rPr sz="3000" spc="-15" dirty="0">
                <a:latin typeface="Carlito"/>
                <a:cs typeface="Carlito"/>
              </a:rPr>
              <a:t>gets  attention </a:t>
            </a:r>
            <a:r>
              <a:rPr sz="3000" spc="-5" dirty="0">
                <a:latin typeface="Carlito"/>
                <a:cs typeface="Carlito"/>
              </a:rPr>
              <a:t>of </a:t>
            </a:r>
            <a:r>
              <a:rPr sz="3000" dirty="0">
                <a:latin typeface="Carlito"/>
                <a:cs typeface="Carlito"/>
              </a:rPr>
              <a:t>the </a:t>
            </a:r>
            <a:r>
              <a:rPr sz="3000" spc="-5" dirty="0">
                <a:latin typeface="Carlito"/>
                <a:cs typeface="Carlito"/>
              </a:rPr>
              <a:t>CPU; </a:t>
            </a:r>
            <a:r>
              <a:rPr sz="3000" dirty="0">
                <a:latin typeface="Carlito"/>
                <a:cs typeface="Carlito"/>
              </a:rPr>
              <a:t>is </a:t>
            </a:r>
            <a:r>
              <a:rPr sz="3000" spc="-5" dirty="0">
                <a:latin typeface="Carlito"/>
                <a:cs typeface="Carlito"/>
              </a:rPr>
              <a:t>known </a:t>
            </a:r>
            <a:r>
              <a:rPr sz="3000" dirty="0">
                <a:latin typeface="Carlito"/>
                <a:cs typeface="Carlito"/>
              </a:rPr>
              <a:t>as a </a:t>
            </a:r>
            <a:r>
              <a:rPr sz="3000" i="1" dirty="0">
                <a:latin typeface="Carlito"/>
                <a:cs typeface="Carlito"/>
              </a:rPr>
              <a:t>time </a:t>
            </a:r>
            <a:r>
              <a:rPr sz="3000" i="1" spc="-10" dirty="0">
                <a:latin typeface="Carlito"/>
                <a:cs typeface="Carlito"/>
              </a:rPr>
              <a:t>slice </a:t>
            </a:r>
            <a:r>
              <a:rPr sz="3000" i="1" spc="-5" dirty="0">
                <a:latin typeface="Carlito"/>
                <a:cs typeface="Carlito"/>
              </a:rPr>
              <a:t>or</a:t>
            </a:r>
            <a:r>
              <a:rPr sz="3000" i="1" spc="-105" dirty="0">
                <a:latin typeface="Carlito"/>
                <a:cs typeface="Carlito"/>
              </a:rPr>
              <a:t> </a:t>
            </a:r>
            <a:r>
              <a:rPr sz="3000" i="1" dirty="0">
                <a:latin typeface="Carlito"/>
                <a:cs typeface="Carlito"/>
              </a:rPr>
              <a:t>a  </a:t>
            </a:r>
            <a:r>
              <a:rPr sz="3000" i="1" spc="-10" dirty="0">
                <a:latin typeface="Carlito"/>
                <a:cs typeface="Carlito"/>
              </a:rPr>
              <a:t>quantum.</a:t>
            </a:r>
            <a:endParaRPr sz="3000" dirty="0">
              <a:latin typeface="Carlito"/>
              <a:cs typeface="Carlito"/>
            </a:endParaRPr>
          </a:p>
          <a:p>
            <a:pPr marL="355600" marR="949960" indent="-342900">
              <a:lnSpc>
                <a:spcPts val="2880"/>
              </a:lnSpc>
              <a:spcBef>
                <a:spcPts val="695"/>
              </a:spcBef>
              <a:buFont typeface="Arial"/>
              <a:buChar char="•"/>
              <a:tabLst>
                <a:tab pos="354965" algn="l"/>
                <a:tab pos="355600" algn="l"/>
              </a:tabLst>
            </a:pPr>
            <a:r>
              <a:rPr sz="3000" dirty="0">
                <a:latin typeface="Carlito"/>
                <a:cs typeface="Carlito"/>
              </a:rPr>
              <a:t>When the </a:t>
            </a:r>
            <a:r>
              <a:rPr sz="3000" spc="-5" dirty="0">
                <a:latin typeface="Carlito"/>
                <a:cs typeface="Carlito"/>
              </a:rPr>
              <a:t>CPU </a:t>
            </a:r>
            <a:r>
              <a:rPr sz="3000" spc="-25" dirty="0">
                <a:latin typeface="Carlito"/>
                <a:cs typeface="Carlito"/>
              </a:rPr>
              <a:t>executes </a:t>
            </a:r>
            <a:r>
              <a:rPr sz="3000" dirty="0">
                <a:latin typeface="Carlito"/>
                <a:cs typeface="Carlito"/>
              </a:rPr>
              <a:t>a </a:t>
            </a:r>
            <a:r>
              <a:rPr sz="3000" spc="-10" dirty="0">
                <a:latin typeface="Carlito"/>
                <a:cs typeface="Carlito"/>
              </a:rPr>
              <a:t>process </a:t>
            </a:r>
            <a:r>
              <a:rPr sz="3000" spc="-190" dirty="0">
                <a:latin typeface="Carlito"/>
                <a:cs typeface="Carlito"/>
              </a:rPr>
              <a:t>P, </a:t>
            </a:r>
            <a:r>
              <a:rPr sz="3000" dirty="0">
                <a:latin typeface="Carlito"/>
                <a:cs typeface="Carlito"/>
              </a:rPr>
              <a:t>the </a:t>
            </a:r>
            <a:r>
              <a:rPr sz="3000" spc="-5" dirty="0">
                <a:latin typeface="Carlito"/>
                <a:cs typeface="Carlito"/>
              </a:rPr>
              <a:t>OS  </a:t>
            </a:r>
            <a:r>
              <a:rPr sz="3000" spc="-10" dirty="0">
                <a:latin typeface="Carlito"/>
                <a:cs typeface="Carlito"/>
              </a:rPr>
              <a:t>switch </a:t>
            </a:r>
            <a:r>
              <a:rPr sz="3000" dirty="0">
                <a:latin typeface="Carlito"/>
                <a:cs typeface="Carlito"/>
              </a:rPr>
              <a:t>the </a:t>
            </a:r>
            <a:r>
              <a:rPr sz="3000" spc="-5" dirty="0">
                <a:latin typeface="Carlito"/>
                <a:cs typeface="Carlito"/>
              </a:rPr>
              <a:t>CPU </a:t>
            </a:r>
            <a:r>
              <a:rPr sz="3000" spc="-10" dirty="0">
                <a:latin typeface="Carlito"/>
                <a:cs typeface="Carlito"/>
              </a:rPr>
              <a:t>to </a:t>
            </a:r>
            <a:r>
              <a:rPr sz="3000" dirty="0">
                <a:latin typeface="Carlito"/>
                <a:cs typeface="Carlito"/>
              </a:rPr>
              <a:t>another </a:t>
            </a:r>
            <a:r>
              <a:rPr sz="3000" spc="-10" dirty="0">
                <a:latin typeface="Carlito"/>
                <a:cs typeface="Carlito"/>
              </a:rPr>
              <a:t>process</a:t>
            </a:r>
            <a:r>
              <a:rPr sz="3000" spc="-40" dirty="0">
                <a:latin typeface="Carlito"/>
                <a:cs typeface="Carlito"/>
              </a:rPr>
              <a:t> </a:t>
            </a:r>
            <a:r>
              <a:rPr sz="3000" dirty="0">
                <a:latin typeface="Carlito"/>
                <a:cs typeface="Carlito"/>
              </a:rPr>
              <a:t>if:</a:t>
            </a:r>
          </a:p>
          <a:p>
            <a:pPr marL="756285" marR="1003300" indent="-287020">
              <a:lnSpc>
                <a:spcPct val="80000"/>
              </a:lnSpc>
              <a:spcBef>
                <a:spcPts val="665"/>
              </a:spcBef>
              <a:tabLst>
                <a:tab pos="5600065" algn="l"/>
              </a:tabLst>
            </a:pPr>
            <a:r>
              <a:rPr sz="2600" dirty="0">
                <a:latin typeface="Arial"/>
                <a:cs typeface="Arial"/>
              </a:rPr>
              <a:t>– </a:t>
            </a:r>
            <a:r>
              <a:rPr sz="2600" dirty="0">
                <a:latin typeface="Carlito"/>
                <a:cs typeface="Carlito"/>
              </a:rPr>
              <a:t>P is </a:t>
            </a:r>
            <a:r>
              <a:rPr sz="2600" spc="-10" dirty="0">
                <a:latin typeface="Carlito"/>
                <a:cs typeface="Carlito"/>
              </a:rPr>
              <a:t>performing </a:t>
            </a:r>
            <a:r>
              <a:rPr sz="2600" dirty="0">
                <a:latin typeface="Carlito"/>
                <a:cs typeface="Carlito"/>
              </a:rPr>
              <a:t>an I/O</a:t>
            </a:r>
            <a:r>
              <a:rPr sz="2600" spc="75" dirty="0">
                <a:latin typeface="Carlito"/>
                <a:cs typeface="Carlito"/>
              </a:rPr>
              <a:t> </a:t>
            </a:r>
            <a:r>
              <a:rPr sz="2600" spc="-10" dirty="0">
                <a:latin typeface="Carlito"/>
                <a:cs typeface="Carlito"/>
              </a:rPr>
              <a:t>operation</a:t>
            </a:r>
            <a:r>
              <a:rPr sz="2600" spc="15" dirty="0">
                <a:latin typeface="Carlito"/>
                <a:cs typeface="Carlito"/>
              </a:rPr>
              <a:t> </a:t>
            </a:r>
            <a:r>
              <a:rPr sz="2600" b="1" u="heavy" dirty="0">
                <a:uFill>
                  <a:solidFill>
                    <a:srgbClr val="000000"/>
                  </a:solidFill>
                </a:uFill>
                <a:latin typeface="Carlito"/>
                <a:cs typeface="Carlito"/>
              </a:rPr>
              <a:t>or</a:t>
            </a:r>
            <a:r>
              <a:rPr sz="2600" b="1" dirty="0">
                <a:latin typeface="Carlito"/>
                <a:cs typeface="Carlito"/>
              </a:rPr>
              <a:t>	</a:t>
            </a:r>
            <a:r>
              <a:rPr sz="2600" dirty="0">
                <a:latin typeface="Carlito"/>
                <a:cs typeface="Carlito"/>
              </a:rPr>
              <a:t>the end</a:t>
            </a:r>
            <a:r>
              <a:rPr sz="2600" spc="-114" dirty="0">
                <a:latin typeface="Carlito"/>
                <a:cs typeface="Carlito"/>
              </a:rPr>
              <a:t> </a:t>
            </a:r>
            <a:r>
              <a:rPr sz="2600" spc="-5" dirty="0">
                <a:latin typeface="Carlito"/>
                <a:cs typeface="Carlito"/>
              </a:rPr>
              <a:t>of  quantum </a:t>
            </a:r>
            <a:r>
              <a:rPr sz="2600" dirty="0">
                <a:latin typeface="Carlito"/>
                <a:cs typeface="Carlito"/>
              </a:rPr>
              <a:t>is</a:t>
            </a:r>
            <a:r>
              <a:rPr sz="2600" spc="-35" dirty="0">
                <a:latin typeface="Carlito"/>
                <a:cs typeface="Carlito"/>
              </a:rPr>
              <a:t> </a:t>
            </a:r>
            <a:r>
              <a:rPr sz="2600" spc="-5" dirty="0">
                <a:latin typeface="Carlito"/>
                <a:cs typeface="Carlito"/>
              </a:rPr>
              <a:t>reached</a:t>
            </a:r>
            <a:endParaRPr sz="2600" dirty="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5" dirty="0"/>
              <a:t>Process </a:t>
            </a:r>
            <a:r>
              <a:rPr spc="-20" dirty="0"/>
              <a:t>execution: </a:t>
            </a:r>
            <a:r>
              <a:rPr dirty="0"/>
              <a:t>time</a:t>
            </a:r>
            <a:r>
              <a:rPr spc="-15" dirty="0"/>
              <a:t> </a:t>
            </a:r>
            <a:r>
              <a:rPr spc="-5" dirty="0"/>
              <a:t>sharing</a:t>
            </a:r>
          </a:p>
        </p:txBody>
      </p:sp>
      <p:sp>
        <p:nvSpPr>
          <p:cNvPr id="3" name="object 3"/>
          <p:cNvSpPr/>
          <p:nvPr/>
        </p:nvSpPr>
        <p:spPr>
          <a:xfrm>
            <a:off x="990600" y="2895600"/>
            <a:ext cx="6979920" cy="296802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69644" y="1689557"/>
            <a:ext cx="670750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rlito"/>
                <a:cs typeface="Carlito"/>
              </a:rPr>
              <a:t>The </a:t>
            </a:r>
            <a:r>
              <a:rPr sz="2400" spc="-10" dirty="0">
                <a:latin typeface="Carlito"/>
                <a:cs typeface="Carlito"/>
              </a:rPr>
              <a:t>concept </a:t>
            </a:r>
            <a:r>
              <a:rPr sz="2400" spc="-5" dirty="0">
                <a:latin typeface="Carlito"/>
                <a:cs typeface="Carlito"/>
              </a:rPr>
              <a:t>of </a:t>
            </a:r>
            <a:r>
              <a:rPr sz="2400" dirty="0">
                <a:latin typeface="Carlito"/>
                <a:cs typeface="Carlito"/>
              </a:rPr>
              <a:t>time </a:t>
            </a:r>
            <a:r>
              <a:rPr sz="2400" spc="-5" dirty="0">
                <a:latin typeface="Carlito"/>
                <a:cs typeface="Carlito"/>
              </a:rPr>
              <a:t>sharing </a:t>
            </a:r>
            <a:r>
              <a:rPr sz="2400" spc="-25" dirty="0">
                <a:latin typeface="Carlito"/>
                <a:cs typeface="Carlito"/>
              </a:rPr>
              <a:t>system </a:t>
            </a:r>
            <a:r>
              <a:rPr sz="2400" dirty="0">
                <a:latin typeface="Carlito"/>
                <a:cs typeface="Carlito"/>
              </a:rPr>
              <a:t>is </a:t>
            </a:r>
            <a:r>
              <a:rPr sz="2400" spc="-10" dirty="0">
                <a:latin typeface="Carlito"/>
                <a:cs typeface="Carlito"/>
              </a:rPr>
              <a:t>shown </a:t>
            </a:r>
            <a:r>
              <a:rPr sz="2400" dirty="0">
                <a:latin typeface="Carlito"/>
                <a:cs typeface="Carlito"/>
              </a:rPr>
              <a:t>in </a:t>
            </a:r>
            <a:r>
              <a:rPr sz="2400" spc="-10" dirty="0">
                <a:latin typeface="Carlito"/>
                <a:cs typeface="Carlito"/>
              </a:rPr>
              <a:t>figure.</a:t>
            </a:r>
            <a:endParaRPr sz="2400">
              <a:latin typeface="Carlito"/>
              <a:cs typeface="Carlito"/>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9054" y="192150"/>
            <a:ext cx="2943860" cy="635000"/>
          </a:xfrm>
          <a:prstGeom prst="rect">
            <a:avLst/>
          </a:prstGeom>
        </p:spPr>
        <p:txBody>
          <a:bodyPr vert="horz" wrap="square" lIns="0" tIns="12065" rIns="0" bIns="0" rtlCol="0">
            <a:spAutoFit/>
          </a:bodyPr>
          <a:lstStyle/>
          <a:p>
            <a:pPr marL="12700">
              <a:lnSpc>
                <a:spcPct val="100000"/>
              </a:lnSpc>
              <a:spcBef>
                <a:spcPts val="95"/>
              </a:spcBef>
            </a:pPr>
            <a:r>
              <a:rPr sz="4000" spc="-5" dirty="0"/>
              <a:t>OS</a:t>
            </a:r>
            <a:r>
              <a:rPr sz="4000" spc="-70" dirty="0"/>
              <a:t> </a:t>
            </a:r>
            <a:r>
              <a:rPr sz="4000" spc="-15" dirty="0"/>
              <a:t>Schedulers</a:t>
            </a:r>
            <a:endParaRPr sz="4000"/>
          </a:p>
        </p:txBody>
      </p:sp>
      <p:sp>
        <p:nvSpPr>
          <p:cNvPr id="3" name="object 3"/>
          <p:cNvSpPr txBox="1"/>
          <p:nvPr/>
        </p:nvSpPr>
        <p:spPr>
          <a:xfrm>
            <a:off x="535940" y="1607261"/>
            <a:ext cx="7865745" cy="2465705"/>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spc="-10" dirty="0">
                <a:latin typeface="Carlito"/>
                <a:cs typeface="Carlito"/>
              </a:rPr>
              <a:t>Schedulers </a:t>
            </a:r>
            <a:r>
              <a:rPr sz="3200" spc="-15" dirty="0">
                <a:latin typeface="Carlito"/>
                <a:cs typeface="Carlito"/>
              </a:rPr>
              <a:t>are </a:t>
            </a:r>
            <a:r>
              <a:rPr sz="3200" spc="-5" dirty="0">
                <a:latin typeface="Carlito"/>
                <a:cs typeface="Carlito"/>
              </a:rPr>
              <a:t>special </a:t>
            </a:r>
            <a:r>
              <a:rPr sz="3200" spc="-30" dirty="0">
                <a:latin typeface="Carlito"/>
                <a:cs typeface="Carlito"/>
              </a:rPr>
              <a:t>system </a:t>
            </a:r>
            <a:r>
              <a:rPr sz="3200" spc="-15" dirty="0">
                <a:latin typeface="Carlito"/>
                <a:cs typeface="Carlito"/>
              </a:rPr>
              <a:t>software </a:t>
            </a:r>
            <a:r>
              <a:rPr sz="3200" dirty="0">
                <a:latin typeface="Carlito"/>
                <a:cs typeface="Carlito"/>
              </a:rPr>
              <a:t>which  </a:t>
            </a:r>
            <a:r>
              <a:rPr sz="3200" spc="-5" dirty="0">
                <a:latin typeface="Carlito"/>
                <a:cs typeface="Carlito"/>
              </a:rPr>
              <a:t>handle </a:t>
            </a:r>
            <a:r>
              <a:rPr sz="3200" spc="-10" dirty="0">
                <a:latin typeface="Carlito"/>
                <a:cs typeface="Carlito"/>
              </a:rPr>
              <a:t>process </a:t>
            </a:r>
            <a:r>
              <a:rPr sz="3200" spc="-5" dirty="0">
                <a:latin typeface="Carlito"/>
                <a:cs typeface="Carlito"/>
              </a:rPr>
              <a:t>scheduling </a:t>
            </a:r>
            <a:r>
              <a:rPr sz="3200" dirty="0">
                <a:latin typeface="Carlito"/>
                <a:cs typeface="Carlito"/>
              </a:rPr>
              <a:t>in </a:t>
            </a:r>
            <a:r>
              <a:rPr sz="3200" spc="-5" dirty="0">
                <a:latin typeface="Carlito"/>
                <a:cs typeface="Carlito"/>
              </a:rPr>
              <a:t>various </a:t>
            </a:r>
            <a:r>
              <a:rPr sz="3200" spc="-25" dirty="0">
                <a:latin typeface="Carlito"/>
                <a:cs typeface="Carlito"/>
              </a:rPr>
              <a:t>ways.  </a:t>
            </a:r>
            <a:r>
              <a:rPr sz="3200" spc="-5" dirty="0">
                <a:latin typeface="Carlito"/>
                <a:cs typeface="Carlito"/>
              </a:rPr>
              <a:t>Their </a:t>
            </a:r>
            <a:r>
              <a:rPr sz="3200" dirty="0">
                <a:latin typeface="Carlito"/>
                <a:cs typeface="Carlito"/>
              </a:rPr>
              <a:t>main </a:t>
            </a:r>
            <a:r>
              <a:rPr sz="3200" spc="-10" dirty="0">
                <a:latin typeface="Carlito"/>
                <a:cs typeface="Carlito"/>
              </a:rPr>
              <a:t>task </a:t>
            </a:r>
            <a:r>
              <a:rPr sz="3200" dirty="0">
                <a:latin typeface="Carlito"/>
                <a:cs typeface="Carlito"/>
              </a:rPr>
              <a:t>is </a:t>
            </a:r>
            <a:r>
              <a:rPr sz="3200" spc="-20" dirty="0">
                <a:latin typeface="Carlito"/>
                <a:cs typeface="Carlito"/>
              </a:rPr>
              <a:t>to </a:t>
            </a:r>
            <a:r>
              <a:rPr sz="3200" spc="-5" dirty="0">
                <a:latin typeface="Carlito"/>
                <a:cs typeface="Carlito"/>
              </a:rPr>
              <a:t>select </a:t>
            </a:r>
            <a:r>
              <a:rPr sz="3200" dirty="0">
                <a:latin typeface="Carlito"/>
                <a:cs typeface="Carlito"/>
              </a:rPr>
              <a:t>the </a:t>
            </a:r>
            <a:r>
              <a:rPr sz="3200" spc="-5" dirty="0">
                <a:latin typeface="Carlito"/>
                <a:cs typeface="Carlito"/>
              </a:rPr>
              <a:t>jobs </a:t>
            </a:r>
            <a:r>
              <a:rPr sz="3200" spc="-20" dirty="0">
                <a:latin typeface="Carlito"/>
                <a:cs typeface="Carlito"/>
              </a:rPr>
              <a:t>to </a:t>
            </a:r>
            <a:r>
              <a:rPr sz="3200" spc="-5" dirty="0">
                <a:latin typeface="Carlito"/>
                <a:cs typeface="Carlito"/>
              </a:rPr>
              <a:t>be  </a:t>
            </a:r>
            <a:r>
              <a:rPr sz="3200" spc="-15" dirty="0">
                <a:latin typeface="Carlito"/>
                <a:cs typeface="Carlito"/>
              </a:rPr>
              <a:t>submitted into </a:t>
            </a:r>
            <a:r>
              <a:rPr sz="3200" dirty="0">
                <a:latin typeface="Carlito"/>
                <a:cs typeface="Carlito"/>
              </a:rPr>
              <a:t>the </a:t>
            </a:r>
            <a:r>
              <a:rPr sz="3200" spc="-25" dirty="0">
                <a:latin typeface="Carlito"/>
                <a:cs typeface="Carlito"/>
              </a:rPr>
              <a:t>system </a:t>
            </a:r>
            <a:r>
              <a:rPr sz="3200" dirty="0">
                <a:latin typeface="Carlito"/>
                <a:cs typeface="Carlito"/>
              </a:rPr>
              <a:t>and </a:t>
            </a:r>
            <a:r>
              <a:rPr sz="3200" spc="-20" dirty="0">
                <a:latin typeface="Carlito"/>
                <a:cs typeface="Carlito"/>
              </a:rPr>
              <a:t>to </a:t>
            </a:r>
            <a:r>
              <a:rPr sz="3200" spc="-5" dirty="0">
                <a:latin typeface="Carlito"/>
                <a:cs typeface="Carlito"/>
              </a:rPr>
              <a:t>decide  </a:t>
            </a:r>
            <a:r>
              <a:rPr sz="3200" dirty="0">
                <a:latin typeface="Carlito"/>
                <a:cs typeface="Carlito"/>
              </a:rPr>
              <a:t>which </a:t>
            </a:r>
            <a:r>
              <a:rPr sz="3200" spc="-10" dirty="0">
                <a:latin typeface="Carlito"/>
                <a:cs typeface="Carlito"/>
              </a:rPr>
              <a:t>process </a:t>
            </a:r>
            <a:r>
              <a:rPr sz="3200" spc="-20" dirty="0">
                <a:latin typeface="Carlito"/>
                <a:cs typeface="Carlito"/>
              </a:rPr>
              <a:t>to</a:t>
            </a:r>
            <a:r>
              <a:rPr sz="3200" spc="-10" dirty="0">
                <a:latin typeface="Carlito"/>
                <a:cs typeface="Carlito"/>
              </a:rPr>
              <a:t> </a:t>
            </a:r>
            <a:r>
              <a:rPr sz="3200" dirty="0">
                <a:latin typeface="Carlito"/>
                <a:cs typeface="Carlito"/>
              </a:rPr>
              <a:t>run</a:t>
            </a:r>
            <a:endParaRPr sz="320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6008" y="152400"/>
            <a:ext cx="6089015" cy="696595"/>
          </a:xfrm>
          <a:prstGeom prst="rect">
            <a:avLst/>
          </a:prstGeom>
        </p:spPr>
        <p:txBody>
          <a:bodyPr vert="horz" wrap="square" lIns="0" tIns="13335" rIns="0" bIns="0" rtlCol="0">
            <a:spAutoFit/>
          </a:bodyPr>
          <a:lstStyle/>
          <a:p>
            <a:pPr marL="12700">
              <a:lnSpc>
                <a:spcPct val="100000"/>
              </a:lnSpc>
              <a:spcBef>
                <a:spcPts val="105"/>
              </a:spcBef>
            </a:pPr>
            <a:r>
              <a:rPr spc="-15" dirty="0"/>
              <a:t>process </a:t>
            </a:r>
            <a:r>
              <a:rPr spc="-5" dirty="0"/>
              <a:t>scheduling</a:t>
            </a:r>
            <a:r>
              <a:rPr spc="-25" dirty="0"/>
              <a:t> </a:t>
            </a:r>
            <a:r>
              <a:rPr spc="-5" dirty="0"/>
              <a:t>queues</a:t>
            </a:r>
          </a:p>
        </p:txBody>
      </p:sp>
      <p:sp>
        <p:nvSpPr>
          <p:cNvPr id="3" name="object 3"/>
          <p:cNvSpPr txBox="1"/>
          <p:nvPr/>
        </p:nvSpPr>
        <p:spPr>
          <a:xfrm>
            <a:off x="535940" y="1572259"/>
            <a:ext cx="7803515" cy="2110740"/>
          </a:xfrm>
          <a:prstGeom prst="rect">
            <a:avLst/>
          </a:prstGeom>
        </p:spPr>
        <p:txBody>
          <a:bodyPr vert="horz" wrap="square" lIns="0" tIns="12700" rIns="0" bIns="0" rtlCol="0">
            <a:spAutoFit/>
          </a:bodyPr>
          <a:lstStyle/>
          <a:p>
            <a:pPr marL="355600" marR="386080" indent="-342900">
              <a:lnSpc>
                <a:spcPct val="100000"/>
              </a:lnSpc>
              <a:spcBef>
                <a:spcPts val="100"/>
              </a:spcBef>
              <a:buFont typeface="Arial"/>
              <a:buChar char="•"/>
              <a:tabLst>
                <a:tab pos="354965" algn="l"/>
                <a:tab pos="355600" algn="l"/>
              </a:tabLst>
            </a:pPr>
            <a:r>
              <a:rPr sz="1800" spc="-5" dirty="0">
                <a:latin typeface="Carlito"/>
                <a:cs typeface="Carlito"/>
              </a:rPr>
              <a:t>The </a:t>
            </a:r>
            <a:r>
              <a:rPr sz="1800" spc="-10" dirty="0">
                <a:latin typeface="Carlito"/>
                <a:cs typeface="Carlito"/>
              </a:rPr>
              <a:t>Operating </a:t>
            </a:r>
            <a:r>
              <a:rPr sz="1800" spc="-15" dirty="0">
                <a:latin typeface="Carlito"/>
                <a:cs typeface="Carlito"/>
              </a:rPr>
              <a:t>System </a:t>
            </a:r>
            <a:r>
              <a:rPr sz="1800" spc="-5" dirty="0">
                <a:latin typeface="Carlito"/>
                <a:cs typeface="Carlito"/>
              </a:rPr>
              <a:t>maintains </a:t>
            </a:r>
            <a:r>
              <a:rPr sz="1800" dirty="0">
                <a:latin typeface="Carlito"/>
                <a:cs typeface="Carlito"/>
              </a:rPr>
              <a:t>the </a:t>
            </a:r>
            <a:r>
              <a:rPr sz="1800" spc="-10" dirty="0">
                <a:latin typeface="Carlito"/>
                <a:cs typeface="Carlito"/>
              </a:rPr>
              <a:t>following important process </a:t>
            </a:r>
            <a:r>
              <a:rPr sz="1800" spc="-5" dirty="0">
                <a:latin typeface="Carlito"/>
                <a:cs typeface="Carlito"/>
              </a:rPr>
              <a:t>scheduling  </a:t>
            </a:r>
            <a:r>
              <a:rPr sz="1800" dirty="0">
                <a:latin typeface="Carlito"/>
                <a:cs typeface="Carlito"/>
              </a:rPr>
              <a:t>queues −</a:t>
            </a:r>
          </a:p>
          <a:p>
            <a:pPr marL="355600" indent="-342900">
              <a:lnSpc>
                <a:spcPct val="100000"/>
              </a:lnSpc>
              <a:spcBef>
                <a:spcPts val="430"/>
              </a:spcBef>
              <a:buFont typeface="Arial"/>
              <a:buChar char="•"/>
              <a:tabLst>
                <a:tab pos="354965" algn="l"/>
                <a:tab pos="355600" algn="l"/>
              </a:tabLst>
            </a:pPr>
            <a:r>
              <a:rPr sz="1800" b="1" dirty="0">
                <a:latin typeface="Carlito"/>
                <a:cs typeface="Carlito"/>
              </a:rPr>
              <a:t>Job </a:t>
            </a:r>
            <a:r>
              <a:rPr sz="1800" b="1" spc="-5" dirty="0">
                <a:latin typeface="Carlito"/>
                <a:cs typeface="Carlito"/>
              </a:rPr>
              <a:t>queue </a:t>
            </a:r>
            <a:r>
              <a:rPr sz="1800" dirty="0">
                <a:latin typeface="Carlito"/>
                <a:cs typeface="Carlito"/>
              </a:rPr>
              <a:t>− </a:t>
            </a:r>
            <a:r>
              <a:rPr sz="1800" spc="-5" dirty="0">
                <a:latin typeface="Carlito"/>
                <a:cs typeface="Carlito"/>
              </a:rPr>
              <a:t>This </a:t>
            </a:r>
            <a:r>
              <a:rPr sz="1800" dirty="0">
                <a:latin typeface="Carlito"/>
                <a:cs typeface="Carlito"/>
              </a:rPr>
              <a:t>queue </a:t>
            </a:r>
            <a:r>
              <a:rPr sz="1800" spc="-15" dirty="0">
                <a:latin typeface="Carlito"/>
                <a:cs typeface="Carlito"/>
              </a:rPr>
              <a:t>keeps </a:t>
            </a:r>
            <a:r>
              <a:rPr sz="1800" dirty="0">
                <a:latin typeface="Carlito"/>
                <a:cs typeface="Carlito"/>
              </a:rPr>
              <a:t>all the </a:t>
            </a:r>
            <a:r>
              <a:rPr sz="1800" spc="-5" dirty="0">
                <a:latin typeface="Carlito"/>
                <a:cs typeface="Carlito"/>
              </a:rPr>
              <a:t>processes in </a:t>
            </a:r>
            <a:r>
              <a:rPr sz="1800" dirty="0">
                <a:latin typeface="Carlito"/>
                <a:cs typeface="Carlito"/>
              </a:rPr>
              <a:t>the</a:t>
            </a:r>
            <a:r>
              <a:rPr sz="1800" spc="5" dirty="0">
                <a:latin typeface="Carlito"/>
                <a:cs typeface="Carlito"/>
              </a:rPr>
              <a:t> </a:t>
            </a:r>
            <a:r>
              <a:rPr sz="1800" spc="-15" dirty="0">
                <a:latin typeface="Carlito"/>
                <a:cs typeface="Carlito"/>
              </a:rPr>
              <a:t>system.</a:t>
            </a:r>
            <a:endParaRPr sz="1800" dirty="0">
              <a:latin typeface="Carlito"/>
              <a:cs typeface="Carlito"/>
            </a:endParaRPr>
          </a:p>
          <a:p>
            <a:pPr marL="355600" indent="-342900">
              <a:lnSpc>
                <a:spcPct val="100000"/>
              </a:lnSpc>
              <a:spcBef>
                <a:spcPts val="434"/>
              </a:spcBef>
              <a:buFont typeface="Arial"/>
              <a:buChar char="•"/>
              <a:tabLst>
                <a:tab pos="354965" algn="l"/>
                <a:tab pos="355600" algn="l"/>
              </a:tabLst>
            </a:pPr>
            <a:r>
              <a:rPr sz="1800" b="1" spc="-10" dirty="0">
                <a:latin typeface="Carlito"/>
                <a:cs typeface="Carlito"/>
              </a:rPr>
              <a:t>Ready </a:t>
            </a:r>
            <a:r>
              <a:rPr sz="1800" b="1" spc="-5" dirty="0">
                <a:latin typeface="Carlito"/>
                <a:cs typeface="Carlito"/>
              </a:rPr>
              <a:t>queue </a:t>
            </a:r>
            <a:r>
              <a:rPr sz="1800" dirty="0">
                <a:latin typeface="Carlito"/>
                <a:cs typeface="Carlito"/>
              </a:rPr>
              <a:t>− </a:t>
            </a:r>
            <a:r>
              <a:rPr sz="1800" spc="-5" dirty="0">
                <a:latin typeface="Carlito"/>
                <a:cs typeface="Carlito"/>
              </a:rPr>
              <a:t>This </a:t>
            </a:r>
            <a:r>
              <a:rPr sz="1800" dirty="0">
                <a:latin typeface="Carlito"/>
                <a:cs typeface="Carlito"/>
              </a:rPr>
              <a:t>queue </a:t>
            </a:r>
            <a:r>
              <a:rPr sz="1800" spc="-15" dirty="0">
                <a:latin typeface="Carlito"/>
                <a:cs typeface="Carlito"/>
              </a:rPr>
              <a:t>keeps </a:t>
            </a:r>
            <a:r>
              <a:rPr sz="1800" dirty="0">
                <a:latin typeface="Carlito"/>
                <a:cs typeface="Carlito"/>
              </a:rPr>
              <a:t>a </a:t>
            </a:r>
            <a:r>
              <a:rPr sz="1800" spc="-5" dirty="0">
                <a:latin typeface="Carlito"/>
                <a:cs typeface="Carlito"/>
              </a:rPr>
              <a:t>set of </a:t>
            </a:r>
            <a:r>
              <a:rPr sz="1800" dirty="0">
                <a:latin typeface="Carlito"/>
                <a:cs typeface="Carlito"/>
              </a:rPr>
              <a:t>all </a:t>
            </a:r>
            <a:r>
              <a:rPr sz="1800" spc="-5" dirty="0">
                <a:latin typeface="Carlito"/>
                <a:cs typeface="Carlito"/>
              </a:rPr>
              <a:t>processes </a:t>
            </a:r>
            <a:r>
              <a:rPr sz="1800" spc="-10" dirty="0">
                <a:latin typeface="Carlito"/>
                <a:cs typeface="Carlito"/>
              </a:rPr>
              <a:t>residing </a:t>
            </a:r>
            <a:r>
              <a:rPr sz="1800" spc="-5" dirty="0">
                <a:latin typeface="Carlito"/>
                <a:cs typeface="Carlito"/>
              </a:rPr>
              <a:t>in </a:t>
            </a:r>
            <a:r>
              <a:rPr sz="1800" dirty="0">
                <a:latin typeface="Carlito"/>
                <a:cs typeface="Carlito"/>
              </a:rPr>
              <a:t>main</a:t>
            </a:r>
            <a:r>
              <a:rPr sz="1800" spc="50" dirty="0">
                <a:latin typeface="Carlito"/>
                <a:cs typeface="Carlito"/>
              </a:rPr>
              <a:t> </a:t>
            </a:r>
            <a:r>
              <a:rPr sz="1800" spc="-20" dirty="0">
                <a:latin typeface="Carlito"/>
                <a:cs typeface="Carlito"/>
              </a:rPr>
              <a:t>memory,</a:t>
            </a:r>
            <a:endParaRPr sz="1800" dirty="0">
              <a:latin typeface="Carlito"/>
              <a:cs typeface="Carlito"/>
            </a:endParaRPr>
          </a:p>
          <a:p>
            <a:pPr marL="355600">
              <a:lnSpc>
                <a:spcPct val="100000"/>
              </a:lnSpc>
            </a:pPr>
            <a:r>
              <a:rPr sz="1800" spc="-5" dirty="0">
                <a:latin typeface="Carlito"/>
                <a:cs typeface="Carlito"/>
              </a:rPr>
              <a:t>ready and </a:t>
            </a:r>
            <a:r>
              <a:rPr sz="1800" spc="-10" dirty="0">
                <a:latin typeface="Carlito"/>
                <a:cs typeface="Carlito"/>
              </a:rPr>
              <a:t>waiting to </a:t>
            </a:r>
            <a:r>
              <a:rPr sz="1800" spc="-15" dirty="0">
                <a:latin typeface="Carlito"/>
                <a:cs typeface="Carlito"/>
              </a:rPr>
              <a:t>execute. </a:t>
            </a:r>
            <a:r>
              <a:rPr sz="1800" dirty="0">
                <a:latin typeface="Carlito"/>
                <a:cs typeface="Carlito"/>
              </a:rPr>
              <a:t>A </a:t>
            </a:r>
            <a:r>
              <a:rPr sz="1800" spc="-5" dirty="0">
                <a:latin typeface="Carlito"/>
                <a:cs typeface="Carlito"/>
              </a:rPr>
              <a:t>new </a:t>
            </a:r>
            <a:r>
              <a:rPr sz="1800" spc="-10" dirty="0">
                <a:latin typeface="Carlito"/>
                <a:cs typeface="Carlito"/>
              </a:rPr>
              <a:t>process </a:t>
            </a:r>
            <a:r>
              <a:rPr sz="1800" spc="-5" dirty="0">
                <a:latin typeface="Carlito"/>
                <a:cs typeface="Carlito"/>
              </a:rPr>
              <a:t>is </a:t>
            </a:r>
            <a:r>
              <a:rPr sz="1800" spc="-15" dirty="0">
                <a:latin typeface="Carlito"/>
                <a:cs typeface="Carlito"/>
              </a:rPr>
              <a:t>always </a:t>
            </a:r>
            <a:r>
              <a:rPr sz="1800" spc="-5" dirty="0">
                <a:latin typeface="Carlito"/>
                <a:cs typeface="Carlito"/>
              </a:rPr>
              <a:t>put in this</a:t>
            </a:r>
            <a:r>
              <a:rPr sz="1800" spc="165" dirty="0">
                <a:latin typeface="Carlito"/>
                <a:cs typeface="Carlito"/>
              </a:rPr>
              <a:t> </a:t>
            </a:r>
            <a:r>
              <a:rPr sz="1800" spc="-5" dirty="0">
                <a:latin typeface="Carlito"/>
                <a:cs typeface="Carlito"/>
              </a:rPr>
              <a:t>queue.</a:t>
            </a:r>
            <a:endParaRPr sz="1800" dirty="0">
              <a:latin typeface="Carlito"/>
              <a:cs typeface="Carlito"/>
            </a:endParaRPr>
          </a:p>
          <a:p>
            <a:pPr marL="355600" marR="5080" indent="-342900">
              <a:lnSpc>
                <a:spcPct val="100000"/>
              </a:lnSpc>
              <a:spcBef>
                <a:spcPts val="430"/>
              </a:spcBef>
              <a:buFont typeface="Arial"/>
              <a:buChar char="•"/>
              <a:tabLst>
                <a:tab pos="354965" algn="l"/>
                <a:tab pos="355600" algn="l"/>
              </a:tabLst>
            </a:pPr>
            <a:r>
              <a:rPr sz="1800" b="1" spc="-5" dirty="0">
                <a:latin typeface="Carlito"/>
                <a:cs typeface="Carlito"/>
              </a:rPr>
              <a:t>Device queues </a:t>
            </a:r>
            <a:r>
              <a:rPr sz="1800" dirty="0">
                <a:latin typeface="Carlito"/>
                <a:cs typeface="Carlito"/>
              </a:rPr>
              <a:t>− </a:t>
            </a:r>
            <a:r>
              <a:rPr sz="1800" spc="-5" dirty="0">
                <a:latin typeface="Carlito"/>
                <a:cs typeface="Carlito"/>
              </a:rPr>
              <a:t>The processes which </a:t>
            </a:r>
            <a:r>
              <a:rPr sz="1800" spc="-10" dirty="0">
                <a:latin typeface="Carlito"/>
                <a:cs typeface="Carlito"/>
              </a:rPr>
              <a:t>are </a:t>
            </a:r>
            <a:r>
              <a:rPr sz="1800" spc="-15" dirty="0">
                <a:latin typeface="Carlito"/>
                <a:cs typeface="Carlito"/>
              </a:rPr>
              <a:t>blocked </a:t>
            </a:r>
            <a:r>
              <a:rPr sz="1800" spc="-5" dirty="0">
                <a:latin typeface="Carlito"/>
                <a:cs typeface="Carlito"/>
              </a:rPr>
              <a:t>due </a:t>
            </a:r>
            <a:r>
              <a:rPr sz="1800" spc="-10" dirty="0">
                <a:latin typeface="Carlito"/>
                <a:cs typeface="Carlito"/>
              </a:rPr>
              <a:t>to unavailability </a:t>
            </a:r>
            <a:r>
              <a:rPr sz="1800" spc="-5" dirty="0">
                <a:latin typeface="Carlito"/>
                <a:cs typeface="Carlito"/>
              </a:rPr>
              <a:t>of </a:t>
            </a:r>
            <a:r>
              <a:rPr sz="1800" dirty="0">
                <a:latin typeface="Carlito"/>
                <a:cs typeface="Carlito"/>
              </a:rPr>
              <a:t>an I/O  </a:t>
            </a:r>
            <a:r>
              <a:rPr sz="1800" spc="-5" dirty="0">
                <a:latin typeface="Carlito"/>
                <a:cs typeface="Carlito"/>
              </a:rPr>
              <a:t>device </a:t>
            </a:r>
            <a:r>
              <a:rPr sz="1800" spc="-10" dirty="0">
                <a:latin typeface="Carlito"/>
                <a:cs typeface="Carlito"/>
              </a:rPr>
              <a:t>constitute </a:t>
            </a:r>
            <a:r>
              <a:rPr sz="1800" spc="-5" dirty="0">
                <a:latin typeface="Carlito"/>
                <a:cs typeface="Carlito"/>
              </a:rPr>
              <a:t>this</a:t>
            </a:r>
            <a:r>
              <a:rPr sz="1800" spc="50" dirty="0">
                <a:latin typeface="Carlito"/>
                <a:cs typeface="Carlito"/>
              </a:rPr>
              <a:t> </a:t>
            </a:r>
            <a:r>
              <a:rPr sz="1800" dirty="0">
                <a:latin typeface="Carlito"/>
                <a:cs typeface="Carlito"/>
              </a:rPr>
              <a:t>queue.</a:t>
            </a:r>
          </a:p>
        </p:txBody>
      </p:sp>
      <p:sp>
        <p:nvSpPr>
          <p:cNvPr id="4" name="object 4"/>
          <p:cNvSpPr/>
          <p:nvPr/>
        </p:nvSpPr>
        <p:spPr>
          <a:xfrm>
            <a:off x="1071372" y="3886200"/>
            <a:ext cx="7001256" cy="2654808"/>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1957" y="461899"/>
            <a:ext cx="5260340" cy="696595"/>
          </a:xfrm>
          <a:prstGeom prst="rect">
            <a:avLst/>
          </a:prstGeom>
        </p:spPr>
        <p:txBody>
          <a:bodyPr vert="horz" wrap="square" lIns="0" tIns="13335" rIns="0" bIns="0" rtlCol="0">
            <a:spAutoFit/>
          </a:bodyPr>
          <a:lstStyle/>
          <a:p>
            <a:pPr marL="12700">
              <a:lnSpc>
                <a:spcPct val="100000"/>
              </a:lnSpc>
              <a:spcBef>
                <a:spcPts val="105"/>
              </a:spcBef>
            </a:pPr>
            <a:r>
              <a:rPr spc="-5" dirty="0"/>
              <a:t>Time sharing </a:t>
            </a:r>
            <a:r>
              <a:rPr dirty="0"/>
              <a:t>: </a:t>
            </a:r>
            <a:r>
              <a:rPr spc="-25" dirty="0"/>
              <a:t>example</a:t>
            </a:r>
          </a:p>
        </p:txBody>
      </p:sp>
      <p:sp>
        <p:nvSpPr>
          <p:cNvPr id="3" name="object 3"/>
          <p:cNvSpPr/>
          <p:nvPr/>
        </p:nvSpPr>
        <p:spPr>
          <a:xfrm>
            <a:off x="647700" y="1714500"/>
            <a:ext cx="7848600" cy="3429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004809" y="2152015"/>
            <a:ext cx="889635" cy="304355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Causes  </a:t>
            </a:r>
            <a:r>
              <a:rPr sz="1800" spc="-10" dirty="0">
                <a:latin typeface="Carlito"/>
                <a:cs typeface="Carlito"/>
              </a:rPr>
              <a:t>interrupt  to </a:t>
            </a:r>
            <a:r>
              <a:rPr sz="1800" spc="-5" dirty="0">
                <a:latin typeface="Carlito"/>
                <a:cs typeface="Carlito"/>
              </a:rPr>
              <a:t>CPU  that will  </a:t>
            </a:r>
            <a:r>
              <a:rPr sz="1800" spc="-10" dirty="0">
                <a:latin typeface="Carlito"/>
                <a:cs typeface="Carlito"/>
              </a:rPr>
              <a:t>enter</a:t>
            </a:r>
            <a:r>
              <a:rPr sz="1800" spc="-75" dirty="0">
                <a:latin typeface="Carlito"/>
                <a:cs typeface="Carlito"/>
              </a:rPr>
              <a:t> </a:t>
            </a:r>
            <a:r>
              <a:rPr sz="1800" dirty="0">
                <a:latin typeface="Carlito"/>
                <a:cs typeface="Carlito"/>
              </a:rPr>
              <a:t>the  </a:t>
            </a:r>
            <a:r>
              <a:rPr sz="1800" spc="-10" dirty="0">
                <a:latin typeface="Carlito"/>
                <a:cs typeface="Carlito"/>
              </a:rPr>
              <a:t>kernel  </a:t>
            </a:r>
            <a:r>
              <a:rPr sz="1800" dirty="0">
                <a:latin typeface="Carlito"/>
                <a:cs typeface="Carlito"/>
              </a:rPr>
              <a:t>mode </a:t>
            </a:r>
            <a:r>
              <a:rPr sz="1800" spc="-10" dirty="0">
                <a:latin typeface="Carlito"/>
                <a:cs typeface="Carlito"/>
              </a:rPr>
              <a:t>to  </a:t>
            </a:r>
            <a:r>
              <a:rPr sz="1800" spc="-15" dirty="0">
                <a:latin typeface="Carlito"/>
                <a:cs typeface="Carlito"/>
              </a:rPr>
              <a:t>execute  </a:t>
            </a:r>
            <a:r>
              <a:rPr sz="1800" dirty="0">
                <a:latin typeface="Carlito"/>
                <a:cs typeface="Carlito"/>
              </a:rPr>
              <a:t>the  </a:t>
            </a:r>
            <a:r>
              <a:rPr sz="1800" spc="-10" dirty="0">
                <a:latin typeface="Carlito"/>
                <a:cs typeface="Carlito"/>
              </a:rPr>
              <a:t>interrupt  routine</a:t>
            </a:r>
            <a:endParaRPr sz="1800">
              <a:latin typeface="Carlito"/>
              <a:cs typeface="Carlito"/>
            </a:endParaRPr>
          </a:p>
        </p:txBody>
      </p:sp>
      <p:sp>
        <p:nvSpPr>
          <p:cNvPr id="5" name="object 5"/>
          <p:cNvSpPr txBox="1"/>
          <p:nvPr/>
        </p:nvSpPr>
        <p:spPr>
          <a:xfrm>
            <a:off x="726440" y="4666869"/>
            <a:ext cx="1173480" cy="1671955"/>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rlito"/>
                <a:cs typeface="Carlito"/>
              </a:rPr>
              <a:t>Processes</a:t>
            </a:r>
            <a:r>
              <a:rPr sz="1800" spc="-65" dirty="0">
                <a:latin typeface="Carlito"/>
                <a:cs typeface="Carlito"/>
              </a:rPr>
              <a:t> </a:t>
            </a:r>
            <a:r>
              <a:rPr sz="1800" spc="-5" dirty="0">
                <a:latin typeface="Carlito"/>
                <a:cs typeface="Carlito"/>
              </a:rPr>
              <a:t>of  OS</a:t>
            </a:r>
            <a:endParaRPr sz="1800">
              <a:latin typeface="Carlito"/>
              <a:cs typeface="Carlito"/>
            </a:endParaRPr>
          </a:p>
          <a:p>
            <a:pPr marL="12700" marR="177800">
              <a:lnSpc>
                <a:spcPct val="100000"/>
              </a:lnSpc>
            </a:pPr>
            <a:r>
              <a:rPr sz="1800" spc="-5" dirty="0">
                <a:latin typeface="Carlito"/>
                <a:cs typeface="Carlito"/>
              </a:rPr>
              <a:t>(s</a:t>
            </a:r>
            <a:r>
              <a:rPr sz="1800" spc="-10" dirty="0">
                <a:latin typeface="Carlito"/>
                <a:cs typeface="Carlito"/>
              </a:rPr>
              <a:t>c</a:t>
            </a:r>
            <a:r>
              <a:rPr sz="1800" spc="-5" dirty="0">
                <a:latin typeface="Carlito"/>
                <a:cs typeface="Carlito"/>
              </a:rPr>
              <a:t>h</a:t>
            </a:r>
            <a:r>
              <a:rPr sz="1800" dirty="0">
                <a:latin typeface="Carlito"/>
                <a:cs typeface="Carlito"/>
              </a:rPr>
              <a:t>e</a:t>
            </a:r>
            <a:r>
              <a:rPr sz="1800" spc="-5" dirty="0">
                <a:latin typeface="Carlito"/>
                <a:cs typeface="Carlito"/>
              </a:rPr>
              <a:t>d</a:t>
            </a:r>
            <a:r>
              <a:rPr sz="1800" dirty="0">
                <a:latin typeface="Carlito"/>
                <a:cs typeface="Carlito"/>
              </a:rPr>
              <a:t>u</a:t>
            </a:r>
            <a:r>
              <a:rPr sz="1800" spc="-5" dirty="0">
                <a:latin typeface="Carlito"/>
                <a:cs typeface="Carlito"/>
              </a:rPr>
              <a:t>l</a:t>
            </a:r>
            <a:r>
              <a:rPr sz="1800" dirty="0">
                <a:latin typeface="Carlito"/>
                <a:cs typeface="Carlito"/>
              </a:rPr>
              <a:t>er  and  </a:t>
            </a:r>
            <a:r>
              <a:rPr sz="1800" spc="-10" dirty="0">
                <a:latin typeface="Carlito"/>
                <a:cs typeface="Carlito"/>
              </a:rPr>
              <a:t>interrupt  </a:t>
            </a:r>
            <a:r>
              <a:rPr sz="1800" spc="-5" dirty="0">
                <a:latin typeface="Carlito"/>
                <a:cs typeface="Carlito"/>
              </a:rPr>
              <a:t>handler)</a:t>
            </a:r>
            <a:endParaRPr sz="1800">
              <a:latin typeface="Carlito"/>
              <a:cs typeface="Carlito"/>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0"/>
            <a:ext cx="3478213" cy="696595"/>
          </a:xfrm>
          <a:prstGeom prst="rect">
            <a:avLst/>
          </a:prstGeom>
        </p:spPr>
        <p:txBody>
          <a:bodyPr vert="horz" wrap="square" lIns="0" tIns="13335" rIns="0" bIns="0" rtlCol="0">
            <a:spAutoFit/>
          </a:bodyPr>
          <a:lstStyle/>
          <a:p>
            <a:pPr marL="12700">
              <a:lnSpc>
                <a:spcPct val="100000"/>
              </a:lnSpc>
              <a:spcBef>
                <a:spcPts val="105"/>
              </a:spcBef>
            </a:pPr>
            <a:r>
              <a:rPr sz="4400" b="1" i="1" spc="-5" dirty="0">
                <a:latin typeface="Carlito"/>
                <a:cs typeface="Carlito"/>
              </a:rPr>
              <a:t>Thread</a:t>
            </a:r>
            <a:endParaRPr sz="4400" dirty="0">
              <a:latin typeface="Carlito"/>
              <a:cs typeface="Carlito"/>
            </a:endParaRPr>
          </a:p>
        </p:txBody>
      </p:sp>
      <p:sp>
        <p:nvSpPr>
          <p:cNvPr id="3" name="object 3"/>
          <p:cNvSpPr txBox="1"/>
          <p:nvPr/>
        </p:nvSpPr>
        <p:spPr>
          <a:xfrm>
            <a:off x="535940" y="1515617"/>
            <a:ext cx="7560945" cy="2670810"/>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436245" algn="l"/>
                <a:tab pos="436880" algn="l"/>
              </a:tabLst>
            </a:pPr>
            <a:r>
              <a:rPr dirty="0"/>
              <a:t>	</a:t>
            </a:r>
            <a:r>
              <a:rPr sz="2800" spc="-5" dirty="0">
                <a:latin typeface="Carlito"/>
                <a:cs typeface="Carlito"/>
              </a:rPr>
              <a:t>a </a:t>
            </a:r>
            <a:r>
              <a:rPr sz="2800" b="1" spc="-10" dirty="0">
                <a:latin typeface="Carlito"/>
                <a:cs typeface="Carlito"/>
              </a:rPr>
              <a:t>thread </a:t>
            </a:r>
            <a:r>
              <a:rPr sz="2800" b="1" spc="-5" dirty="0">
                <a:latin typeface="Carlito"/>
                <a:cs typeface="Carlito"/>
              </a:rPr>
              <a:t>of </a:t>
            </a:r>
            <a:r>
              <a:rPr sz="2800" b="1" spc="-20" dirty="0">
                <a:latin typeface="Carlito"/>
                <a:cs typeface="Carlito"/>
              </a:rPr>
              <a:t>execution </a:t>
            </a:r>
            <a:r>
              <a:rPr sz="2800" spc="-5" dirty="0">
                <a:latin typeface="Carlito"/>
                <a:cs typeface="Carlito"/>
              </a:rPr>
              <a:t>is the </a:t>
            </a:r>
            <a:r>
              <a:rPr sz="2800" spc="-15" dirty="0">
                <a:latin typeface="Carlito"/>
                <a:cs typeface="Carlito"/>
              </a:rPr>
              <a:t>smallest </a:t>
            </a:r>
            <a:r>
              <a:rPr sz="2800" spc="-10" dirty="0">
                <a:latin typeface="Carlito"/>
                <a:cs typeface="Carlito"/>
              </a:rPr>
              <a:t>sequence of  </a:t>
            </a:r>
            <a:r>
              <a:rPr sz="2800" spc="-15" dirty="0">
                <a:latin typeface="Carlito"/>
                <a:cs typeface="Carlito"/>
              </a:rPr>
              <a:t>programmed </a:t>
            </a:r>
            <a:r>
              <a:rPr sz="2800" spc="-10" dirty="0">
                <a:latin typeface="Carlito"/>
                <a:cs typeface="Carlito"/>
              </a:rPr>
              <a:t>instructions that can </a:t>
            </a:r>
            <a:r>
              <a:rPr sz="2800" spc="-5" dirty="0">
                <a:latin typeface="Carlito"/>
                <a:cs typeface="Carlito"/>
              </a:rPr>
              <a:t>be </a:t>
            </a:r>
            <a:r>
              <a:rPr sz="2800" spc="-10" dirty="0">
                <a:latin typeface="Carlito"/>
                <a:cs typeface="Carlito"/>
              </a:rPr>
              <a:t>managed  independently </a:t>
            </a:r>
            <a:r>
              <a:rPr sz="2800" spc="-15" dirty="0">
                <a:latin typeface="Carlito"/>
                <a:cs typeface="Carlito"/>
              </a:rPr>
              <a:t>by </a:t>
            </a:r>
            <a:r>
              <a:rPr sz="2800" spc="-5" dirty="0">
                <a:latin typeface="Carlito"/>
                <a:cs typeface="Carlito"/>
              </a:rPr>
              <a:t>an</a:t>
            </a:r>
            <a:r>
              <a:rPr sz="2800" spc="-5" dirty="0">
                <a:solidFill>
                  <a:srgbClr val="0000FF"/>
                </a:solidFill>
                <a:latin typeface="Carlito"/>
                <a:cs typeface="Carlito"/>
              </a:rPr>
              <a:t> </a:t>
            </a:r>
            <a:r>
              <a:rPr sz="2800" u="heavy" spc="-5" dirty="0">
                <a:solidFill>
                  <a:srgbClr val="0000FF"/>
                </a:solidFill>
                <a:uFill>
                  <a:solidFill>
                    <a:srgbClr val="0000FF"/>
                  </a:solidFill>
                </a:uFill>
                <a:latin typeface="Carlito"/>
                <a:cs typeface="Carlito"/>
                <a:hlinkClick r:id="rId2"/>
              </a:rPr>
              <a:t>OS</a:t>
            </a:r>
            <a:r>
              <a:rPr sz="2800" spc="-5" dirty="0">
                <a:solidFill>
                  <a:srgbClr val="0000FF"/>
                </a:solidFill>
                <a:latin typeface="Carlito"/>
                <a:cs typeface="Carlito"/>
                <a:hlinkClick r:id="rId3"/>
              </a:rPr>
              <a:t> </a:t>
            </a:r>
            <a:r>
              <a:rPr sz="2800" u="heavy" spc="-35" dirty="0">
                <a:solidFill>
                  <a:srgbClr val="0000FF"/>
                </a:solidFill>
                <a:uFill>
                  <a:solidFill>
                    <a:srgbClr val="0000FF"/>
                  </a:solidFill>
                </a:uFill>
                <a:latin typeface="Carlito"/>
                <a:cs typeface="Carlito"/>
                <a:hlinkClick r:id="rId3"/>
              </a:rPr>
              <a:t>scheduler</a:t>
            </a:r>
            <a:r>
              <a:rPr sz="2800" spc="-35" dirty="0">
                <a:latin typeface="Carlito"/>
                <a:cs typeface="Carlito"/>
              </a:rPr>
              <a:t>. </a:t>
            </a:r>
            <a:r>
              <a:rPr sz="2800" spc="-5" dirty="0">
                <a:latin typeface="Carlito"/>
                <a:cs typeface="Carlito"/>
              </a:rPr>
              <a:t>A </a:t>
            </a:r>
            <a:r>
              <a:rPr sz="2800" spc="-10" dirty="0">
                <a:latin typeface="Carlito"/>
                <a:cs typeface="Carlito"/>
              </a:rPr>
              <a:t>thread </a:t>
            </a:r>
            <a:r>
              <a:rPr sz="2800" spc="-5" dirty="0">
                <a:latin typeface="Carlito"/>
                <a:cs typeface="Carlito"/>
              </a:rPr>
              <a:t>is a </a:t>
            </a:r>
            <a:r>
              <a:rPr sz="2800" u="heavy" spc="-5" dirty="0">
                <a:solidFill>
                  <a:srgbClr val="0000FF"/>
                </a:solidFill>
                <a:uFill>
                  <a:solidFill>
                    <a:srgbClr val="0000FF"/>
                  </a:solidFill>
                </a:uFill>
                <a:latin typeface="Carlito"/>
                <a:cs typeface="Carlito"/>
                <a:hlinkClick r:id="rId4"/>
              </a:rPr>
              <a:t> </a:t>
            </a:r>
            <a:r>
              <a:rPr sz="2800" u="heavy" spc="-15" dirty="0">
                <a:solidFill>
                  <a:srgbClr val="0000FF"/>
                </a:solidFill>
                <a:uFill>
                  <a:solidFill>
                    <a:srgbClr val="0000FF"/>
                  </a:solidFill>
                </a:uFill>
                <a:latin typeface="Carlito"/>
                <a:cs typeface="Carlito"/>
                <a:hlinkClick r:id="rId4"/>
              </a:rPr>
              <a:t>light-weight process</a:t>
            </a:r>
            <a:r>
              <a:rPr sz="2800" spc="-15" dirty="0">
                <a:solidFill>
                  <a:srgbClr val="0000FF"/>
                </a:solidFill>
                <a:latin typeface="Carlito"/>
                <a:cs typeface="Carlito"/>
                <a:hlinkClick r:id="rId4"/>
              </a:rPr>
              <a:t> </a:t>
            </a:r>
            <a:r>
              <a:rPr sz="2800" spc="-35" dirty="0">
                <a:latin typeface="Carlito"/>
                <a:cs typeface="Carlito"/>
              </a:rPr>
              <a:t>(LWP), </a:t>
            </a:r>
            <a:r>
              <a:rPr sz="2800" spc="-15" dirty="0">
                <a:latin typeface="Carlito"/>
                <a:cs typeface="Carlito"/>
              </a:rPr>
              <a:t>share </a:t>
            </a:r>
            <a:r>
              <a:rPr sz="2800" spc="-5" dirty="0">
                <a:latin typeface="Carlito"/>
                <a:cs typeface="Carlito"/>
              </a:rPr>
              <a:t>the </a:t>
            </a:r>
            <a:r>
              <a:rPr sz="2800" spc="-15" dirty="0">
                <a:latin typeface="Carlito"/>
                <a:cs typeface="Carlito"/>
              </a:rPr>
              <a:t>latter's  </a:t>
            </a:r>
            <a:r>
              <a:rPr sz="2800" spc="-10" dirty="0">
                <a:latin typeface="Carlito"/>
                <a:cs typeface="Carlito"/>
              </a:rPr>
              <a:t>instructions </a:t>
            </a:r>
            <a:r>
              <a:rPr sz="2800" spc="-5" dirty="0">
                <a:latin typeface="Carlito"/>
                <a:cs typeface="Carlito"/>
              </a:rPr>
              <a:t>(its </a:t>
            </a:r>
            <a:r>
              <a:rPr sz="2800" spc="-10" dirty="0">
                <a:latin typeface="Carlito"/>
                <a:cs typeface="Carlito"/>
              </a:rPr>
              <a:t>code) </a:t>
            </a:r>
            <a:r>
              <a:rPr sz="2800" spc="-5" dirty="0">
                <a:latin typeface="Carlito"/>
                <a:cs typeface="Carlito"/>
              </a:rPr>
              <a:t>and its </a:t>
            </a:r>
            <a:r>
              <a:rPr sz="2800" spc="-10" dirty="0">
                <a:latin typeface="Carlito"/>
                <a:cs typeface="Carlito"/>
              </a:rPr>
              <a:t>values</a:t>
            </a:r>
            <a:r>
              <a:rPr sz="2800" spc="165" dirty="0">
                <a:latin typeface="Carlito"/>
                <a:cs typeface="Carlito"/>
              </a:rPr>
              <a:t> </a:t>
            </a:r>
            <a:r>
              <a:rPr sz="2800" spc="-20" dirty="0">
                <a:latin typeface="Carlito"/>
                <a:cs typeface="Carlito"/>
              </a:rPr>
              <a:t>(registers).</a:t>
            </a:r>
            <a:endParaRPr sz="2800" dirty="0">
              <a:latin typeface="Carlito"/>
              <a:cs typeface="Carlito"/>
            </a:endParaRPr>
          </a:p>
          <a:p>
            <a:pPr marL="355600" indent="-342900">
              <a:lnSpc>
                <a:spcPct val="100000"/>
              </a:lnSpc>
              <a:spcBef>
                <a:spcPts val="675"/>
              </a:spcBef>
              <a:buFont typeface="Arial"/>
              <a:buChar char="•"/>
              <a:tabLst>
                <a:tab pos="354965" algn="l"/>
                <a:tab pos="355600" algn="l"/>
              </a:tabLst>
            </a:pPr>
            <a:r>
              <a:rPr sz="2800" spc="-5" dirty="0">
                <a:latin typeface="Carlito"/>
                <a:cs typeface="Carlito"/>
              </a:rPr>
              <a:t>a </a:t>
            </a:r>
            <a:r>
              <a:rPr sz="2800" spc="-10" dirty="0">
                <a:latin typeface="Carlito"/>
                <a:cs typeface="Carlito"/>
              </a:rPr>
              <a:t>thread </a:t>
            </a:r>
            <a:r>
              <a:rPr sz="2800" spc="-5" dirty="0">
                <a:latin typeface="Carlito"/>
                <a:cs typeface="Carlito"/>
              </a:rPr>
              <a:t>is a </a:t>
            </a:r>
            <a:r>
              <a:rPr sz="2800" spc="-15" dirty="0">
                <a:latin typeface="Carlito"/>
                <a:cs typeface="Carlito"/>
              </a:rPr>
              <a:t>component </a:t>
            </a:r>
            <a:r>
              <a:rPr sz="2800" spc="-5" dirty="0">
                <a:latin typeface="Carlito"/>
                <a:cs typeface="Carlito"/>
              </a:rPr>
              <a:t>of a</a:t>
            </a:r>
            <a:r>
              <a:rPr sz="2800" spc="95" dirty="0">
                <a:latin typeface="Carlito"/>
                <a:cs typeface="Carlito"/>
              </a:rPr>
              <a:t> </a:t>
            </a:r>
            <a:r>
              <a:rPr sz="2800" spc="-10" dirty="0">
                <a:latin typeface="Carlito"/>
                <a:cs typeface="Carlito"/>
              </a:rPr>
              <a:t>process.</a:t>
            </a:r>
            <a:endParaRPr sz="2800" dirty="0">
              <a:latin typeface="Carlito"/>
              <a:cs typeface="Carlito"/>
            </a:endParaRPr>
          </a:p>
        </p:txBody>
      </p:sp>
      <p:sp>
        <p:nvSpPr>
          <p:cNvPr id="5" name="object 5"/>
          <p:cNvSpPr/>
          <p:nvPr/>
        </p:nvSpPr>
        <p:spPr>
          <a:xfrm>
            <a:off x="6096000" y="4186427"/>
            <a:ext cx="2711196" cy="2458212"/>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
        <p:nvSpPr>
          <p:cNvPr id="2" name="object 2"/>
          <p:cNvSpPr txBox="1">
            <a:spLocks noGrp="1"/>
          </p:cNvSpPr>
          <p:nvPr>
            <p:ph type="title"/>
          </p:nvPr>
        </p:nvSpPr>
        <p:spPr>
          <a:xfrm>
            <a:off x="838200" y="461899"/>
            <a:ext cx="4563237" cy="696595"/>
          </a:xfrm>
          <a:prstGeom prst="rect">
            <a:avLst/>
          </a:prstGeom>
        </p:spPr>
        <p:txBody>
          <a:bodyPr vert="horz" wrap="square" lIns="0" tIns="13335" rIns="0" bIns="0" rtlCol="0">
            <a:spAutoFit/>
          </a:bodyPr>
          <a:lstStyle/>
          <a:p>
            <a:pPr marL="12700">
              <a:lnSpc>
                <a:spcPct val="100000"/>
              </a:lnSpc>
              <a:spcBef>
                <a:spcPts val="105"/>
              </a:spcBef>
            </a:pPr>
            <a:r>
              <a:rPr sz="4400" b="1" i="1" spc="-5" dirty="0">
                <a:latin typeface="Carlito"/>
                <a:cs typeface="Carlito"/>
              </a:rPr>
              <a:t>Thread</a:t>
            </a:r>
            <a:endParaRPr sz="4400" dirty="0">
              <a:latin typeface="Carlito"/>
              <a:cs typeface="Carlito"/>
            </a:endParaRPr>
          </a:p>
        </p:txBody>
      </p:sp>
      <p:sp>
        <p:nvSpPr>
          <p:cNvPr id="3" name="object 3"/>
          <p:cNvSpPr txBox="1"/>
          <p:nvPr/>
        </p:nvSpPr>
        <p:spPr>
          <a:xfrm>
            <a:off x="535940" y="1526794"/>
            <a:ext cx="7989570" cy="4141470"/>
          </a:xfrm>
          <a:prstGeom prst="rect">
            <a:avLst/>
          </a:prstGeom>
        </p:spPr>
        <p:txBody>
          <a:bodyPr vert="horz" wrap="square" lIns="0" tIns="104140" rIns="0" bIns="0" rtlCol="0">
            <a:spAutoFit/>
          </a:bodyPr>
          <a:lstStyle/>
          <a:p>
            <a:pPr marL="355600" marR="1148080" indent="-342900" algn="just">
              <a:lnSpc>
                <a:spcPct val="80000"/>
              </a:lnSpc>
              <a:spcBef>
                <a:spcPts val="820"/>
              </a:spcBef>
              <a:buFont typeface="Arial"/>
              <a:buChar char="•"/>
              <a:tabLst>
                <a:tab pos="355600" algn="l"/>
              </a:tabLst>
            </a:pPr>
            <a:r>
              <a:rPr sz="3000" spc="-20" dirty="0">
                <a:latin typeface="Carlito"/>
                <a:cs typeface="Carlito"/>
              </a:rPr>
              <a:t>Systems </a:t>
            </a:r>
            <a:r>
              <a:rPr sz="3000" dirty="0">
                <a:latin typeface="Carlito"/>
                <a:cs typeface="Carlito"/>
              </a:rPr>
              <a:t>with a </a:t>
            </a:r>
            <a:r>
              <a:rPr sz="3000" spc="-5" dirty="0">
                <a:latin typeface="Carlito"/>
                <a:cs typeface="Carlito"/>
              </a:rPr>
              <a:t>single processor </a:t>
            </a:r>
            <a:r>
              <a:rPr sz="3000" spc="-10" dirty="0">
                <a:latin typeface="Carlito"/>
                <a:cs typeface="Carlito"/>
              </a:rPr>
              <a:t>generally  </a:t>
            </a:r>
            <a:r>
              <a:rPr sz="3000" spc="-5" dirty="0">
                <a:latin typeface="Carlito"/>
                <a:cs typeface="Carlito"/>
              </a:rPr>
              <a:t>implement multithreading by</a:t>
            </a:r>
            <a:r>
              <a:rPr sz="3000" spc="-5" dirty="0">
                <a:solidFill>
                  <a:srgbClr val="0000FF"/>
                </a:solidFill>
                <a:latin typeface="Carlito"/>
                <a:cs typeface="Carlito"/>
              </a:rPr>
              <a:t> </a:t>
            </a:r>
            <a:r>
              <a:rPr sz="3000" u="heavy" dirty="0">
                <a:solidFill>
                  <a:srgbClr val="0000FF"/>
                </a:solidFill>
                <a:uFill>
                  <a:solidFill>
                    <a:srgbClr val="0000FF"/>
                  </a:solidFill>
                </a:uFill>
                <a:latin typeface="Carlito"/>
                <a:cs typeface="Carlito"/>
                <a:hlinkClick r:id="rId2"/>
              </a:rPr>
              <a:t>time </a:t>
            </a:r>
            <a:r>
              <a:rPr sz="3000" u="heavy" spc="-5" dirty="0">
                <a:solidFill>
                  <a:srgbClr val="0000FF"/>
                </a:solidFill>
                <a:uFill>
                  <a:solidFill>
                    <a:srgbClr val="0000FF"/>
                  </a:solidFill>
                </a:uFill>
                <a:latin typeface="Carlito"/>
                <a:cs typeface="Carlito"/>
                <a:hlinkClick r:id="rId2"/>
              </a:rPr>
              <a:t>slicing</a:t>
            </a:r>
            <a:r>
              <a:rPr sz="3000" spc="-5" dirty="0">
                <a:latin typeface="Carlito"/>
                <a:cs typeface="Carlito"/>
              </a:rPr>
              <a:t>:  </a:t>
            </a:r>
            <a:r>
              <a:rPr sz="3000" dirty="0">
                <a:latin typeface="Carlito"/>
                <a:cs typeface="Carlito"/>
              </a:rPr>
              <a:t>the</a:t>
            </a:r>
            <a:r>
              <a:rPr sz="3000" dirty="0">
                <a:solidFill>
                  <a:srgbClr val="0000FF"/>
                </a:solidFill>
                <a:latin typeface="Carlito"/>
                <a:cs typeface="Carlito"/>
                <a:hlinkClick r:id="rId3"/>
              </a:rPr>
              <a:t> </a:t>
            </a:r>
            <a:r>
              <a:rPr sz="3000" u="heavy" spc="-15" dirty="0">
                <a:solidFill>
                  <a:srgbClr val="0000FF"/>
                </a:solidFill>
                <a:uFill>
                  <a:solidFill>
                    <a:srgbClr val="0000FF"/>
                  </a:solidFill>
                </a:uFill>
                <a:latin typeface="Carlito"/>
                <a:cs typeface="Carlito"/>
                <a:hlinkClick r:id="rId3"/>
              </a:rPr>
              <a:t>central </a:t>
            </a:r>
            <a:r>
              <a:rPr sz="3000" u="heavy" spc="-10" dirty="0">
                <a:solidFill>
                  <a:srgbClr val="0000FF"/>
                </a:solidFill>
                <a:uFill>
                  <a:solidFill>
                    <a:srgbClr val="0000FF"/>
                  </a:solidFill>
                </a:uFill>
                <a:latin typeface="Carlito"/>
                <a:cs typeface="Carlito"/>
                <a:hlinkClick r:id="rId3"/>
              </a:rPr>
              <a:t>processing unit</a:t>
            </a:r>
            <a:r>
              <a:rPr sz="3000" spc="-10" dirty="0">
                <a:solidFill>
                  <a:srgbClr val="0000FF"/>
                </a:solidFill>
                <a:latin typeface="Carlito"/>
                <a:cs typeface="Carlito"/>
                <a:hlinkClick r:id="rId3"/>
              </a:rPr>
              <a:t> </a:t>
            </a:r>
            <a:r>
              <a:rPr sz="3000" spc="-5" dirty="0">
                <a:latin typeface="Carlito"/>
                <a:cs typeface="Carlito"/>
              </a:rPr>
              <a:t>(CPU)</a:t>
            </a:r>
            <a:r>
              <a:rPr sz="3000" spc="-25" dirty="0">
                <a:latin typeface="Carlito"/>
                <a:cs typeface="Carlito"/>
              </a:rPr>
              <a:t> </a:t>
            </a:r>
            <a:r>
              <a:rPr sz="3000" spc="-10" dirty="0">
                <a:latin typeface="Carlito"/>
                <a:cs typeface="Carlito"/>
              </a:rPr>
              <a:t>switches</a:t>
            </a:r>
            <a:endParaRPr sz="3000">
              <a:latin typeface="Carlito"/>
              <a:cs typeface="Carlito"/>
            </a:endParaRPr>
          </a:p>
          <a:p>
            <a:pPr marL="355600" marR="5080">
              <a:lnSpc>
                <a:spcPct val="80000"/>
              </a:lnSpc>
            </a:pPr>
            <a:r>
              <a:rPr sz="3000" spc="-10" dirty="0">
                <a:latin typeface="Carlito"/>
                <a:cs typeface="Carlito"/>
                <a:hlinkClick r:id="rId4"/>
              </a:rPr>
              <a:t>between </a:t>
            </a:r>
            <a:r>
              <a:rPr sz="3000" spc="-25" dirty="0">
                <a:latin typeface="Carlito"/>
                <a:cs typeface="Carlito"/>
                <a:hlinkClick r:id="rId4"/>
              </a:rPr>
              <a:t>different </a:t>
            </a:r>
            <a:r>
              <a:rPr sz="3000" i="1" spc="-5" dirty="0">
                <a:latin typeface="Carlito"/>
                <a:cs typeface="Carlito"/>
                <a:hlinkClick r:id="rId4"/>
              </a:rPr>
              <a:t>software </a:t>
            </a:r>
            <a:r>
              <a:rPr sz="3000" i="1" dirty="0">
                <a:latin typeface="Carlito"/>
                <a:cs typeface="Carlito"/>
                <a:hlinkClick r:id="rId4"/>
              </a:rPr>
              <a:t>threads</a:t>
            </a:r>
            <a:r>
              <a:rPr sz="3000" dirty="0">
                <a:latin typeface="Carlito"/>
                <a:cs typeface="Carlito"/>
                <a:hlinkClick r:id="rId4"/>
              </a:rPr>
              <a:t>. </a:t>
            </a:r>
            <a:r>
              <a:rPr sz="3000" spc="-5" dirty="0">
                <a:latin typeface="Carlito"/>
                <a:cs typeface="Carlito"/>
                <a:hlinkClick r:id="rId4"/>
              </a:rPr>
              <a:t>This </a:t>
            </a:r>
            <a:r>
              <a:rPr sz="3000" u="heavy" spc="-25" dirty="0">
                <a:solidFill>
                  <a:srgbClr val="0000FF"/>
                </a:solidFill>
                <a:uFill>
                  <a:solidFill>
                    <a:srgbClr val="0000FF"/>
                  </a:solidFill>
                </a:uFill>
                <a:latin typeface="Carlito"/>
                <a:cs typeface="Carlito"/>
                <a:hlinkClick r:id="rId4"/>
              </a:rPr>
              <a:t>context </a:t>
            </a:r>
            <a:r>
              <a:rPr sz="3000" spc="-25" dirty="0">
                <a:solidFill>
                  <a:srgbClr val="0000FF"/>
                </a:solidFill>
                <a:latin typeface="Carlito"/>
                <a:cs typeface="Carlito"/>
                <a:hlinkClick r:id="rId4"/>
              </a:rPr>
              <a:t> </a:t>
            </a:r>
            <a:r>
              <a:rPr sz="3000" u="heavy" spc="-10" dirty="0">
                <a:solidFill>
                  <a:srgbClr val="0000FF"/>
                </a:solidFill>
                <a:uFill>
                  <a:solidFill>
                    <a:srgbClr val="0000FF"/>
                  </a:solidFill>
                </a:uFill>
                <a:latin typeface="Carlito"/>
                <a:cs typeface="Carlito"/>
                <a:hlinkClick r:id="rId4"/>
              </a:rPr>
              <a:t>switching</a:t>
            </a:r>
            <a:r>
              <a:rPr sz="3000" spc="-10" dirty="0">
                <a:solidFill>
                  <a:srgbClr val="0000FF"/>
                </a:solidFill>
                <a:latin typeface="Carlito"/>
                <a:cs typeface="Carlito"/>
                <a:hlinkClick r:id="rId4"/>
              </a:rPr>
              <a:t> </a:t>
            </a:r>
            <a:r>
              <a:rPr sz="3000" spc="-15" dirty="0">
                <a:latin typeface="Carlito"/>
                <a:cs typeface="Carlito"/>
                <a:hlinkClick r:id="rId4"/>
              </a:rPr>
              <a:t>generally </a:t>
            </a:r>
            <a:r>
              <a:rPr sz="3000" spc="-10" dirty="0">
                <a:latin typeface="Carlito"/>
                <a:cs typeface="Carlito"/>
                <a:hlinkClick r:id="rId4"/>
              </a:rPr>
              <a:t>happens </a:t>
            </a:r>
            <a:r>
              <a:rPr sz="3000" spc="-5" dirty="0">
                <a:latin typeface="Carlito"/>
                <a:cs typeface="Carlito"/>
                <a:hlinkClick r:id="rId4"/>
              </a:rPr>
              <a:t>very </a:t>
            </a:r>
            <a:r>
              <a:rPr sz="3000" spc="-10" dirty="0">
                <a:latin typeface="Carlito"/>
                <a:cs typeface="Carlito"/>
                <a:hlinkClick r:id="rId4"/>
              </a:rPr>
              <a:t>often </a:t>
            </a:r>
            <a:r>
              <a:rPr sz="3000" spc="-5" dirty="0">
                <a:latin typeface="Carlito"/>
                <a:cs typeface="Carlito"/>
                <a:hlinkClick r:id="rId4"/>
              </a:rPr>
              <a:t>and </a:t>
            </a:r>
            <a:r>
              <a:rPr sz="3000" spc="-5" dirty="0">
                <a:latin typeface="Carlito"/>
                <a:cs typeface="Carlito"/>
              </a:rPr>
              <a:t> </a:t>
            </a:r>
            <a:r>
              <a:rPr sz="3000" spc="-15" dirty="0">
                <a:latin typeface="Carlito"/>
                <a:cs typeface="Carlito"/>
              </a:rPr>
              <a:t>rapidly </a:t>
            </a:r>
            <a:r>
              <a:rPr sz="3000" dirty="0">
                <a:latin typeface="Carlito"/>
                <a:cs typeface="Carlito"/>
              </a:rPr>
              <a:t>enough </a:t>
            </a:r>
            <a:r>
              <a:rPr sz="3000" spc="-5" dirty="0">
                <a:latin typeface="Carlito"/>
                <a:cs typeface="Carlito"/>
              </a:rPr>
              <a:t>that </a:t>
            </a:r>
            <a:r>
              <a:rPr sz="3000" spc="-15" dirty="0">
                <a:latin typeface="Carlito"/>
                <a:cs typeface="Carlito"/>
              </a:rPr>
              <a:t>users perceive </a:t>
            </a:r>
            <a:r>
              <a:rPr sz="3000" dirty="0">
                <a:latin typeface="Carlito"/>
                <a:cs typeface="Carlito"/>
              </a:rPr>
              <a:t>the </a:t>
            </a:r>
            <a:r>
              <a:rPr sz="3000" spc="-5" dirty="0">
                <a:latin typeface="Carlito"/>
                <a:cs typeface="Carlito"/>
              </a:rPr>
              <a:t>threads or  </a:t>
            </a:r>
            <a:r>
              <a:rPr sz="3000" spc="-10" dirty="0">
                <a:latin typeface="Carlito"/>
                <a:cs typeface="Carlito"/>
              </a:rPr>
              <a:t>tasks </a:t>
            </a:r>
            <a:r>
              <a:rPr sz="3000" dirty="0">
                <a:latin typeface="Carlito"/>
                <a:cs typeface="Carlito"/>
              </a:rPr>
              <a:t>as </a:t>
            </a:r>
            <a:r>
              <a:rPr sz="3000" spc="-5" dirty="0">
                <a:latin typeface="Carlito"/>
                <a:cs typeface="Carlito"/>
              </a:rPr>
              <a:t>running </a:t>
            </a:r>
            <a:r>
              <a:rPr sz="3000" dirty="0">
                <a:latin typeface="Carlito"/>
                <a:cs typeface="Carlito"/>
              </a:rPr>
              <a:t>in </a:t>
            </a:r>
            <a:r>
              <a:rPr sz="3000" spc="-10" dirty="0">
                <a:latin typeface="Carlito"/>
                <a:cs typeface="Carlito"/>
              </a:rPr>
              <a:t>parallel.</a:t>
            </a:r>
            <a:r>
              <a:rPr sz="3000" spc="5" dirty="0">
                <a:latin typeface="Carlito"/>
                <a:cs typeface="Carlito"/>
              </a:rPr>
              <a:t> </a:t>
            </a:r>
            <a:r>
              <a:rPr sz="3000" spc="-5" dirty="0">
                <a:latin typeface="Carlito"/>
                <a:cs typeface="Carlito"/>
              </a:rPr>
              <a:t>On</a:t>
            </a:r>
            <a:endParaRPr sz="3000">
              <a:latin typeface="Carlito"/>
              <a:cs typeface="Carlito"/>
            </a:endParaRPr>
          </a:p>
          <a:p>
            <a:pPr marL="355600" marR="311785">
              <a:lnSpc>
                <a:spcPct val="80000"/>
              </a:lnSpc>
            </a:pPr>
            <a:r>
              <a:rPr sz="3000" dirty="0">
                <a:latin typeface="Carlito"/>
                <a:cs typeface="Carlito"/>
              </a:rPr>
              <a:t>a </a:t>
            </a:r>
            <a:r>
              <a:rPr sz="3000" u="heavy" spc="-10" dirty="0">
                <a:solidFill>
                  <a:srgbClr val="0000FF"/>
                </a:solidFill>
                <a:uFill>
                  <a:solidFill>
                    <a:srgbClr val="0000FF"/>
                  </a:solidFill>
                </a:uFill>
                <a:latin typeface="Carlito"/>
                <a:cs typeface="Carlito"/>
                <a:hlinkClick r:id="rId5"/>
              </a:rPr>
              <a:t>multiprocessor</a:t>
            </a:r>
            <a:r>
              <a:rPr sz="3000" spc="-10" dirty="0">
                <a:solidFill>
                  <a:srgbClr val="0000FF"/>
                </a:solidFill>
                <a:latin typeface="Carlito"/>
                <a:cs typeface="Carlito"/>
                <a:hlinkClick r:id="rId5"/>
              </a:rPr>
              <a:t> </a:t>
            </a:r>
            <a:r>
              <a:rPr sz="3000" dirty="0">
                <a:latin typeface="Carlito"/>
                <a:cs typeface="Carlito"/>
              </a:rPr>
              <a:t>or </a:t>
            </a:r>
            <a:r>
              <a:rPr sz="3000" u="heavy" spc="-10" dirty="0">
                <a:solidFill>
                  <a:srgbClr val="0000FF"/>
                </a:solidFill>
                <a:uFill>
                  <a:solidFill>
                    <a:srgbClr val="0000FF"/>
                  </a:solidFill>
                </a:uFill>
                <a:latin typeface="Carlito"/>
                <a:cs typeface="Carlito"/>
                <a:hlinkClick r:id="rId6"/>
              </a:rPr>
              <a:t>multi-core</a:t>
            </a:r>
            <a:r>
              <a:rPr sz="3000" spc="-10" dirty="0">
                <a:solidFill>
                  <a:srgbClr val="0000FF"/>
                </a:solidFill>
                <a:latin typeface="Carlito"/>
                <a:cs typeface="Carlito"/>
                <a:hlinkClick r:id="rId6"/>
              </a:rPr>
              <a:t> </a:t>
            </a:r>
            <a:r>
              <a:rPr sz="3000" spc="-25" dirty="0">
                <a:latin typeface="Carlito"/>
                <a:cs typeface="Carlito"/>
              </a:rPr>
              <a:t>system, </a:t>
            </a:r>
            <a:r>
              <a:rPr sz="3000" spc="-5" dirty="0">
                <a:latin typeface="Carlito"/>
                <a:cs typeface="Carlito"/>
              </a:rPr>
              <a:t>multiple  </a:t>
            </a:r>
            <a:r>
              <a:rPr sz="3000" spc="-10" dirty="0">
                <a:latin typeface="Carlito"/>
                <a:cs typeface="Carlito"/>
              </a:rPr>
              <a:t>threads can </a:t>
            </a:r>
            <a:r>
              <a:rPr sz="3000" spc="-25" dirty="0">
                <a:latin typeface="Carlito"/>
                <a:cs typeface="Carlito"/>
              </a:rPr>
              <a:t>execute </a:t>
            </a:r>
            <a:r>
              <a:rPr sz="3000" dirty="0">
                <a:latin typeface="Carlito"/>
                <a:cs typeface="Carlito"/>
              </a:rPr>
              <a:t>in </a:t>
            </a:r>
            <a:r>
              <a:rPr sz="3000" u="heavy" spc="-10" dirty="0">
                <a:solidFill>
                  <a:srgbClr val="0000FF"/>
                </a:solidFill>
                <a:uFill>
                  <a:solidFill>
                    <a:srgbClr val="0000FF"/>
                  </a:solidFill>
                </a:uFill>
                <a:latin typeface="Carlito"/>
                <a:cs typeface="Carlito"/>
                <a:hlinkClick r:id="rId7"/>
              </a:rPr>
              <a:t>parallel</a:t>
            </a:r>
            <a:r>
              <a:rPr sz="3000" spc="-10" dirty="0">
                <a:latin typeface="Carlito"/>
                <a:cs typeface="Carlito"/>
              </a:rPr>
              <a:t>, </a:t>
            </a:r>
            <a:r>
              <a:rPr sz="3000" dirty="0">
                <a:latin typeface="Carlito"/>
                <a:cs typeface="Carlito"/>
              </a:rPr>
              <a:t>with </a:t>
            </a:r>
            <a:r>
              <a:rPr sz="3000" spc="-10" dirty="0">
                <a:latin typeface="Carlito"/>
                <a:cs typeface="Carlito"/>
              </a:rPr>
              <a:t>every  processor </a:t>
            </a:r>
            <a:r>
              <a:rPr sz="3000" dirty="0">
                <a:latin typeface="Carlito"/>
                <a:cs typeface="Carlito"/>
              </a:rPr>
              <a:t>or </a:t>
            </a:r>
            <a:r>
              <a:rPr sz="3000" spc="-15" dirty="0">
                <a:latin typeface="Carlito"/>
                <a:cs typeface="Carlito"/>
              </a:rPr>
              <a:t>core </a:t>
            </a:r>
            <a:r>
              <a:rPr sz="3000" spc="-20" dirty="0">
                <a:latin typeface="Carlito"/>
                <a:cs typeface="Carlito"/>
              </a:rPr>
              <a:t>executing </a:t>
            </a:r>
            <a:r>
              <a:rPr sz="3000" dirty="0">
                <a:latin typeface="Carlito"/>
                <a:cs typeface="Carlito"/>
              </a:rPr>
              <a:t>a </a:t>
            </a:r>
            <a:r>
              <a:rPr sz="3000" spc="-20" dirty="0">
                <a:latin typeface="Carlito"/>
                <a:cs typeface="Carlito"/>
              </a:rPr>
              <a:t>separate </a:t>
            </a:r>
            <a:r>
              <a:rPr sz="3000" spc="-10" dirty="0">
                <a:latin typeface="Carlito"/>
                <a:cs typeface="Carlito"/>
              </a:rPr>
              <a:t>thread  </a:t>
            </a:r>
            <a:r>
              <a:rPr sz="3000" spc="-5" dirty="0">
                <a:latin typeface="Carlito"/>
                <a:cs typeface="Carlito"/>
              </a:rPr>
              <a:t>simultaneously</a:t>
            </a:r>
            <a:endParaRPr sz="3000">
              <a:latin typeface="Carlito"/>
              <a:cs typeface="Carl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2" name="object 2"/>
          <p:cNvSpPr txBox="1">
            <a:spLocks noGrp="1"/>
          </p:cNvSpPr>
          <p:nvPr>
            <p:ph type="title"/>
          </p:nvPr>
        </p:nvSpPr>
        <p:spPr>
          <a:xfrm>
            <a:off x="990600" y="461899"/>
            <a:ext cx="5075555" cy="696595"/>
          </a:xfrm>
          <a:prstGeom prst="rect">
            <a:avLst/>
          </a:prstGeom>
        </p:spPr>
        <p:txBody>
          <a:bodyPr vert="horz" wrap="square" lIns="0" tIns="13335" rIns="0" bIns="0" rtlCol="0">
            <a:spAutoFit/>
          </a:bodyPr>
          <a:lstStyle/>
          <a:p>
            <a:pPr marL="12700">
              <a:lnSpc>
                <a:spcPct val="100000"/>
              </a:lnSpc>
              <a:spcBef>
                <a:spcPts val="105"/>
              </a:spcBef>
            </a:pPr>
            <a:r>
              <a:rPr sz="4400" spc="-15" dirty="0"/>
              <a:t>Process</a:t>
            </a:r>
            <a:r>
              <a:rPr sz="4400" spc="-45" dirty="0"/>
              <a:t> </a:t>
            </a:r>
            <a:r>
              <a:rPr sz="4400" spc="-40" dirty="0"/>
              <a:t>state</a:t>
            </a:r>
            <a:endParaRPr sz="4400" dirty="0"/>
          </a:p>
        </p:txBody>
      </p:sp>
      <p:sp>
        <p:nvSpPr>
          <p:cNvPr id="3" name="object 3"/>
          <p:cNvSpPr txBox="1"/>
          <p:nvPr/>
        </p:nvSpPr>
        <p:spPr>
          <a:xfrm>
            <a:off x="1145844" y="2220594"/>
            <a:ext cx="6879590" cy="3439795"/>
          </a:xfrm>
          <a:prstGeom prst="rect">
            <a:avLst/>
          </a:prstGeom>
        </p:spPr>
        <p:txBody>
          <a:bodyPr vert="horz" wrap="square" lIns="0" tIns="12065" rIns="0" bIns="0" rtlCol="0">
            <a:spAutoFit/>
          </a:bodyPr>
          <a:lstStyle/>
          <a:p>
            <a:pPr marL="12700" marR="5080" algn="just">
              <a:lnSpc>
                <a:spcPct val="100000"/>
              </a:lnSpc>
              <a:spcBef>
                <a:spcPts val="95"/>
              </a:spcBef>
            </a:pPr>
            <a:r>
              <a:rPr sz="2800" spc="-5" dirty="0">
                <a:latin typeface="Carlito"/>
                <a:cs typeface="Carlito"/>
              </a:rPr>
              <a:t>In a </a:t>
            </a:r>
            <a:r>
              <a:rPr sz="2800" spc="-15" dirty="0">
                <a:latin typeface="Carlito"/>
                <a:cs typeface="Carlito"/>
              </a:rPr>
              <a:t>uniprogramming </a:t>
            </a:r>
            <a:r>
              <a:rPr sz="2800" spc="-30" dirty="0">
                <a:latin typeface="Carlito"/>
                <a:cs typeface="Carlito"/>
              </a:rPr>
              <a:t>system </a:t>
            </a:r>
            <a:r>
              <a:rPr sz="2800" spc="-5" dirty="0">
                <a:latin typeface="Carlito"/>
                <a:cs typeface="Carlito"/>
              </a:rPr>
              <a:t>the </a:t>
            </a:r>
            <a:r>
              <a:rPr sz="2800" spc="-10" dirty="0">
                <a:latin typeface="Carlito"/>
                <a:cs typeface="Carlito"/>
              </a:rPr>
              <a:t>notion </a:t>
            </a:r>
            <a:r>
              <a:rPr sz="2800" spc="-5" dirty="0">
                <a:latin typeface="Carlito"/>
                <a:cs typeface="Carlito"/>
              </a:rPr>
              <a:t>of </a:t>
            </a:r>
            <a:r>
              <a:rPr sz="2800" spc="-30" dirty="0">
                <a:latin typeface="Carlito"/>
                <a:cs typeface="Carlito"/>
              </a:rPr>
              <a:t>state  </a:t>
            </a:r>
            <a:r>
              <a:rPr sz="2800" spc="-10" dirty="0">
                <a:latin typeface="Carlito"/>
                <a:cs typeface="Carlito"/>
              </a:rPr>
              <a:t>has </a:t>
            </a:r>
            <a:r>
              <a:rPr sz="2800" spc="-5" dirty="0">
                <a:latin typeface="Carlito"/>
                <a:cs typeface="Carlito"/>
              </a:rPr>
              <a:t>no</a:t>
            </a:r>
            <a:r>
              <a:rPr sz="2800" spc="20" dirty="0">
                <a:latin typeface="Carlito"/>
                <a:cs typeface="Carlito"/>
              </a:rPr>
              <a:t> </a:t>
            </a:r>
            <a:r>
              <a:rPr sz="2800" spc="-20" dirty="0">
                <a:latin typeface="Carlito"/>
                <a:cs typeface="Carlito"/>
              </a:rPr>
              <a:t>matter</a:t>
            </a:r>
            <a:endParaRPr sz="2800">
              <a:latin typeface="Carlito"/>
              <a:cs typeface="Carlito"/>
            </a:endParaRPr>
          </a:p>
          <a:p>
            <a:pPr marL="469265" marR="796290" algn="just">
              <a:lnSpc>
                <a:spcPct val="100000"/>
              </a:lnSpc>
              <a:buFont typeface="Arial"/>
              <a:buChar char="•"/>
              <a:tabLst>
                <a:tab pos="674370" algn="l"/>
              </a:tabLst>
            </a:pPr>
            <a:r>
              <a:rPr sz="2800" spc="-5" dirty="0">
                <a:latin typeface="Carlito"/>
                <a:cs typeface="Carlito"/>
              </a:rPr>
              <a:t>the </a:t>
            </a:r>
            <a:r>
              <a:rPr sz="2800" spc="-15" dirty="0">
                <a:latin typeface="Carlito"/>
                <a:cs typeface="Carlito"/>
              </a:rPr>
              <a:t>process </a:t>
            </a:r>
            <a:r>
              <a:rPr sz="2800" spc="-10" dirty="0">
                <a:latin typeface="Carlito"/>
                <a:cs typeface="Carlito"/>
              </a:rPr>
              <a:t>occupies </a:t>
            </a:r>
            <a:r>
              <a:rPr sz="2800" spc="-5" dirty="0">
                <a:latin typeface="Carlito"/>
                <a:cs typeface="Carlito"/>
              </a:rPr>
              <a:t>the </a:t>
            </a:r>
            <a:r>
              <a:rPr sz="2800" spc="-10" dirty="0">
                <a:latin typeface="Carlito"/>
                <a:cs typeface="Carlito"/>
              </a:rPr>
              <a:t>CPU until </a:t>
            </a:r>
            <a:r>
              <a:rPr sz="2800" spc="-5" dirty="0">
                <a:latin typeface="Carlito"/>
                <a:cs typeface="Carlito"/>
              </a:rPr>
              <a:t>its  </a:t>
            </a:r>
            <a:r>
              <a:rPr sz="2800" spc="-10" dirty="0">
                <a:latin typeface="Carlito"/>
                <a:cs typeface="Carlito"/>
              </a:rPr>
              <a:t>termination</a:t>
            </a:r>
            <a:endParaRPr sz="2800">
              <a:latin typeface="Carlito"/>
              <a:cs typeface="Carlito"/>
            </a:endParaRPr>
          </a:p>
          <a:p>
            <a:pPr marL="469265" marR="518795" indent="-457200" algn="just">
              <a:lnSpc>
                <a:spcPct val="100000"/>
              </a:lnSpc>
            </a:pPr>
            <a:r>
              <a:rPr sz="2800" spc="-5" dirty="0">
                <a:latin typeface="Carlito"/>
                <a:cs typeface="Carlito"/>
              </a:rPr>
              <a:t>In a </a:t>
            </a:r>
            <a:r>
              <a:rPr sz="2800" spc="-15" dirty="0">
                <a:latin typeface="Carlito"/>
                <a:cs typeface="Carlito"/>
              </a:rPr>
              <a:t>multiprogrammig </a:t>
            </a:r>
            <a:r>
              <a:rPr sz="2800" spc="-30" dirty="0">
                <a:latin typeface="Carlito"/>
                <a:cs typeface="Carlito"/>
              </a:rPr>
              <a:t>system </a:t>
            </a:r>
            <a:r>
              <a:rPr sz="2800" spc="-5" dirty="0">
                <a:latin typeface="Carlito"/>
                <a:cs typeface="Carlito"/>
              </a:rPr>
              <a:t>– time </a:t>
            </a:r>
            <a:r>
              <a:rPr sz="2800" spc="-10" dirty="0">
                <a:latin typeface="Carlito"/>
                <a:cs typeface="Carlito"/>
              </a:rPr>
              <a:t>sharing  </a:t>
            </a:r>
            <a:r>
              <a:rPr sz="2800" b="1" spc="-10" dirty="0">
                <a:latin typeface="Carlito"/>
                <a:cs typeface="Carlito"/>
              </a:rPr>
              <a:t>Only </a:t>
            </a:r>
            <a:r>
              <a:rPr sz="2800" b="1" spc="-5" dirty="0">
                <a:latin typeface="Carlito"/>
                <a:cs typeface="Carlito"/>
              </a:rPr>
              <a:t>one </a:t>
            </a:r>
            <a:r>
              <a:rPr sz="2800" b="1" spc="-10" dirty="0">
                <a:latin typeface="Carlito"/>
                <a:cs typeface="Carlito"/>
              </a:rPr>
              <a:t>process can </a:t>
            </a:r>
            <a:r>
              <a:rPr sz="2800" b="1" spc="-5" dirty="0">
                <a:latin typeface="Carlito"/>
                <a:cs typeface="Carlito"/>
              </a:rPr>
              <a:t>be </a:t>
            </a:r>
            <a:r>
              <a:rPr sz="2800" b="1" spc="-10" dirty="0">
                <a:latin typeface="Carlito"/>
                <a:cs typeface="Carlito"/>
              </a:rPr>
              <a:t>running </a:t>
            </a:r>
            <a:r>
              <a:rPr sz="2800" b="1" spc="-5" dirty="0">
                <a:latin typeface="Carlito"/>
                <a:cs typeface="Carlito"/>
              </a:rPr>
              <a:t>on </a:t>
            </a:r>
            <a:r>
              <a:rPr sz="2800" b="1" spc="-25" dirty="0">
                <a:latin typeface="Carlito"/>
                <a:cs typeface="Carlito"/>
              </a:rPr>
              <a:t>any  </a:t>
            </a:r>
            <a:r>
              <a:rPr sz="2800" b="1" spc="-10" dirty="0">
                <a:latin typeface="Carlito"/>
                <a:cs typeface="Carlito"/>
              </a:rPr>
              <a:t>processor </a:t>
            </a:r>
            <a:r>
              <a:rPr sz="2800" b="1" spc="-15" dirty="0">
                <a:latin typeface="Carlito"/>
                <a:cs typeface="Carlito"/>
              </a:rPr>
              <a:t>at </a:t>
            </a:r>
            <a:r>
              <a:rPr sz="2800" b="1" spc="-20" dirty="0">
                <a:latin typeface="Carlito"/>
                <a:cs typeface="Carlito"/>
              </a:rPr>
              <a:t>any </a:t>
            </a:r>
            <a:r>
              <a:rPr sz="2800" b="1" spc="-15" dirty="0">
                <a:latin typeface="Carlito"/>
                <a:cs typeface="Carlito"/>
              </a:rPr>
              <a:t>instant</a:t>
            </a:r>
            <a:r>
              <a:rPr sz="2800" spc="-15" dirty="0">
                <a:latin typeface="Carlito"/>
                <a:cs typeface="Carlito"/>
              </a:rPr>
              <a:t>, </a:t>
            </a:r>
            <a:r>
              <a:rPr sz="2800" spc="-5" dirty="0">
                <a:latin typeface="Carlito"/>
                <a:cs typeface="Carlito"/>
              </a:rPr>
              <a:t>although </a:t>
            </a:r>
            <a:r>
              <a:rPr sz="2800" spc="-15" dirty="0">
                <a:latin typeface="Carlito"/>
                <a:cs typeface="Carlito"/>
              </a:rPr>
              <a:t>many  processes </a:t>
            </a:r>
            <a:r>
              <a:rPr sz="2800" spc="-20" dirty="0">
                <a:latin typeface="Carlito"/>
                <a:cs typeface="Carlito"/>
              </a:rPr>
              <a:t>may </a:t>
            </a:r>
            <a:r>
              <a:rPr sz="2800" spc="-5" dirty="0">
                <a:latin typeface="Carlito"/>
                <a:cs typeface="Carlito"/>
              </a:rPr>
              <a:t>be </a:t>
            </a:r>
            <a:r>
              <a:rPr sz="2800" spc="-15" dirty="0">
                <a:latin typeface="Carlito"/>
                <a:cs typeface="Carlito"/>
              </a:rPr>
              <a:t>ready </a:t>
            </a:r>
            <a:r>
              <a:rPr sz="2800" spc="-5" dirty="0">
                <a:latin typeface="Carlito"/>
                <a:cs typeface="Carlito"/>
              </a:rPr>
              <a:t>and</a:t>
            </a:r>
            <a:r>
              <a:rPr sz="2800" spc="85" dirty="0">
                <a:latin typeface="Carlito"/>
                <a:cs typeface="Carlito"/>
              </a:rPr>
              <a:t> </a:t>
            </a:r>
            <a:r>
              <a:rPr sz="2800" spc="-10" dirty="0">
                <a:latin typeface="Carlito"/>
                <a:cs typeface="Carlito"/>
              </a:rPr>
              <a:t>waiting.</a:t>
            </a:r>
            <a:endParaRPr sz="280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2462" y="294005"/>
            <a:ext cx="3484880" cy="696595"/>
          </a:xfrm>
          <a:prstGeom prst="rect">
            <a:avLst/>
          </a:prstGeom>
        </p:spPr>
        <p:txBody>
          <a:bodyPr vert="horz" wrap="square" lIns="0" tIns="13335" rIns="0" bIns="0" rtlCol="0">
            <a:spAutoFit/>
          </a:bodyPr>
          <a:lstStyle/>
          <a:p>
            <a:pPr marL="12700">
              <a:lnSpc>
                <a:spcPct val="100000"/>
              </a:lnSpc>
              <a:spcBef>
                <a:spcPts val="105"/>
              </a:spcBef>
            </a:pPr>
            <a:r>
              <a:rPr spc="-10" dirty="0"/>
              <a:t>Processes</a:t>
            </a:r>
          </a:p>
        </p:txBody>
      </p:sp>
      <p:sp>
        <p:nvSpPr>
          <p:cNvPr id="3" name="object 3"/>
          <p:cNvSpPr txBox="1"/>
          <p:nvPr/>
        </p:nvSpPr>
        <p:spPr>
          <a:xfrm>
            <a:off x="533400" y="1447800"/>
            <a:ext cx="7207884" cy="4367530"/>
          </a:xfrm>
          <a:prstGeom prst="rect">
            <a:avLst/>
          </a:prstGeom>
        </p:spPr>
        <p:txBody>
          <a:bodyPr vert="horz" wrap="square" lIns="0" tIns="61594" rIns="0" bIns="0" rtlCol="0">
            <a:spAutoFit/>
          </a:bodyPr>
          <a:lstStyle/>
          <a:p>
            <a:pPr marL="355600" indent="-342900">
              <a:lnSpc>
                <a:spcPct val="100000"/>
              </a:lnSpc>
              <a:spcBef>
                <a:spcPts val="484"/>
              </a:spcBef>
              <a:buFont typeface="Arial"/>
              <a:buChar char="•"/>
              <a:tabLst>
                <a:tab pos="354965" algn="l"/>
                <a:tab pos="355600" algn="l"/>
              </a:tabLst>
            </a:pPr>
            <a:r>
              <a:rPr sz="3200" dirty="0">
                <a:latin typeface="Carlito"/>
                <a:cs typeface="Carlito"/>
              </a:rPr>
              <a:t>A </a:t>
            </a:r>
            <a:r>
              <a:rPr sz="3200" spc="-15" dirty="0">
                <a:latin typeface="Carlito"/>
                <a:cs typeface="Carlito"/>
              </a:rPr>
              <a:t>program </a:t>
            </a:r>
            <a:r>
              <a:rPr sz="3200" spc="-5" dirty="0">
                <a:latin typeface="Carlito"/>
                <a:cs typeface="Carlito"/>
              </a:rPr>
              <a:t>in</a:t>
            </a:r>
            <a:r>
              <a:rPr sz="3200" spc="5" dirty="0">
                <a:latin typeface="Carlito"/>
                <a:cs typeface="Carlito"/>
              </a:rPr>
              <a:t> </a:t>
            </a:r>
            <a:r>
              <a:rPr sz="3200" spc="-15" dirty="0">
                <a:latin typeface="Carlito"/>
                <a:cs typeface="Carlito"/>
              </a:rPr>
              <a:t>execution</a:t>
            </a:r>
            <a:endParaRPr sz="3200">
              <a:latin typeface="Carlito"/>
              <a:cs typeface="Carlito"/>
            </a:endParaRPr>
          </a:p>
          <a:p>
            <a:pPr marL="355600" marR="515620" indent="-342900">
              <a:lnSpc>
                <a:spcPts val="3460"/>
              </a:lnSpc>
              <a:spcBef>
                <a:spcPts val="819"/>
              </a:spcBef>
              <a:buFont typeface="Arial"/>
              <a:buChar char="•"/>
              <a:tabLst>
                <a:tab pos="354965" algn="l"/>
                <a:tab pos="355600" algn="l"/>
              </a:tabLst>
            </a:pPr>
            <a:r>
              <a:rPr sz="3200" dirty="0">
                <a:latin typeface="Carlito"/>
                <a:cs typeface="Carlito"/>
              </a:rPr>
              <a:t>An </a:t>
            </a:r>
            <a:r>
              <a:rPr sz="3200" spc="-10" dirty="0">
                <a:latin typeface="Carlito"/>
                <a:cs typeface="Carlito"/>
              </a:rPr>
              <a:t>instance </a:t>
            </a:r>
            <a:r>
              <a:rPr sz="3200" spc="-5" dirty="0">
                <a:latin typeface="Carlito"/>
                <a:cs typeface="Carlito"/>
              </a:rPr>
              <a:t>of </a:t>
            </a:r>
            <a:r>
              <a:rPr sz="3200" dirty="0">
                <a:latin typeface="Carlito"/>
                <a:cs typeface="Carlito"/>
              </a:rPr>
              <a:t>a </a:t>
            </a:r>
            <a:r>
              <a:rPr sz="3200" spc="-15" dirty="0">
                <a:latin typeface="Carlito"/>
                <a:cs typeface="Carlito"/>
              </a:rPr>
              <a:t>program </a:t>
            </a:r>
            <a:r>
              <a:rPr sz="3200" dirty="0">
                <a:latin typeface="Carlito"/>
                <a:cs typeface="Carlito"/>
              </a:rPr>
              <a:t>running </a:t>
            </a:r>
            <a:r>
              <a:rPr sz="3200" spc="-5" dirty="0">
                <a:latin typeface="Carlito"/>
                <a:cs typeface="Carlito"/>
              </a:rPr>
              <a:t>on </a:t>
            </a:r>
            <a:r>
              <a:rPr sz="3200" dirty="0">
                <a:latin typeface="Carlito"/>
                <a:cs typeface="Carlito"/>
              </a:rPr>
              <a:t>a  </a:t>
            </a:r>
            <a:r>
              <a:rPr sz="3200" spc="-10" dirty="0">
                <a:latin typeface="Carlito"/>
                <a:cs typeface="Carlito"/>
              </a:rPr>
              <a:t>computer</a:t>
            </a:r>
            <a:endParaRPr sz="3200">
              <a:latin typeface="Carlito"/>
              <a:cs typeface="Carlito"/>
            </a:endParaRPr>
          </a:p>
          <a:p>
            <a:pPr marL="355600" marR="546100" indent="-342900">
              <a:lnSpc>
                <a:spcPts val="3460"/>
              </a:lnSpc>
              <a:spcBef>
                <a:spcPts val="760"/>
              </a:spcBef>
              <a:buFont typeface="Arial"/>
              <a:buChar char="•"/>
              <a:tabLst>
                <a:tab pos="354965" algn="l"/>
                <a:tab pos="355600" algn="l"/>
              </a:tabLst>
            </a:pPr>
            <a:r>
              <a:rPr sz="3200" spc="-5" dirty="0">
                <a:latin typeface="Carlito"/>
                <a:cs typeface="Carlito"/>
              </a:rPr>
              <a:t>The entity that </a:t>
            </a:r>
            <a:r>
              <a:rPr sz="3200" spc="-10" dirty="0">
                <a:latin typeface="Carlito"/>
                <a:cs typeface="Carlito"/>
              </a:rPr>
              <a:t>can </a:t>
            </a:r>
            <a:r>
              <a:rPr sz="3200" dirty="0">
                <a:latin typeface="Carlito"/>
                <a:cs typeface="Carlito"/>
              </a:rPr>
              <a:t>be assigned </a:t>
            </a:r>
            <a:r>
              <a:rPr sz="3200" spc="-15" dirty="0">
                <a:latin typeface="Carlito"/>
                <a:cs typeface="Carlito"/>
              </a:rPr>
              <a:t>to </a:t>
            </a:r>
            <a:r>
              <a:rPr sz="3200" dirty="0">
                <a:latin typeface="Carlito"/>
                <a:cs typeface="Carlito"/>
              </a:rPr>
              <a:t>and  </a:t>
            </a:r>
            <a:r>
              <a:rPr sz="3200" spc="-20" dirty="0">
                <a:latin typeface="Carlito"/>
                <a:cs typeface="Carlito"/>
              </a:rPr>
              <a:t>executed </a:t>
            </a:r>
            <a:r>
              <a:rPr sz="3200" spc="-5" dirty="0">
                <a:latin typeface="Carlito"/>
                <a:cs typeface="Carlito"/>
              </a:rPr>
              <a:t>on </a:t>
            </a:r>
            <a:r>
              <a:rPr sz="3200" dirty="0">
                <a:latin typeface="Carlito"/>
                <a:cs typeface="Carlito"/>
              </a:rPr>
              <a:t>a</a:t>
            </a:r>
            <a:r>
              <a:rPr sz="3200" spc="20" dirty="0">
                <a:latin typeface="Carlito"/>
                <a:cs typeface="Carlito"/>
              </a:rPr>
              <a:t> </a:t>
            </a:r>
            <a:r>
              <a:rPr sz="3200" spc="-10" dirty="0">
                <a:latin typeface="Carlito"/>
                <a:cs typeface="Carlito"/>
              </a:rPr>
              <a:t>processor</a:t>
            </a:r>
            <a:endParaRPr sz="3200">
              <a:latin typeface="Carlito"/>
              <a:cs typeface="Carlito"/>
            </a:endParaRPr>
          </a:p>
          <a:p>
            <a:pPr marL="355600" marR="5080" indent="-342900">
              <a:lnSpc>
                <a:spcPct val="90000"/>
              </a:lnSpc>
              <a:spcBef>
                <a:spcPts val="715"/>
              </a:spcBef>
              <a:buFont typeface="Arial"/>
              <a:buChar char="•"/>
              <a:tabLst>
                <a:tab pos="354965" algn="l"/>
                <a:tab pos="355600" algn="l"/>
              </a:tabLst>
            </a:pPr>
            <a:r>
              <a:rPr sz="3200" dirty="0">
                <a:latin typeface="Carlito"/>
                <a:cs typeface="Carlito"/>
              </a:rPr>
              <a:t>A </a:t>
            </a:r>
            <a:r>
              <a:rPr sz="3200" spc="-5" dirty="0">
                <a:latin typeface="Carlito"/>
                <a:cs typeface="Carlito"/>
              </a:rPr>
              <a:t>unit of </a:t>
            </a:r>
            <a:r>
              <a:rPr sz="3200" dirty="0">
                <a:latin typeface="Carlito"/>
                <a:cs typeface="Carlito"/>
              </a:rPr>
              <a:t>activity </a:t>
            </a:r>
            <a:r>
              <a:rPr sz="3200" spc="-15" dirty="0">
                <a:latin typeface="Carlito"/>
                <a:cs typeface="Carlito"/>
              </a:rPr>
              <a:t>characterized </a:t>
            </a:r>
            <a:r>
              <a:rPr sz="3200" spc="-10" dirty="0">
                <a:latin typeface="Carlito"/>
                <a:cs typeface="Carlito"/>
              </a:rPr>
              <a:t>by </a:t>
            </a:r>
            <a:r>
              <a:rPr sz="3200" dirty="0">
                <a:latin typeface="Carlito"/>
                <a:cs typeface="Carlito"/>
              </a:rPr>
              <a:t>a </a:t>
            </a:r>
            <a:r>
              <a:rPr sz="3200" spc="-5" dirty="0">
                <a:latin typeface="Carlito"/>
                <a:cs typeface="Carlito"/>
              </a:rPr>
              <a:t>single  sequential thread of </a:t>
            </a:r>
            <a:r>
              <a:rPr sz="3200" spc="-15" dirty="0">
                <a:latin typeface="Carlito"/>
                <a:cs typeface="Carlito"/>
              </a:rPr>
              <a:t>execution, </a:t>
            </a:r>
            <a:r>
              <a:rPr sz="3200" dirty="0">
                <a:latin typeface="Carlito"/>
                <a:cs typeface="Carlito"/>
              </a:rPr>
              <a:t>a </a:t>
            </a:r>
            <a:r>
              <a:rPr sz="3200" spc="-10" dirty="0">
                <a:latin typeface="Carlito"/>
                <a:cs typeface="Carlito"/>
              </a:rPr>
              <a:t>current  </a:t>
            </a:r>
            <a:r>
              <a:rPr sz="3200" spc="-25" dirty="0">
                <a:latin typeface="Carlito"/>
                <a:cs typeface="Carlito"/>
              </a:rPr>
              <a:t>state, </a:t>
            </a:r>
            <a:r>
              <a:rPr sz="3200" dirty="0">
                <a:latin typeface="Carlito"/>
                <a:cs typeface="Carlito"/>
              </a:rPr>
              <a:t>and an </a:t>
            </a:r>
            <a:r>
              <a:rPr sz="3200" spc="-10" dirty="0">
                <a:latin typeface="Carlito"/>
                <a:cs typeface="Carlito"/>
              </a:rPr>
              <a:t>associated </a:t>
            </a:r>
            <a:r>
              <a:rPr sz="3200" spc="-5" dirty="0">
                <a:latin typeface="Carlito"/>
                <a:cs typeface="Carlito"/>
              </a:rPr>
              <a:t>set </a:t>
            </a:r>
            <a:r>
              <a:rPr sz="3200" dirty="0">
                <a:latin typeface="Carlito"/>
                <a:cs typeface="Carlito"/>
              </a:rPr>
              <a:t>of </a:t>
            </a:r>
            <a:r>
              <a:rPr sz="3200" spc="-30" dirty="0">
                <a:latin typeface="Carlito"/>
                <a:cs typeface="Carlito"/>
              </a:rPr>
              <a:t>system  </a:t>
            </a:r>
            <a:r>
              <a:rPr sz="3200" spc="-10" dirty="0">
                <a:latin typeface="Carlito"/>
                <a:cs typeface="Carlito"/>
              </a:rPr>
              <a:t>resources</a:t>
            </a:r>
            <a:endParaRPr sz="320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8117" y="461899"/>
            <a:ext cx="5746750" cy="696595"/>
          </a:xfrm>
          <a:prstGeom prst="rect">
            <a:avLst/>
          </a:prstGeom>
        </p:spPr>
        <p:txBody>
          <a:bodyPr vert="horz" wrap="square" lIns="0" tIns="13335" rIns="0" bIns="0" rtlCol="0">
            <a:spAutoFit/>
          </a:bodyPr>
          <a:lstStyle/>
          <a:p>
            <a:pPr marL="12700">
              <a:lnSpc>
                <a:spcPct val="100000"/>
              </a:lnSpc>
              <a:spcBef>
                <a:spcPts val="105"/>
              </a:spcBef>
            </a:pPr>
            <a:r>
              <a:rPr sz="4400" spc="-40" dirty="0"/>
              <a:t>Two-State </a:t>
            </a:r>
            <a:r>
              <a:rPr sz="4400" spc="-15" dirty="0"/>
              <a:t>Process</a:t>
            </a:r>
            <a:r>
              <a:rPr sz="4400" spc="-20" dirty="0"/>
              <a:t> </a:t>
            </a:r>
            <a:r>
              <a:rPr sz="4400" dirty="0"/>
              <a:t>Model</a:t>
            </a:r>
            <a:endParaRPr sz="4400"/>
          </a:p>
        </p:txBody>
      </p:sp>
      <p:sp>
        <p:nvSpPr>
          <p:cNvPr id="3" name="object 3"/>
          <p:cNvSpPr txBox="1"/>
          <p:nvPr/>
        </p:nvSpPr>
        <p:spPr>
          <a:xfrm>
            <a:off x="535940" y="1506226"/>
            <a:ext cx="6264275" cy="1641475"/>
          </a:xfrm>
          <a:prstGeom prst="rect">
            <a:avLst/>
          </a:prstGeom>
        </p:spPr>
        <p:txBody>
          <a:bodyPr vert="horz" wrap="square" lIns="0" tIns="114300" rIns="0" bIns="0" rtlCol="0">
            <a:spAutoFit/>
          </a:bodyPr>
          <a:lstStyle/>
          <a:p>
            <a:pPr marL="355600" indent="-342900">
              <a:lnSpc>
                <a:spcPct val="100000"/>
              </a:lnSpc>
              <a:spcBef>
                <a:spcPts val="900"/>
              </a:spcBef>
              <a:buFont typeface="Arial"/>
              <a:buChar char="•"/>
              <a:tabLst>
                <a:tab pos="354965" algn="l"/>
                <a:tab pos="355600" algn="l"/>
              </a:tabLst>
            </a:pPr>
            <a:r>
              <a:rPr sz="3200" spc="-10" dirty="0">
                <a:latin typeface="Carlito"/>
                <a:cs typeface="Carlito"/>
              </a:rPr>
              <a:t>Process </a:t>
            </a:r>
            <a:r>
              <a:rPr sz="3200" spc="-20" dirty="0">
                <a:latin typeface="Carlito"/>
                <a:cs typeface="Carlito"/>
              </a:rPr>
              <a:t>may </a:t>
            </a:r>
            <a:r>
              <a:rPr sz="3200" dirty="0">
                <a:latin typeface="Carlito"/>
                <a:cs typeface="Carlito"/>
              </a:rPr>
              <a:t>be </a:t>
            </a:r>
            <a:r>
              <a:rPr sz="3200" spc="-5" dirty="0">
                <a:latin typeface="Carlito"/>
                <a:cs typeface="Carlito"/>
              </a:rPr>
              <a:t>in </a:t>
            </a:r>
            <a:r>
              <a:rPr sz="3200" dirty="0">
                <a:latin typeface="Carlito"/>
                <a:cs typeface="Carlito"/>
              </a:rPr>
              <a:t>one of </a:t>
            </a:r>
            <a:r>
              <a:rPr sz="3200" spc="-10" dirty="0">
                <a:latin typeface="Carlito"/>
                <a:cs typeface="Carlito"/>
              </a:rPr>
              <a:t>two</a:t>
            </a:r>
            <a:r>
              <a:rPr sz="3200" spc="-40" dirty="0">
                <a:latin typeface="Carlito"/>
                <a:cs typeface="Carlito"/>
              </a:rPr>
              <a:t> </a:t>
            </a:r>
            <a:r>
              <a:rPr sz="3200" spc="-25" dirty="0">
                <a:latin typeface="Carlito"/>
                <a:cs typeface="Carlito"/>
              </a:rPr>
              <a:t>states</a:t>
            </a:r>
            <a:endParaRPr sz="3200">
              <a:latin typeface="Carlito"/>
              <a:cs typeface="Carlito"/>
            </a:endParaRPr>
          </a:p>
          <a:p>
            <a:pPr marL="756285" lvl="1" indent="-287020">
              <a:lnSpc>
                <a:spcPct val="100000"/>
              </a:lnSpc>
              <a:spcBef>
                <a:spcPts val="690"/>
              </a:spcBef>
              <a:buFont typeface="Arial"/>
              <a:buChar char="–"/>
              <a:tabLst>
                <a:tab pos="756920" algn="l"/>
              </a:tabLst>
            </a:pPr>
            <a:r>
              <a:rPr sz="2800" spc="-10" dirty="0">
                <a:latin typeface="Carlito"/>
                <a:cs typeface="Carlito"/>
              </a:rPr>
              <a:t>Running</a:t>
            </a:r>
            <a:endParaRPr sz="2800">
              <a:latin typeface="Carlito"/>
              <a:cs typeface="Carlito"/>
            </a:endParaRPr>
          </a:p>
          <a:p>
            <a:pPr marL="756285" lvl="1" indent="-287020">
              <a:lnSpc>
                <a:spcPct val="100000"/>
              </a:lnSpc>
              <a:spcBef>
                <a:spcPts val="675"/>
              </a:spcBef>
              <a:buFont typeface="Arial"/>
              <a:buChar char="–"/>
              <a:tabLst>
                <a:tab pos="756920" algn="l"/>
              </a:tabLst>
            </a:pPr>
            <a:r>
              <a:rPr sz="2800" spc="-10" dirty="0">
                <a:latin typeface="Carlito"/>
                <a:cs typeface="Carlito"/>
              </a:rPr>
              <a:t>Not-running</a:t>
            </a:r>
            <a:endParaRPr sz="2800">
              <a:latin typeface="Carlito"/>
              <a:cs typeface="Carlito"/>
            </a:endParaRPr>
          </a:p>
        </p:txBody>
      </p:sp>
      <p:sp>
        <p:nvSpPr>
          <p:cNvPr id="4" name="object 4"/>
          <p:cNvSpPr/>
          <p:nvPr/>
        </p:nvSpPr>
        <p:spPr>
          <a:xfrm>
            <a:off x="1524000" y="3619500"/>
            <a:ext cx="6718300" cy="24765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2" name="object 2"/>
          <p:cNvSpPr txBox="1"/>
          <p:nvPr/>
        </p:nvSpPr>
        <p:spPr>
          <a:xfrm>
            <a:off x="535940" y="1526794"/>
            <a:ext cx="8034655" cy="4324350"/>
          </a:xfrm>
          <a:prstGeom prst="rect">
            <a:avLst/>
          </a:prstGeom>
        </p:spPr>
        <p:txBody>
          <a:bodyPr vert="horz" wrap="square" lIns="0" tIns="100965" rIns="0" bIns="0" rtlCol="0">
            <a:spAutoFit/>
          </a:bodyPr>
          <a:lstStyle/>
          <a:p>
            <a:pPr marL="355600" marR="575310" indent="-342900">
              <a:lnSpc>
                <a:spcPts val="2880"/>
              </a:lnSpc>
              <a:spcBef>
                <a:spcPts val="795"/>
              </a:spcBef>
              <a:buFont typeface="Arial"/>
              <a:buChar char="•"/>
              <a:tabLst>
                <a:tab pos="440690" algn="l"/>
                <a:tab pos="441325" algn="l"/>
              </a:tabLst>
            </a:pPr>
            <a:r>
              <a:rPr dirty="0"/>
              <a:t>	</a:t>
            </a:r>
            <a:r>
              <a:rPr sz="3000" spc="-10" dirty="0">
                <a:latin typeface="Carlito"/>
                <a:cs typeface="Carlito"/>
              </a:rPr>
              <a:t>Scheduler </a:t>
            </a:r>
            <a:r>
              <a:rPr sz="3000" dirty="0">
                <a:latin typeface="Carlito"/>
                <a:cs typeface="Carlito"/>
              </a:rPr>
              <a:t>and </a:t>
            </a:r>
            <a:r>
              <a:rPr sz="3000" spc="-10" dirty="0">
                <a:latin typeface="Carlito"/>
                <a:cs typeface="Carlito"/>
              </a:rPr>
              <a:t>Dispatcher </a:t>
            </a:r>
            <a:r>
              <a:rPr sz="3000" spc="-15" dirty="0">
                <a:latin typeface="Carlito"/>
                <a:cs typeface="Carlito"/>
              </a:rPr>
              <a:t>are </a:t>
            </a:r>
            <a:r>
              <a:rPr sz="3000" spc="-10" dirty="0">
                <a:latin typeface="Carlito"/>
                <a:cs typeface="Carlito"/>
              </a:rPr>
              <a:t>associated </a:t>
            </a:r>
            <a:r>
              <a:rPr sz="3000" dirty="0">
                <a:latin typeface="Carlito"/>
                <a:cs typeface="Carlito"/>
              </a:rPr>
              <a:t>with  </a:t>
            </a:r>
            <a:r>
              <a:rPr sz="3000" spc="-10" dirty="0">
                <a:latin typeface="Carlito"/>
                <a:cs typeface="Carlito"/>
              </a:rPr>
              <a:t>process </a:t>
            </a:r>
            <a:r>
              <a:rPr sz="3000" spc="-5" dirty="0">
                <a:latin typeface="Carlito"/>
                <a:cs typeface="Carlito"/>
              </a:rPr>
              <a:t>scheduling </a:t>
            </a:r>
            <a:r>
              <a:rPr sz="3000" dirty="0">
                <a:latin typeface="Carlito"/>
                <a:cs typeface="Carlito"/>
              </a:rPr>
              <a:t>of an </a:t>
            </a:r>
            <a:r>
              <a:rPr sz="3000" spc="-15" dirty="0">
                <a:latin typeface="Carlito"/>
                <a:cs typeface="Carlito"/>
              </a:rPr>
              <a:t>operating</a:t>
            </a:r>
            <a:r>
              <a:rPr sz="3000" dirty="0">
                <a:latin typeface="Carlito"/>
                <a:cs typeface="Carlito"/>
              </a:rPr>
              <a:t> </a:t>
            </a:r>
            <a:r>
              <a:rPr sz="3000" spc="-25" dirty="0">
                <a:latin typeface="Carlito"/>
                <a:cs typeface="Carlito"/>
              </a:rPr>
              <a:t>system.</a:t>
            </a:r>
            <a:endParaRPr sz="3000" dirty="0">
              <a:latin typeface="Carlito"/>
              <a:cs typeface="Carlito"/>
            </a:endParaRPr>
          </a:p>
          <a:p>
            <a:pPr marL="355600" marR="5080">
              <a:lnSpc>
                <a:spcPct val="80000"/>
              </a:lnSpc>
              <a:spcBef>
                <a:spcPts val="25"/>
              </a:spcBef>
            </a:pPr>
            <a:r>
              <a:rPr sz="3000" spc="-5" dirty="0">
                <a:latin typeface="Carlito"/>
                <a:cs typeface="Carlito"/>
              </a:rPr>
              <a:t>The </a:t>
            </a:r>
            <a:r>
              <a:rPr sz="3000" b="1" spc="-40" dirty="0">
                <a:latin typeface="Carlito"/>
                <a:cs typeface="Carlito"/>
              </a:rPr>
              <a:t>key </a:t>
            </a:r>
            <a:r>
              <a:rPr sz="3000" b="1" spc="-15" dirty="0">
                <a:latin typeface="Carlito"/>
                <a:cs typeface="Carlito"/>
              </a:rPr>
              <a:t>difference </a:t>
            </a:r>
            <a:r>
              <a:rPr sz="3000" spc="-10" dirty="0">
                <a:latin typeface="Carlito"/>
                <a:cs typeface="Carlito"/>
              </a:rPr>
              <a:t>between scheduler </a:t>
            </a:r>
            <a:r>
              <a:rPr sz="3000" spc="-5" dirty="0">
                <a:latin typeface="Carlito"/>
                <a:cs typeface="Carlito"/>
              </a:rPr>
              <a:t>and  </a:t>
            </a:r>
            <a:r>
              <a:rPr sz="3000" spc="-10" dirty="0">
                <a:latin typeface="Carlito"/>
                <a:cs typeface="Carlito"/>
              </a:rPr>
              <a:t>dispatcher is </a:t>
            </a:r>
            <a:r>
              <a:rPr sz="3000" spc="-5" dirty="0">
                <a:latin typeface="Carlito"/>
                <a:cs typeface="Carlito"/>
              </a:rPr>
              <a:t>that </a:t>
            </a:r>
            <a:r>
              <a:rPr sz="3000" b="1" dirty="0">
                <a:latin typeface="Carlito"/>
                <a:cs typeface="Carlito"/>
              </a:rPr>
              <a:t>the scheduler selects a </a:t>
            </a:r>
            <a:r>
              <a:rPr sz="3000" b="1" spc="-10" dirty="0">
                <a:latin typeface="Carlito"/>
                <a:cs typeface="Carlito"/>
              </a:rPr>
              <a:t>process  </a:t>
            </a:r>
            <a:r>
              <a:rPr sz="3000" b="1" dirty="0">
                <a:latin typeface="Carlito"/>
                <a:cs typeface="Carlito"/>
              </a:rPr>
              <a:t>out of </a:t>
            </a:r>
            <a:r>
              <a:rPr sz="3000" b="1" spc="-15" dirty="0">
                <a:latin typeface="Carlito"/>
                <a:cs typeface="Carlito"/>
              </a:rPr>
              <a:t>several </a:t>
            </a:r>
            <a:r>
              <a:rPr sz="3000" b="1" spc="-5" dirty="0">
                <a:latin typeface="Carlito"/>
                <a:cs typeface="Carlito"/>
              </a:rPr>
              <a:t>processes </a:t>
            </a:r>
            <a:r>
              <a:rPr sz="3000" b="1" spc="-15" dirty="0">
                <a:latin typeface="Carlito"/>
                <a:cs typeface="Carlito"/>
              </a:rPr>
              <a:t>to </a:t>
            </a:r>
            <a:r>
              <a:rPr sz="3000" b="1" dirty="0">
                <a:latin typeface="Carlito"/>
                <a:cs typeface="Carlito"/>
              </a:rPr>
              <a:t>be </a:t>
            </a:r>
            <a:r>
              <a:rPr sz="3000" b="1" spc="-20" dirty="0">
                <a:latin typeface="Carlito"/>
                <a:cs typeface="Carlito"/>
              </a:rPr>
              <a:t>executed </a:t>
            </a:r>
            <a:r>
              <a:rPr sz="3000" b="1" spc="-10" dirty="0">
                <a:latin typeface="Carlito"/>
                <a:cs typeface="Carlito"/>
              </a:rPr>
              <a:t>while  </a:t>
            </a:r>
            <a:r>
              <a:rPr sz="3000" b="1" dirty="0">
                <a:latin typeface="Carlito"/>
                <a:cs typeface="Carlito"/>
              </a:rPr>
              <a:t>the </a:t>
            </a:r>
            <a:r>
              <a:rPr sz="3000" b="1" spc="-10" dirty="0">
                <a:latin typeface="Carlito"/>
                <a:cs typeface="Carlito"/>
              </a:rPr>
              <a:t>dispatcher </a:t>
            </a:r>
            <a:r>
              <a:rPr sz="3000" b="1" spc="-15" dirty="0">
                <a:latin typeface="Carlito"/>
                <a:cs typeface="Carlito"/>
              </a:rPr>
              <a:t>allocates </a:t>
            </a:r>
            <a:r>
              <a:rPr sz="3000" b="1" dirty="0">
                <a:latin typeface="Carlito"/>
                <a:cs typeface="Carlito"/>
              </a:rPr>
              <a:t>the </a:t>
            </a:r>
            <a:r>
              <a:rPr sz="3000" b="1" spc="-5" dirty="0">
                <a:latin typeface="Carlito"/>
                <a:cs typeface="Carlito"/>
              </a:rPr>
              <a:t>CPU </a:t>
            </a:r>
            <a:r>
              <a:rPr sz="3000" b="1" spc="-20" dirty="0">
                <a:latin typeface="Carlito"/>
                <a:cs typeface="Carlito"/>
              </a:rPr>
              <a:t>for </a:t>
            </a:r>
            <a:r>
              <a:rPr sz="3000" b="1" dirty="0">
                <a:latin typeface="Carlito"/>
                <a:cs typeface="Carlito"/>
              </a:rPr>
              <a:t>the </a:t>
            </a:r>
            <a:r>
              <a:rPr sz="3000" b="1" spc="-5" dirty="0">
                <a:latin typeface="Carlito"/>
                <a:cs typeface="Carlito"/>
              </a:rPr>
              <a:t>selected  process </a:t>
            </a:r>
            <a:r>
              <a:rPr sz="3000" b="1" spc="-10" dirty="0">
                <a:latin typeface="Carlito"/>
                <a:cs typeface="Carlito"/>
              </a:rPr>
              <a:t>by </a:t>
            </a:r>
            <a:r>
              <a:rPr sz="3000" b="1" dirty="0">
                <a:latin typeface="Carlito"/>
                <a:cs typeface="Carlito"/>
              </a:rPr>
              <a:t>the</a:t>
            </a:r>
            <a:r>
              <a:rPr sz="3000" b="1" spc="20" dirty="0">
                <a:latin typeface="Carlito"/>
                <a:cs typeface="Carlito"/>
              </a:rPr>
              <a:t> </a:t>
            </a:r>
            <a:r>
              <a:rPr sz="3000" b="1" spc="-30" dirty="0">
                <a:latin typeface="Carlito"/>
                <a:cs typeface="Carlito"/>
              </a:rPr>
              <a:t>scheduler.</a:t>
            </a:r>
            <a:endParaRPr sz="3000" dirty="0">
              <a:latin typeface="Carlito"/>
              <a:cs typeface="Carlito"/>
            </a:endParaRPr>
          </a:p>
          <a:p>
            <a:pPr>
              <a:lnSpc>
                <a:spcPct val="100000"/>
              </a:lnSpc>
              <a:spcBef>
                <a:spcPts val="50"/>
              </a:spcBef>
            </a:pPr>
            <a:endParaRPr sz="3500" dirty="0">
              <a:latin typeface="Carlito"/>
              <a:cs typeface="Carlito"/>
            </a:endParaRPr>
          </a:p>
          <a:p>
            <a:pPr marL="355600" marR="17780" indent="-342900" algn="just">
              <a:lnSpc>
                <a:spcPct val="80000"/>
              </a:lnSpc>
              <a:buFont typeface="Arial"/>
              <a:buChar char="•"/>
              <a:tabLst>
                <a:tab pos="355600" algn="l"/>
              </a:tabLst>
            </a:pPr>
            <a:r>
              <a:rPr sz="3000" spc="-5" dirty="0">
                <a:latin typeface="Carlito"/>
                <a:cs typeface="Carlito"/>
              </a:rPr>
              <a:t>The </a:t>
            </a:r>
            <a:r>
              <a:rPr sz="3000" b="1" spc="-10" dirty="0">
                <a:latin typeface="Carlito"/>
                <a:cs typeface="Carlito"/>
              </a:rPr>
              <a:t>dispatcher </a:t>
            </a:r>
            <a:r>
              <a:rPr sz="3000" dirty="0">
                <a:latin typeface="Carlito"/>
                <a:cs typeface="Carlito"/>
              </a:rPr>
              <a:t>is the module </a:t>
            </a:r>
            <a:r>
              <a:rPr sz="3000" spc="-10" dirty="0">
                <a:latin typeface="Carlito"/>
                <a:cs typeface="Carlito"/>
              </a:rPr>
              <a:t>that gives </a:t>
            </a:r>
            <a:r>
              <a:rPr sz="3000" dirty="0">
                <a:latin typeface="Carlito"/>
                <a:cs typeface="Carlito"/>
              </a:rPr>
              <a:t>a </a:t>
            </a:r>
            <a:r>
              <a:rPr sz="3000" spc="-15" dirty="0">
                <a:latin typeface="Carlito"/>
                <a:cs typeface="Carlito"/>
              </a:rPr>
              <a:t>process  control </a:t>
            </a:r>
            <a:r>
              <a:rPr sz="3000" spc="-10" dirty="0">
                <a:latin typeface="Carlito"/>
                <a:cs typeface="Carlito"/>
              </a:rPr>
              <a:t>over </a:t>
            </a:r>
            <a:r>
              <a:rPr sz="3000" dirty="0">
                <a:latin typeface="Carlito"/>
                <a:cs typeface="Carlito"/>
              </a:rPr>
              <a:t>the </a:t>
            </a:r>
            <a:r>
              <a:rPr sz="3000" spc="-5" dirty="0">
                <a:latin typeface="Carlito"/>
                <a:cs typeface="Carlito"/>
              </a:rPr>
              <a:t>CPU </a:t>
            </a:r>
            <a:r>
              <a:rPr sz="3000" spc="-10" dirty="0">
                <a:latin typeface="Carlito"/>
                <a:cs typeface="Carlito"/>
              </a:rPr>
              <a:t>after </a:t>
            </a:r>
            <a:r>
              <a:rPr sz="3000" dirty="0">
                <a:latin typeface="Carlito"/>
                <a:cs typeface="Carlito"/>
              </a:rPr>
              <a:t>it </a:t>
            </a:r>
            <a:r>
              <a:rPr sz="3000" spc="-5" dirty="0">
                <a:latin typeface="Carlito"/>
                <a:cs typeface="Carlito"/>
              </a:rPr>
              <a:t>has been </a:t>
            </a:r>
            <a:r>
              <a:rPr sz="3000" spc="-10" dirty="0">
                <a:latin typeface="Carlito"/>
                <a:cs typeface="Carlito"/>
              </a:rPr>
              <a:t>selected by  </a:t>
            </a:r>
            <a:r>
              <a:rPr sz="3000" dirty="0">
                <a:latin typeface="Carlito"/>
                <a:cs typeface="Carlito"/>
              </a:rPr>
              <a:t>the </a:t>
            </a:r>
            <a:r>
              <a:rPr sz="3000" spc="-10" dirty="0">
                <a:latin typeface="Carlito"/>
                <a:cs typeface="Carlito"/>
              </a:rPr>
              <a:t>short-term</a:t>
            </a:r>
            <a:r>
              <a:rPr sz="3000" spc="-5" dirty="0">
                <a:latin typeface="Carlito"/>
                <a:cs typeface="Carlito"/>
              </a:rPr>
              <a:t> </a:t>
            </a:r>
            <a:r>
              <a:rPr sz="3000" b="1" dirty="0">
                <a:latin typeface="Carlito"/>
                <a:cs typeface="Carlito"/>
              </a:rPr>
              <a:t>scheduler</a:t>
            </a:r>
            <a:r>
              <a:rPr sz="3000" dirty="0">
                <a:latin typeface="Carlito"/>
                <a:cs typeface="Carlito"/>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4994" y="461899"/>
            <a:ext cx="7351395" cy="696595"/>
          </a:xfrm>
          <a:prstGeom prst="rect">
            <a:avLst/>
          </a:prstGeom>
        </p:spPr>
        <p:txBody>
          <a:bodyPr vert="horz" wrap="square" lIns="0" tIns="13335" rIns="0" bIns="0" rtlCol="0">
            <a:spAutoFit/>
          </a:bodyPr>
          <a:lstStyle/>
          <a:p>
            <a:pPr marL="12700">
              <a:lnSpc>
                <a:spcPct val="100000"/>
              </a:lnSpc>
              <a:spcBef>
                <a:spcPts val="105"/>
              </a:spcBef>
            </a:pPr>
            <a:r>
              <a:rPr sz="4400" dirty="0"/>
              <a:t>Not-Running </a:t>
            </a:r>
            <a:r>
              <a:rPr sz="4400" spc="-15" dirty="0"/>
              <a:t>Process </a:t>
            </a:r>
            <a:r>
              <a:rPr sz="4400" spc="-10" dirty="0"/>
              <a:t>in </a:t>
            </a:r>
            <a:r>
              <a:rPr sz="4400" dirty="0"/>
              <a:t>a Queue</a:t>
            </a:r>
            <a:endParaRPr sz="4400"/>
          </a:p>
        </p:txBody>
      </p:sp>
      <p:sp>
        <p:nvSpPr>
          <p:cNvPr id="3" name="object 3"/>
          <p:cNvSpPr/>
          <p:nvPr/>
        </p:nvSpPr>
        <p:spPr>
          <a:xfrm>
            <a:off x="1574291" y="2356104"/>
            <a:ext cx="6350000" cy="2133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
        <p:nvSpPr>
          <p:cNvPr id="2" name="object 2"/>
          <p:cNvSpPr txBox="1">
            <a:spLocks noGrp="1"/>
          </p:cNvSpPr>
          <p:nvPr>
            <p:ph type="title"/>
          </p:nvPr>
        </p:nvSpPr>
        <p:spPr>
          <a:xfrm>
            <a:off x="2411348" y="461899"/>
            <a:ext cx="4320540" cy="696595"/>
          </a:xfrm>
          <a:prstGeom prst="rect">
            <a:avLst/>
          </a:prstGeom>
        </p:spPr>
        <p:txBody>
          <a:bodyPr vert="horz" wrap="square" lIns="0" tIns="13335" rIns="0" bIns="0" rtlCol="0">
            <a:spAutoFit/>
          </a:bodyPr>
          <a:lstStyle/>
          <a:p>
            <a:pPr marL="12700">
              <a:lnSpc>
                <a:spcPct val="100000"/>
              </a:lnSpc>
              <a:spcBef>
                <a:spcPts val="105"/>
              </a:spcBef>
            </a:pPr>
            <a:r>
              <a:rPr sz="4400" dirty="0"/>
              <a:t>A </a:t>
            </a:r>
            <a:r>
              <a:rPr sz="4400" spc="-20" dirty="0"/>
              <a:t>Five-State</a:t>
            </a:r>
            <a:r>
              <a:rPr sz="4400" spc="-70" dirty="0"/>
              <a:t> </a:t>
            </a:r>
            <a:r>
              <a:rPr sz="4400" dirty="0"/>
              <a:t>Model</a:t>
            </a:r>
            <a:endParaRPr sz="4400"/>
          </a:p>
        </p:txBody>
      </p:sp>
      <p:sp>
        <p:nvSpPr>
          <p:cNvPr id="3" name="object 3"/>
          <p:cNvSpPr txBox="1"/>
          <p:nvPr/>
        </p:nvSpPr>
        <p:spPr>
          <a:xfrm>
            <a:off x="535940" y="1981136"/>
            <a:ext cx="7860030" cy="4015104"/>
          </a:xfrm>
          <a:prstGeom prst="rect">
            <a:avLst/>
          </a:prstGeom>
        </p:spPr>
        <p:txBody>
          <a:bodyPr vert="horz" wrap="square" lIns="0" tIns="55244" rIns="0" bIns="0" rtlCol="0">
            <a:spAutoFit/>
          </a:bodyPr>
          <a:lstStyle/>
          <a:p>
            <a:pPr marL="355600" indent="-342900">
              <a:lnSpc>
                <a:spcPct val="100000"/>
              </a:lnSpc>
              <a:spcBef>
                <a:spcPts val="434"/>
              </a:spcBef>
              <a:buFont typeface="Arial"/>
              <a:buChar char="•"/>
              <a:tabLst>
                <a:tab pos="354965" algn="l"/>
                <a:tab pos="355600" algn="l"/>
              </a:tabLst>
            </a:pPr>
            <a:r>
              <a:rPr sz="2700" dirty="0">
                <a:latin typeface="Carlito"/>
                <a:cs typeface="Carlito"/>
              </a:rPr>
              <a:t>As a </a:t>
            </a:r>
            <a:r>
              <a:rPr sz="2700" spc="-15" dirty="0">
                <a:latin typeface="Carlito"/>
                <a:cs typeface="Carlito"/>
              </a:rPr>
              <a:t>process </a:t>
            </a:r>
            <a:r>
              <a:rPr sz="2700" spc="-20" dirty="0">
                <a:latin typeface="Carlito"/>
                <a:cs typeface="Carlito"/>
              </a:rPr>
              <a:t>executes, </a:t>
            </a:r>
            <a:r>
              <a:rPr sz="2700" dirty="0">
                <a:latin typeface="Carlito"/>
                <a:cs typeface="Carlito"/>
              </a:rPr>
              <a:t>it </a:t>
            </a:r>
            <a:r>
              <a:rPr sz="2700" spc="-5" dirty="0">
                <a:latin typeface="Carlito"/>
                <a:cs typeface="Carlito"/>
              </a:rPr>
              <a:t>changes</a:t>
            </a:r>
            <a:r>
              <a:rPr sz="2700" spc="-35" dirty="0">
                <a:latin typeface="Carlito"/>
                <a:cs typeface="Carlito"/>
              </a:rPr>
              <a:t> </a:t>
            </a:r>
            <a:r>
              <a:rPr sz="2700" spc="-30" dirty="0">
                <a:latin typeface="Carlito"/>
                <a:cs typeface="Carlito"/>
              </a:rPr>
              <a:t>state</a:t>
            </a:r>
            <a:endParaRPr sz="2700">
              <a:latin typeface="Carlito"/>
              <a:cs typeface="Carlito"/>
            </a:endParaRPr>
          </a:p>
          <a:p>
            <a:pPr marL="756285" lvl="1" indent="-287020">
              <a:lnSpc>
                <a:spcPct val="100000"/>
              </a:lnSpc>
              <a:spcBef>
                <a:spcPts val="300"/>
              </a:spcBef>
              <a:buFont typeface="Arial"/>
              <a:buChar char="–"/>
              <a:tabLst>
                <a:tab pos="756920" algn="l"/>
                <a:tab pos="1503045" algn="l"/>
              </a:tabLst>
            </a:pPr>
            <a:r>
              <a:rPr sz="2400" spc="-5" dirty="0">
                <a:latin typeface="Carlito"/>
                <a:cs typeface="Carlito"/>
              </a:rPr>
              <a:t>new:	The </a:t>
            </a:r>
            <a:r>
              <a:rPr sz="2400" spc="-10" dirty="0">
                <a:latin typeface="Carlito"/>
                <a:cs typeface="Carlito"/>
              </a:rPr>
              <a:t>process </a:t>
            </a:r>
            <a:r>
              <a:rPr sz="2400" dirty="0">
                <a:latin typeface="Carlito"/>
                <a:cs typeface="Carlito"/>
              </a:rPr>
              <a:t>is </a:t>
            </a:r>
            <a:r>
              <a:rPr sz="2400" spc="-5" dirty="0">
                <a:latin typeface="Carlito"/>
                <a:cs typeface="Carlito"/>
              </a:rPr>
              <a:t>being</a:t>
            </a:r>
            <a:r>
              <a:rPr sz="2400" spc="-15" dirty="0">
                <a:latin typeface="Carlito"/>
                <a:cs typeface="Carlito"/>
              </a:rPr>
              <a:t> created</a:t>
            </a:r>
            <a:endParaRPr sz="2400">
              <a:latin typeface="Carlito"/>
              <a:cs typeface="Carlito"/>
            </a:endParaRPr>
          </a:p>
          <a:p>
            <a:pPr marL="756285" lvl="1" indent="-287020">
              <a:lnSpc>
                <a:spcPct val="100000"/>
              </a:lnSpc>
              <a:spcBef>
                <a:spcPts val="290"/>
              </a:spcBef>
              <a:buFont typeface="Arial"/>
              <a:buChar char="–"/>
              <a:tabLst>
                <a:tab pos="756920" algn="l"/>
                <a:tab pos="1673225" algn="l"/>
              </a:tabLst>
            </a:pPr>
            <a:r>
              <a:rPr sz="2400" spc="-10" dirty="0">
                <a:latin typeface="Carlito"/>
                <a:cs typeface="Carlito"/>
              </a:rPr>
              <a:t>ready:	</a:t>
            </a:r>
            <a:r>
              <a:rPr sz="2400" spc="-5" dirty="0">
                <a:latin typeface="Carlito"/>
                <a:cs typeface="Carlito"/>
              </a:rPr>
              <a:t>The </a:t>
            </a:r>
            <a:r>
              <a:rPr sz="2400" spc="-10" dirty="0">
                <a:latin typeface="Carlito"/>
                <a:cs typeface="Carlito"/>
              </a:rPr>
              <a:t>process </a:t>
            </a:r>
            <a:r>
              <a:rPr sz="2400" dirty="0">
                <a:latin typeface="Carlito"/>
                <a:cs typeface="Carlito"/>
              </a:rPr>
              <a:t>is </a:t>
            </a:r>
            <a:r>
              <a:rPr sz="2400" spc="-5" dirty="0">
                <a:latin typeface="Carlito"/>
                <a:cs typeface="Carlito"/>
              </a:rPr>
              <a:t>waiting </a:t>
            </a:r>
            <a:r>
              <a:rPr sz="2400" spc="-15" dirty="0">
                <a:latin typeface="Carlito"/>
                <a:cs typeface="Carlito"/>
              </a:rPr>
              <a:t>to </a:t>
            </a:r>
            <a:r>
              <a:rPr sz="2400" dirty="0">
                <a:latin typeface="Carlito"/>
                <a:cs typeface="Carlito"/>
              </a:rPr>
              <a:t>run </a:t>
            </a:r>
            <a:r>
              <a:rPr sz="2400" spc="-10" dirty="0">
                <a:latin typeface="Carlito"/>
                <a:cs typeface="Carlito"/>
              </a:rPr>
              <a:t>by </a:t>
            </a:r>
            <a:r>
              <a:rPr sz="2400" dirty="0">
                <a:latin typeface="Carlito"/>
                <a:cs typeface="Carlito"/>
              </a:rPr>
              <a:t>the</a:t>
            </a:r>
            <a:r>
              <a:rPr sz="2400" spc="-45" dirty="0">
                <a:latin typeface="Carlito"/>
                <a:cs typeface="Carlito"/>
              </a:rPr>
              <a:t> </a:t>
            </a:r>
            <a:r>
              <a:rPr sz="2400" spc="-5" dirty="0">
                <a:latin typeface="Carlito"/>
                <a:cs typeface="Carlito"/>
              </a:rPr>
              <a:t>CPU</a:t>
            </a:r>
            <a:endParaRPr sz="2400">
              <a:latin typeface="Carlito"/>
              <a:cs typeface="Carlito"/>
            </a:endParaRPr>
          </a:p>
          <a:p>
            <a:pPr marL="756285" lvl="1" indent="-287020">
              <a:lnSpc>
                <a:spcPct val="100000"/>
              </a:lnSpc>
              <a:spcBef>
                <a:spcPts val="285"/>
              </a:spcBef>
              <a:buFont typeface="Arial"/>
              <a:buChar char="–"/>
              <a:tabLst>
                <a:tab pos="756920" algn="l"/>
                <a:tab pos="1936114" algn="l"/>
              </a:tabLst>
            </a:pPr>
            <a:r>
              <a:rPr sz="2400" spc="-5" dirty="0">
                <a:latin typeface="Carlito"/>
                <a:cs typeface="Carlito"/>
              </a:rPr>
              <a:t>running:	Instructions </a:t>
            </a:r>
            <a:r>
              <a:rPr sz="2400" spc="-15" dirty="0">
                <a:latin typeface="Carlito"/>
                <a:cs typeface="Carlito"/>
              </a:rPr>
              <a:t>are </a:t>
            </a:r>
            <a:r>
              <a:rPr sz="2400" spc="-5" dirty="0">
                <a:latin typeface="Carlito"/>
                <a:cs typeface="Carlito"/>
              </a:rPr>
              <a:t>being </a:t>
            </a:r>
            <a:r>
              <a:rPr sz="2400" spc="-15" dirty="0">
                <a:latin typeface="Carlito"/>
                <a:cs typeface="Carlito"/>
              </a:rPr>
              <a:t>executed </a:t>
            </a:r>
            <a:r>
              <a:rPr sz="2400" dirty="0">
                <a:latin typeface="Carlito"/>
                <a:cs typeface="Carlito"/>
              </a:rPr>
              <a:t>in</a:t>
            </a:r>
            <a:r>
              <a:rPr sz="2400" spc="-25" dirty="0">
                <a:latin typeface="Carlito"/>
                <a:cs typeface="Carlito"/>
              </a:rPr>
              <a:t> </a:t>
            </a:r>
            <a:r>
              <a:rPr sz="2400" spc="-5" dirty="0">
                <a:latin typeface="Carlito"/>
                <a:cs typeface="Carlito"/>
              </a:rPr>
              <a:t>CPU</a:t>
            </a:r>
            <a:endParaRPr sz="2400">
              <a:latin typeface="Carlito"/>
              <a:cs typeface="Carlito"/>
            </a:endParaRPr>
          </a:p>
          <a:p>
            <a:pPr marL="756285" marR="441325" lvl="1" indent="-287020">
              <a:lnSpc>
                <a:spcPts val="2590"/>
              </a:lnSpc>
              <a:spcBef>
                <a:spcPts val="620"/>
              </a:spcBef>
              <a:buFont typeface="Arial"/>
              <a:buChar char="–"/>
              <a:tabLst>
                <a:tab pos="756920" algn="l"/>
                <a:tab pos="3242310" algn="l"/>
              </a:tabLst>
            </a:pPr>
            <a:r>
              <a:rPr sz="2400" spc="-15" dirty="0">
                <a:latin typeface="Carlito"/>
                <a:cs typeface="Carlito"/>
              </a:rPr>
              <a:t>blocked</a:t>
            </a:r>
            <a:r>
              <a:rPr sz="2400" dirty="0">
                <a:latin typeface="Carlito"/>
                <a:cs typeface="Carlito"/>
              </a:rPr>
              <a:t> </a:t>
            </a:r>
            <a:r>
              <a:rPr sz="2400" spc="-5" dirty="0">
                <a:latin typeface="Carlito"/>
                <a:cs typeface="Carlito"/>
              </a:rPr>
              <a:t>or</a:t>
            </a:r>
            <a:r>
              <a:rPr sz="2400" spc="5" dirty="0">
                <a:latin typeface="Carlito"/>
                <a:cs typeface="Carlito"/>
              </a:rPr>
              <a:t> </a:t>
            </a:r>
            <a:r>
              <a:rPr sz="2400" spc="-5" dirty="0">
                <a:latin typeface="Carlito"/>
                <a:cs typeface="Carlito"/>
              </a:rPr>
              <a:t>waiting:	</a:t>
            </a:r>
            <a:r>
              <a:rPr sz="2400" spc="-10" dirty="0">
                <a:latin typeface="Carlito"/>
                <a:cs typeface="Carlito"/>
              </a:rPr>
              <a:t>Process </a:t>
            </a:r>
            <a:r>
              <a:rPr sz="2400" spc="-5" dirty="0">
                <a:latin typeface="Carlito"/>
                <a:cs typeface="Carlito"/>
              </a:rPr>
              <a:t>waiting </a:t>
            </a:r>
            <a:r>
              <a:rPr sz="2400" spc="-20" dirty="0">
                <a:latin typeface="Carlito"/>
                <a:cs typeface="Carlito"/>
              </a:rPr>
              <a:t>for </a:t>
            </a:r>
            <a:r>
              <a:rPr sz="2400" spc="-5" dirty="0">
                <a:latin typeface="Carlito"/>
                <a:cs typeface="Carlito"/>
              </a:rPr>
              <a:t>some </a:t>
            </a:r>
            <a:r>
              <a:rPr sz="2400" spc="-15" dirty="0">
                <a:latin typeface="Carlito"/>
                <a:cs typeface="Carlito"/>
              </a:rPr>
              <a:t>event to  </a:t>
            </a:r>
            <a:r>
              <a:rPr sz="2400" spc="-5" dirty="0">
                <a:latin typeface="Carlito"/>
                <a:cs typeface="Carlito"/>
              </a:rPr>
              <a:t>occur</a:t>
            </a:r>
            <a:endParaRPr sz="2400">
              <a:latin typeface="Carlito"/>
              <a:cs typeface="Carlito"/>
            </a:endParaRPr>
          </a:p>
          <a:p>
            <a:pPr marL="756285" lvl="1" indent="-287020">
              <a:lnSpc>
                <a:spcPct val="100000"/>
              </a:lnSpc>
              <a:spcBef>
                <a:spcPts val="250"/>
              </a:spcBef>
              <a:buFont typeface="Arial"/>
              <a:buChar char="–"/>
              <a:tabLst>
                <a:tab pos="756920" algn="l"/>
                <a:tab pos="3235325" algn="l"/>
              </a:tabLst>
            </a:pPr>
            <a:r>
              <a:rPr sz="2400" spc="-30" dirty="0">
                <a:latin typeface="Carlito"/>
                <a:cs typeface="Carlito"/>
              </a:rPr>
              <a:t>Terminated</a:t>
            </a:r>
            <a:r>
              <a:rPr sz="2400" spc="10" dirty="0">
                <a:latin typeface="Carlito"/>
                <a:cs typeface="Carlito"/>
              </a:rPr>
              <a:t> </a:t>
            </a:r>
            <a:r>
              <a:rPr sz="2400" spc="-5" dirty="0">
                <a:latin typeface="Carlito"/>
                <a:cs typeface="Carlito"/>
              </a:rPr>
              <a:t>or</a:t>
            </a:r>
            <a:r>
              <a:rPr sz="2400" spc="5" dirty="0">
                <a:latin typeface="Carlito"/>
                <a:cs typeface="Carlito"/>
              </a:rPr>
              <a:t> </a:t>
            </a:r>
            <a:r>
              <a:rPr sz="2400" spc="-10" dirty="0">
                <a:latin typeface="Carlito"/>
                <a:cs typeface="Carlito"/>
              </a:rPr>
              <a:t>exit:	</a:t>
            </a:r>
            <a:r>
              <a:rPr sz="2400" spc="-5" dirty="0">
                <a:latin typeface="Carlito"/>
                <a:cs typeface="Carlito"/>
              </a:rPr>
              <a:t>The </a:t>
            </a:r>
            <a:r>
              <a:rPr sz="2400" spc="-10" dirty="0">
                <a:latin typeface="Carlito"/>
                <a:cs typeface="Carlito"/>
              </a:rPr>
              <a:t>process </a:t>
            </a:r>
            <a:r>
              <a:rPr sz="2400" spc="-5" dirty="0">
                <a:latin typeface="Carlito"/>
                <a:cs typeface="Carlito"/>
              </a:rPr>
              <a:t>has finished</a:t>
            </a:r>
            <a:r>
              <a:rPr sz="2400" spc="-20" dirty="0">
                <a:latin typeface="Carlito"/>
                <a:cs typeface="Carlito"/>
              </a:rPr>
              <a:t> </a:t>
            </a:r>
            <a:r>
              <a:rPr sz="2400" spc="-15" dirty="0">
                <a:latin typeface="Carlito"/>
                <a:cs typeface="Carlito"/>
              </a:rPr>
              <a:t>execution</a:t>
            </a:r>
            <a:endParaRPr sz="2400">
              <a:latin typeface="Carlito"/>
              <a:cs typeface="Carlito"/>
            </a:endParaRPr>
          </a:p>
          <a:p>
            <a:pPr marL="355600" marR="5080" indent="-342900">
              <a:lnSpc>
                <a:spcPct val="90000"/>
              </a:lnSpc>
              <a:spcBef>
                <a:spcPts val="640"/>
              </a:spcBef>
              <a:buFont typeface="Arial"/>
              <a:buChar char="•"/>
              <a:tabLst>
                <a:tab pos="354965" algn="l"/>
                <a:tab pos="355600" algn="l"/>
              </a:tabLst>
            </a:pPr>
            <a:r>
              <a:rPr sz="2700" b="1" spc="-5" dirty="0">
                <a:latin typeface="Carlito"/>
                <a:cs typeface="Carlito"/>
              </a:rPr>
              <a:t>Only </a:t>
            </a:r>
            <a:r>
              <a:rPr sz="2700" b="1" dirty="0">
                <a:latin typeface="Carlito"/>
                <a:cs typeface="Carlito"/>
              </a:rPr>
              <a:t>one </a:t>
            </a:r>
            <a:r>
              <a:rPr sz="2700" b="1" spc="-5" dirty="0">
                <a:latin typeface="Carlito"/>
                <a:cs typeface="Carlito"/>
              </a:rPr>
              <a:t>process can </a:t>
            </a:r>
            <a:r>
              <a:rPr sz="2700" b="1" dirty="0">
                <a:latin typeface="Carlito"/>
                <a:cs typeface="Carlito"/>
              </a:rPr>
              <a:t>be running on </a:t>
            </a:r>
            <a:r>
              <a:rPr sz="2700" b="1" spc="-20" dirty="0">
                <a:latin typeface="Carlito"/>
                <a:cs typeface="Carlito"/>
              </a:rPr>
              <a:t>any </a:t>
            </a:r>
            <a:r>
              <a:rPr sz="2700" b="1" spc="-5" dirty="0">
                <a:latin typeface="Carlito"/>
                <a:cs typeface="Carlito"/>
              </a:rPr>
              <a:t>processor </a:t>
            </a:r>
            <a:r>
              <a:rPr sz="2700" b="1" spc="-15" dirty="0">
                <a:latin typeface="Carlito"/>
                <a:cs typeface="Carlito"/>
              </a:rPr>
              <a:t>at  any instant</a:t>
            </a:r>
            <a:r>
              <a:rPr sz="2700" spc="-15" dirty="0">
                <a:latin typeface="Carlito"/>
                <a:cs typeface="Carlito"/>
              </a:rPr>
              <a:t>, </a:t>
            </a:r>
            <a:r>
              <a:rPr sz="2700" dirty="0">
                <a:latin typeface="Carlito"/>
                <a:cs typeface="Carlito"/>
              </a:rPr>
              <a:t>although </a:t>
            </a:r>
            <a:r>
              <a:rPr sz="2700" spc="-15" dirty="0">
                <a:latin typeface="Carlito"/>
                <a:cs typeface="Carlito"/>
              </a:rPr>
              <a:t>many processes may </a:t>
            </a:r>
            <a:r>
              <a:rPr sz="2700" spc="-5" dirty="0">
                <a:latin typeface="Carlito"/>
                <a:cs typeface="Carlito"/>
              </a:rPr>
              <a:t>be </a:t>
            </a:r>
            <a:r>
              <a:rPr sz="2700" spc="-10" dirty="0">
                <a:latin typeface="Carlito"/>
                <a:cs typeface="Carlito"/>
              </a:rPr>
              <a:t>ready  </a:t>
            </a:r>
            <a:r>
              <a:rPr sz="2700" dirty="0">
                <a:latin typeface="Carlito"/>
                <a:cs typeface="Carlito"/>
              </a:rPr>
              <a:t>and</a:t>
            </a:r>
            <a:r>
              <a:rPr sz="2700" spc="-10" dirty="0">
                <a:latin typeface="Carlito"/>
                <a:cs typeface="Carlito"/>
              </a:rPr>
              <a:t> </a:t>
            </a:r>
            <a:r>
              <a:rPr sz="2700" spc="-5" dirty="0">
                <a:latin typeface="Carlito"/>
                <a:cs typeface="Carlito"/>
              </a:rPr>
              <a:t>waiting.</a:t>
            </a:r>
            <a:endParaRPr sz="2700">
              <a:latin typeface="Carlito"/>
              <a:cs typeface="Carl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95400"/>
            <a:ext cx="9144000" cy="464210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794628" y="2761615"/>
            <a:ext cx="2656840" cy="167195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Release= </a:t>
            </a:r>
            <a:r>
              <a:rPr sz="1800" dirty="0">
                <a:latin typeface="Carlito"/>
                <a:cs typeface="Carlito"/>
              </a:rPr>
              <a:t>end </a:t>
            </a:r>
            <a:r>
              <a:rPr sz="1800" spc="-5" dirty="0">
                <a:latin typeface="Carlito"/>
                <a:cs typeface="Carlito"/>
              </a:rPr>
              <a:t>of </a:t>
            </a:r>
            <a:r>
              <a:rPr sz="1800" spc="-10" dirty="0">
                <a:latin typeface="Carlito"/>
                <a:cs typeface="Carlito"/>
              </a:rPr>
              <a:t>process  </a:t>
            </a:r>
            <a:r>
              <a:rPr sz="1800" spc="-5" dirty="0">
                <a:latin typeface="Carlito"/>
                <a:cs typeface="Carlito"/>
              </a:rPr>
              <a:t>Timeout=end of quantum  </a:t>
            </a:r>
            <a:r>
              <a:rPr sz="1800" spc="-15" dirty="0">
                <a:latin typeface="Carlito"/>
                <a:cs typeface="Carlito"/>
              </a:rPr>
              <a:t>Event </a:t>
            </a:r>
            <a:r>
              <a:rPr sz="1800" spc="-10" dirty="0">
                <a:latin typeface="Carlito"/>
                <a:cs typeface="Carlito"/>
              </a:rPr>
              <a:t>wait </a:t>
            </a:r>
            <a:r>
              <a:rPr sz="1800" dirty="0">
                <a:latin typeface="Carlito"/>
                <a:cs typeface="Carlito"/>
              </a:rPr>
              <a:t>= I/O </a:t>
            </a:r>
            <a:r>
              <a:rPr sz="1800" spc="-10" dirty="0">
                <a:latin typeface="Carlito"/>
                <a:cs typeface="Carlito"/>
              </a:rPr>
              <a:t>request  </a:t>
            </a:r>
            <a:r>
              <a:rPr sz="1800" spc="-15" dirty="0">
                <a:latin typeface="Carlito"/>
                <a:cs typeface="Carlito"/>
              </a:rPr>
              <a:t>Event occurs: </a:t>
            </a:r>
            <a:r>
              <a:rPr sz="1800" dirty="0">
                <a:latin typeface="Carlito"/>
                <a:cs typeface="Carlito"/>
              </a:rPr>
              <a:t>end </a:t>
            </a:r>
            <a:r>
              <a:rPr sz="1800" spc="-5" dirty="0">
                <a:latin typeface="Carlito"/>
                <a:cs typeface="Carlito"/>
              </a:rPr>
              <a:t>of </a:t>
            </a:r>
            <a:r>
              <a:rPr sz="1800" dirty="0">
                <a:latin typeface="Carlito"/>
                <a:cs typeface="Carlito"/>
              </a:rPr>
              <a:t>I/O and  </a:t>
            </a:r>
            <a:r>
              <a:rPr sz="1800" spc="-10" dirty="0">
                <a:latin typeface="Carlito"/>
                <a:cs typeface="Carlito"/>
              </a:rPr>
              <a:t>return to </a:t>
            </a:r>
            <a:r>
              <a:rPr sz="1800" spc="-5" dirty="0">
                <a:latin typeface="Carlito"/>
                <a:cs typeface="Carlito"/>
              </a:rPr>
              <a:t>ready </a:t>
            </a:r>
            <a:r>
              <a:rPr sz="1800" spc="-10" dirty="0">
                <a:latin typeface="Carlito"/>
                <a:cs typeface="Carlito"/>
              </a:rPr>
              <a:t>to wait </a:t>
            </a:r>
            <a:r>
              <a:rPr sz="1800" spc="-5" dirty="0">
                <a:latin typeface="Carlito"/>
                <a:cs typeface="Carlito"/>
              </a:rPr>
              <a:t>its  </a:t>
            </a:r>
            <a:r>
              <a:rPr sz="1800" dirty="0">
                <a:latin typeface="Carlito"/>
                <a:cs typeface="Carlito"/>
              </a:rPr>
              <a:t>turn</a:t>
            </a:r>
            <a:endParaRPr sz="1800">
              <a:latin typeface="Carlito"/>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1704" y="140030"/>
            <a:ext cx="5134610" cy="635000"/>
          </a:xfrm>
          <a:prstGeom prst="rect">
            <a:avLst/>
          </a:prstGeom>
        </p:spPr>
        <p:txBody>
          <a:bodyPr vert="horz" wrap="square" lIns="0" tIns="12065" rIns="0" bIns="0" rtlCol="0">
            <a:spAutoFit/>
          </a:bodyPr>
          <a:lstStyle/>
          <a:p>
            <a:pPr marL="12700">
              <a:lnSpc>
                <a:spcPct val="100000"/>
              </a:lnSpc>
              <a:spcBef>
                <a:spcPts val="95"/>
              </a:spcBef>
            </a:pPr>
            <a:r>
              <a:rPr spc="-20" dirty="0"/>
              <a:t>Diagram </a:t>
            </a:r>
            <a:r>
              <a:rPr dirty="0"/>
              <a:t>of </a:t>
            </a:r>
            <a:r>
              <a:rPr spc="-15" dirty="0"/>
              <a:t>Process</a:t>
            </a:r>
            <a:r>
              <a:rPr spc="-35" dirty="0"/>
              <a:t> </a:t>
            </a:r>
            <a:r>
              <a:rPr spc="-30" dirty="0"/>
              <a:t>State</a:t>
            </a:r>
          </a:p>
        </p:txBody>
      </p:sp>
      <p:sp>
        <p:nvSpPr>
          <p:cNvPr id="3" name="object 3"/>
          <p:cNvSpPr/>
          <p:nvPr/>
        </p:nvSpPr>
        <p:spPr>
          <a:xfrm>
            <a:off x="941832" y="2063495"/>
            <a:ext cx="7549896" cy="298992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78408"/>
            <a:ext cx="8839200" cy="49022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827" y="379552"/>
            <a:ext cx="5379720" cy="574675"/>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00577A"/>
                </a:solidFill>
                <a:latin typeface="Tahoma"/>
                <a:cs typeface="Tahoma"/>
              </a:rPr>
              <a:t>Transitions </a:t>
            </a:r>
            <a:r>
              <a:rPr sz="3600" dirty="0">
                <a:solidFill>
                  <a:srgbClr val="00577A"/>
                </a:solidFill>
                <a:latin typeface="Tahoma"/>
                <a:cs typeface="Tahoma"/>
              </a:rPr>
              <a:t>between</a:t>
            </a:r>
            <a:r>
              <a:rPr sz="3600" spc="-5" dirty="0">
                <a:solidFill>
                  <a:srgbClr val="00577A"/>
                </a:solidFill>
                <a:latin typeface="Tahoma"/>
                <a:cs typeface="Tahoma"/>
              </a:rPr>
              <a:t> states</a:t>
            </a:r>
            <a:endParaRPr sz="3600">
              <a:latin typeface="Tahoma"/>
              <a:cs typeface="Tahoma"/>
            </a:endParaRPr>
          </a:p>
        </p:txBody>
      </p:sp>
      <p:sp>
        <p:nvSpPr>
          <p:cNvPr id="3" name="object 3"/>
          <p:cNvSpPr/>
          <p:nvPr/>
        </p:nvSpPr>
        <p:spPr>
          <a:xfrm>
            <a:off x="538035" y="1387983"/>
            <a:ext cx="152019" cy="1600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59421" y="1764029"/>
            <a:ext cx="148589" cy="14858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38035" y="2631439"/>
            <a:ext cx="152019" cy="16002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59421" y="3007486"/>
            <a:ext cx="148589" cy="14858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01825" y="3678173"/>
            <a:ext cx="163448" cy="163449"/>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817575" y="1152703"/>
            <a:ext cx="7366634" cy="3385185"/>
          </a:xfrm>
          <a:prstGeom prst="rect">
            <a:avLst/>
          </a:prstGeom>
        </p:spPr>
        <p:txBody>
          <a:bodyPr vert="horz" wrap="square" lIns="0" tIns="88900" rIns="0" bIns="0" rtlCol="0">
            <a:spAutoFit/>
          </a:bodyPr>
          <a:lstStyle/>
          <a:p>
            <a:pPr marL="12700">
              <a:lnSpc>
                <a:spcPct val="100000"/>
              </a:lnSpc>
              <a:spcBef>
                <a:spcPts val="700"/>
              </a:spcBef>
            </a:pPr>
            <a:r>
              <a:rPr sz="2400" spc="-15" dirty="0">
                <a:latin typeface="Tahoma"/>
                <a:cs typeface="Tahoma"/>
              </a:rPr>
              <a:t>Ready </a:t>
            </a:r>
            <a:r>
              <a:rPr sz="2400" dirty="0">
                <a:latin typeface="Symbol"/>
                <a:cs typeface="Symbol"/>
              </a:rPr>
              <a:t></a:t>
            </a:r>
            <a:r>
              <a:rPr sz="2400" spc="160" dirty="0">
                <a:latin typeface="Times New Roman"/>
                <a:cs typeface="Times New Roman"/>
              </a:rPr>
              <a:t> </a:t>
            </a:r>
            <a:r>
              <a:rPr sz="2400" spc="-5" dirty="0">
                <a:latin typeface="Tahoma"/>
                <a:cs typeface="Tahoma"/>
              </a:rPr>
              <a:t>Running</a:t>
            </a:r>
            <a:endParaRPr sz="2400">
              <a:latin typeface="Tahoma"/>
              <a:cs typeface="Tahoma"/>
            </a:endParaRPr>
          </a:p>
          <a:p>
            <a:pPr marL="413384">
              <a:lnSpc>
                <a:spcPct val="100000"/>
              </a:lnSpc>
              <a:spcBef>
                <a:spcPts val="509"/>
              </a:spcBef>
            </a:pPr>
            <a:r>
              <a:rPr sz="2000" dirty="0">
                <a:latin typeface="Tahoma"/>
                <a:cs typeface="Tahoma"/>
              </a:rPr>
              <a:t>When </a:t>
            </a:r>
            <a:r>
              <a:rPr sz="2000" spc="-5" dirty="0">
                <a:latin typeface="Tahoma"/>
                <a:cs typeface="Tahoma"/>
              </a:rPr>
              <a:t>the </a:t>
            </a:r>
            <a:r>
              <a:rPr sz="2000" dirty="0">
                <a:latin typeface="Tahoma"/>
                <a:cs typeface="Tahoma"/>
              </a:rPr>
              <a:t>dispatcher of </a:t>
            </a:r>
            <a:r>
              <a:rPr sz="2000" spc="-5" dirty="0">
                <a:latin typeface="Tahoma"/>
                <a:cs typeface="Tahoma"/>
              </a:rPr>
              <a:t>the </a:t>
            </a:r>
            <a:r>
              <a:rPr sz="2000" dirty="0">
                <a:latin typeface="Tahoma"/>
                <a:cs typeface="Tahoma"/>
              </a:rPr>
              <a:t>CPU </a:t>
            </a:r>
            <a:r>
              <a:rPr sz="2000" spc="-5" dirty="0">
                <a:latin typeface="Tahoma"/>
                <a:cs typeface="Tahoma"/>
              </a:rPr>
              <a:t>choose </a:t>
            </a:r>
            <a:r>
              <a:rPr sz="2000" dirty="0">
                <a:latin typeface="Tahoma"/>
                <a:cs typeface="Tahoma"/>
              </a:rPr>
              <a:t>a process </a:t>
            </a:r>
            <a:r>
              <a:rPr sz="2000" spc="-5" dirty="0">
                <a:latin typeface="Tahoma"/>
                <a:cs typeface="Tahoma"/>
              </a:rPr>
              <a:t>to</a:t>
            </a:r>
            <a:r>
              <a:rPr sz="2000" spc="-90" dirty="0">
                <a:latin typeface="Tahoma"/>
                <a:cs typeface="Tahoma"/>
              </a:rPr>
              <a:t> </a:t>
            </a:r>
            <a:r>
              <a:rPr sz="2000" spc="-10" dirty="0">
                <a:latin typeface="Tahoma"/>
                <a:cs typeface="Tahoma"/>
              </a:rPr>
              <a:t>execute</a:t>
            </a:r>
            <a:endParaRPr sz="2000">
              <a:latin typeface="Tahoma"/>
              <a:cs typeface="Tahoma"/>
            </a:endParaRPr>
          </a:p>
          <a:p>
            <a:pPr>
              <a:lnSpc>
                <a:spcPct val="100000"/>
              </a:lnSpc>
              <a:spcBef>
                <a:spcPts val="20"/>
              </a:spcBef>
            </a:pPr>
            <a:endParaRPr sz="3300">
              <a:latin typeface="Tahoma"/>
              <a:cs typeface="Tahoma"/>
            </a:endParaRPr>
          </a:p>
          <a:p>
            <a:pPr marL="12700">
              <a:lnSpc>
                <a:spcPct val="100000"/>
              </a:lnSpc>
            </a:pPr>
            <a:r>
              <a:rPr sz="2400" dirty="0">
                <a:latin typeface="Tahoma"/>
                <a:cs typeface="Tahoma"/>
              </a:rPr>
              <a:t>Running</a:t>
            </a:r>
            <a:r>
              <a:rPr sz="2400" dirty="0">
                <a:latin typeface="Symbol"/>
                <a:cs typeface="Symbol"/>
              </a:rPr>
              <a:t></a:t>
            </a:r>
            <a:r>
              <a:rPr sz="2400" spc="95" dirty="0">
                <a:latin typeface="Times New Roman"/>
                <a:cs typeface="Times New Roman"/>
              </a:rPr>
              <a:t> </a:t>
            </a:r>
            <a:r>
              <a:rPr sz="2400" spc="-15" dirty="0">
                <a:latin typeface="Tahoma"/>
                <a:cs typeface="Tahoma"/>
              </a:rPr>
              <a:t>Ready</a:t>
            </a:r>
            <a:endParaRPr sz="2400">
              <a:latin typeface="Tahoma"/>
              <a:cs typeface="Tahoma"/>
            </a:endParaRPr>
          </a:p>
          <a:p>
            <a:pPr marL="413384" marR="498475">
              <a:lnSpc>
                <a:spcPct val="100000"/>
              </a:lnSpc>
              <a:spcBef>
                <a:spcPts val="509"/>
              </a:spcBef>
            </a:pPr>
            <a:r>
              <a:rPr sz="2000" spc="-5" dirty="0">
                <a:latin typeface="Tahoma"/>
                <a:cs typeface="Tahoma"/>
              </a:rPr>
              <a:t>Result </a:t>
            </a:r>
            <a:r>
              <a:rPr sz="2000" dirty="0">
                <a:latin typeface="Tahoma"/>
                <a:cs typeface="Tahoma"/>
              </a:rPr>
              <a:t>of an </a:t>
            </a:r>
            <a:r>
              <a:rPr sz="2000" spc="-5" dirty="0">
                <a:latin typeface="Tahoma"/>
                <a:cs typeface="Tahoma"/>
              </a:rPr>
              <a:t>interruption caused </a:t>
            </a:r>
            <a:r>
              <a:rPr sz="2000" dirty="0">
                <a:latin typeface="Tahoma"/>
                <a:cs typeface="Tahoma"/>
              </a:rPr>
              <a:t>by an </a:t>
            </a:r>
            <a:r>
              <a:rPr sz="2000" spc="-5" dirty="0">
                <a:latin typeface="Tahoma"/>
                <a:cs typeface="Tahoma"/>
              </a:rPr>
              <a:t>event independent  from the</a:t>
            </a:r>
            <a:r>
              <a:rPr sz="2000" dirty="0">
                <a:latin typeface="Tahoma"/>
                <a:cs typeface="Tahoma"/>
              </a:rPr>
              <a:t> process</a:t>
            </a:r>
            <a:endParaRPr sz="2000">
              <a:latin typeface="Tahoma"/>
              <a:cs typeface="Tahoma"/>
            </a:endParaRPr>
          </a:p>
          <a:p>
            <a:pPr marL="812800" marR="5080">
              <a:lnSpc>
                <a:spcPct val="100000"/>
              </a:lnSpc>
              <a:spcBef>
                <a:spcPts val="480"/>
              </a:spcBef>
            </a:pPr>
            <a:r>
              <a:rPr sz="2000" spc="-5" dirty="0">
                <a:latin typeface="Tahoma"/>
                <a:cs typeface="Tahoma"/>
              </a:rPr>
              <a:t>the interruption </a:t>
            </a:r>
            <a:r>
              <a:rPr sz="2000" dirty="0">
                <a:latin typeface="Tahoma"/>
                <a:cs typeface="Tahoma"/>
              </a:rPr>
              <a:t>must be </a:t>
            </a:r>
            <a:r>
              <a:rPr sz="2000" spc="-5" dirty="0">
                <a:latin typeface="Tahoma"/>
                <a:cs typeface="Tahoma"/>
              </a:rPr>
              <a:t>handled, </a:t>
            </a:r>
            <a:r>
              <a:rPr sz="2000" dirty="0">
                <a:latin typeface="Tahoma"/>
                <a:cs typeface="Tahoma"/>
              </a:rPr>
              <a:t>so </a:t>
            </a:r>
            <a:r>
              <a:rPr sz="2000" spc="-5" dirty="0">
                <a:latin typeface="Tahoma"/>
                <a:cs typeface="Tahoma"/>
              </a:rPr>
              <a:t>the </a:t>
            </a:r>
            <a:r>
              <a:rPr sz="2000" dirty="0">
                <a:latin typeface="Tahoma"/>
                <a:cs typeface="Tahoma"/>
              </a:rPr>
              <a:t>process loses </a:t>
            </a:r>
            <a:r>
              <a:rPr sz="2000" spc="-5" dirty="0">
                <a:latin typeface="Tahoma"/>
                <a:cs typeface="Tahoma"/>
              </a:rPr>
              <a:t>the  </a:t>
            </a:r>
            <a:r>
              <a:rPr sz="2000" dirty="0">
                <a:latin typeface="Tahoma"/>
                <a:cs typeface="Tahoma"/>
              </a:rPr>
              <a:t>CPU</a:t>
            </a:r>
            <a:endParaRPr sz="2000">
              <a:latin typeface="Tahoma"/>
              <a:cs typeface="Tahoma"/>
            </a:endParaRPr>
          </a:p>
          <a:p>
            <a:pPr marL="1270000">
              <a:lnSpc>
                <a:spcPct val="100000"/>
              </a:lnSpc>
              <a:spcBef>
                <a:spcPts val="430"/>
              </a:spcBef>
            </a:pPr>
            <a:r>
              <a:rPr sz="1800" spc="-5" dirty="0">
                <a:latin typeface="Tahoma"/>
                <a:cs typeface="Tahoma"/>
              </a:rPr>
              <a:t>Important case: end </a:t>
            </a:r>
            <a:r>
              <a:rPr sz="1800" dirty="0">
                <a:latin typeface="Tahoma"/>
                <a:cs typeface="Tahoma"/>
              </a:rPr>
              <a:t>of </a:t>
            </a:r>
            <a:r>
              <a:rPr sz="1800" spc="-5" dirty="0">
                <a:latin typeface="Tahoma"/>
                <a:cs typeface="Tahoma"/>
              </a:rPr>
              <a:t>the </a:t>
            </a:r>
            <a:r>
              <a:rPr sz="1800" dirty="0">
                <a:latin typeface="Tahoma"/>
                <a:cs typeface="Tahoma"/>
              </a:rPr>
              <a:t>quantum </a:t>
            </a:r>
            <a:r>
              <a:rPr sz="1800" spc="-10" dirty="0">
                <a:latin typeface="Tahoma"/>
                <a:cs typeface="Tahoma"/>
              </a:rPr>
              <a:t>(clock</a:t>
            </a:r>
            <a:r>
              <a:rPr sz="1800" dirty="0">
                <a:latin typeface="Tahoma"/>
                <a:cs typeface="Tahoma"/>
              </a:rPr>
              <a:t> </a:t>
            </a:r>
            <a:r>
              <a:rPr sz="1800" spc="-5" dirty="0">
                <a:latin typeface="Tahoma"/>
                <a:cs typeface="Tahoma"/>
              </a:rPr>
              <a:t>interruption)</a:t>
            </a:r>
            <a:endParaRPr sz="1800">
              <a:latin typeface="Tahoma"/>
              <a:cs typeface="Tahoma"/>
            </a:endParaRPr>
          </a:p>
        </p:txBody>
      </p:sp>
      <p:sp>
        <p:nvSpPr>
          <p:cNvPr id="9" name="object 9"/>
          <p:cNvSpPr/>
          <p:nvPr/>
        </p:nvSpPr>
        <p:spPr>
          <a:xfrm>
            <a:off x="1859026" y="4320159"/>
            <a:ext cx="152400" cy="160019"/>
          </a:xfrm>
          <a:prstGeom prst="rect">
            <a:avLst/>
          </a:prstGeom>
          <a:blipFill>
            <a:blip r:embed="rId5"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675" y="379552"/>
            <a:ext cx="5379720" cy="574675"/>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00577A"/>
                </a:solidFill>
                <a:latin typeface="Tahoma"/>
                <a:cs typeface="Tahoma"/>
              </a:rPr>
              <a:t>Transitions </a:t>
            </a:r>
            <a:r>
              <a:rPr sz="3600" dirty="0">
                <a:solidFill>
                  <a:srgbClr val="00577A"/>
                </a:solidFill>
                <a:latin typeface="Tahoma"/>
                <a:cs typeface="Tahoma"/>
              </a:rPr>
              <a:t>between</a:t>
            </a:r>
            <a:r>
              <a:rPr sz="3600" spc="-5" dirty="0">
                <a:solidFill>
                  <a:srgbClr val="00577A"/>
                </a:solidFill>
                <a:latin typeface="Tahoma"/>
                <a:cs typeface="Tahoma"/>
              </a:rPr>
              <a:t> states</a:t>
            </a:r>
            <a:endParaRPr sz="3600">
              <a:latin typeface="Tahoma"/>
              <a:cs typeface="Tahoma"/>
            </a:endParaRPr>
          </a:p>
        </p:txBody>
      </p:sp>
      <p:sp>
        <p:nvSpPr>
          <p:cNvPr id="3" name="object 3"/>
          <p:cNvSpPr/>
          <p:nvPr/>
        </p:nvSpPr>
        <p:spPr>
          <a:xfrm>
            <a:off x="682498" y="1456182"/>
            <a:ext cx="152019" cy="1600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03883" y="1832229"/>
            <a:ext cx="148589" cy="14858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46225" y="2502789"/>
            <a:ext cx="163449" cy="1634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546225" y="2868548"/>
            <a:ext cx="163449" cy="163449"/>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962050" y="1221029"/>
            <a:ext cx="6236970" cy="3117850"/>
          </a:xfrm>
          <a:prstGeom prst="rect">
            <a:avLst/>
          </a:prstGeom>
        </p:spPr>
        <p:txBody>
          <a:bodyPr vert="horz" wrap="square" lIns="0" tIns="88900" rIns="0" bIns="0" rtlCol="0">
            <a:spAutoFit/>
          </a:bodyPr>
          <a:lstStyle/>
          <a:p>
            <a:pPr marL="12700">
              <a:lnSpc>
                <a:spcPct val="100000"/>
              </a:lnSpc>
              <a:spcBef>
                <a:spcPts val="700"/>
              </a:spcBef>
            </a:pPr>
            <a:r>
              <a:rPr sz="2400" spc="-5" dirty="0">
                <a:latin typeface="Tahoma"/>
                <a:cs typeface="Tahoma"/>
              </a:rPr>
              <a:t>Running </a:t>
            </a:r>
            <a:r>
              <a:rPr sz="2400" dirty="0">
                <a:latin typeface="Symbol"/>
                <a:cs typeface="Symbol"/>
              </a:rPr>
              <a:t></a:t>
            </a:r>
            <a:r>
              <a:rPr sz="2400" dirty="0">
                <a:latin typeface="Times New Roman"/>
                <a:cs typeface="Times New Roman"/>
              </a:rPr>
              <a:t> </a:t>
            </a:r>
            <a:r>
              <a:rPr sz="2400" spc="-15" dirty="0">
                <a:latin typeface="Tahoma"/>
                <a:cs typeface="Tahoma"/>
              </a:rPr>
              <a:t>Waiting</a:t>
            </a:r>
            <a:r>
              <a:rPr sz="2400" spc="105" dirty="0">
                <a:latin typeface="Tahoma"/>
                <a:cs typeface="Tahoma"/>
              </a:rPr>
              <a:t> </a:t>
            </a:r>
            <a:r>
              <a:rPr sz="2400" spc="-5" dirty="0">
                <a:latin typeface="Tahoma"/>
                <a:cs typeface="Tahoma"/>
              </a:rPr>
              <a:t>(blocked)</a:t>
            </a:r>
            <a:endParaRPr sz="2400">
              <a:latin typeface="Tahoma"/>
              <a:cs typeface="Tahoma"/>
            </a:endParaRPr>
          </a:p>
          <a:p>
            <a:pPr marL="413384" marR="5080">
              <a:lnSpc>
                <a:spcPct val="100000"/>
              </a:lnSpc>
              <a:spcBef>
                <a:spcPts val="509"/>
              </a:spcBef>
            </a:pPr>
            <a:r>
              <a:rPr sz="2000" dirty="0">
                <a:latin typeface="Tahoma"/>
                <a:cs typeface="Tahoma"/>
              </a:rPr>
              <a:t>When </a:t>
            </a:r>
            <a:r>
              <a:rPr sz="2000" spc="-5" dirty="0">
                <a:latin typeface="Tahoma"/>
                <a:cs typeface="Tahoma"/>
              </a:rPr>
              <a:t>the </a:t>
            </a:r>
            <a:r>
              <a:rPr sz="2000" dirty="0">
                <a:latin typeface="Tahoma"/>
                <a:cs typeface="Tahoma"/>
              </a:rPr>
              <a:t>process </a:t>
            </a:r>
            <a:r>
              <a:rPr sz="2000" spc="-5" dirty="0">
                <a:latin typeface="Tahoma"/>
                <a:cs typeface="Tahoma"/>
              </a:rPr>
              <a:t>makes </a:t>
            </a:r>
            <a:r>
              <a:rPr sz="2000" dirty="0">
                <a:latin typeface="Tahoma"/>
                <a:cs typeface="Tahoma"/>
              </a:rPr>
              <a:t>a system </a:t>
            </a:r>
            <a:r>
              <a:rPr sz="2000" spc="-5" dirty="0">
                <a:latin typeface="Tahoma"/>
                <a:cs typeface="Tahoma"/>
              </a:rPr>
              <a:t>call</a:t>
            </a:r>
            <a:r>
              <a:rPr sz="2000" spc="-90" dirty="0">
                <a:latin typeface="Tahoma"/>
                <a:cs typeface="Tahoma"/>
              </a:rPr>
              <a:t> </a:t>
            </a:r>
            <a:r>
              <a:rPr sz="2000" spc="-5" dirty="0">
                <a:latin typeface="Tahoma"/>
                <a:cs typeface="Tahoma"/>
              </a:rPr>
              <a:t>(interruption  generated </a:t>
            </a:r>
            <a:r>
              <a:rPr sz="2000" dirty="0">
                <a:latin typeface="Tahoma"/>
                <a:cs typeface="Tahoma"/>
              </a:rPr>
              <a:t>by </a:t>
            </a:r>
            <a:r>
              <a:rPr sz="2000" spc="-5" dirty="0">
                <a:latin typeface="Tahoma"/>
                <a:cs typeface="Tahoma"/>
              </a:rPr>
              <a:t>the</a:t>
            </a:r>
            <a:r>
              <a:rPr sz="2000" spc="-50" dirty="0">
                <a:latin typeface="Tahoma"/>
                <a:cs typeface="Tahoma"/>
              </a:rPr>
              <a:t> </a:t>
            </a:r>
            <a:r>
              <a:rPr sz="2000" dirty="0">
                <a:latin typeface="Tahoma"/>
                <a:cs typeface="Tahoma"/>
              </a:rPr>
              <a:t>process)</a:t>
            </a:r>
            <a:endParaRPr sz="2000">
              <a:latin typeface="Tahoma"/>
              <a:cs typeface="Tahoma"/>
            </a:endParaRPr>
          </a:p>
          <a:p>
            <a:pPr marL="812800">
              <a:lnSpc>
                <a:spcPct val="100000"/>
              </a:lnSpc>
              <a:spcBef>
                <a:spcPts val="480"/>
              </a:spcBef>
            </a:pPr>
            <a:r>
              <a:rPr sz="2000" dirty="0">
                <a:latin typeface="Tahoma"/>
                <a:cs typeface="Tahoma"/>
              </a:rPr>
              <a:t>Ask </a:t>
            </a:r>
            <a:r>
              <a:rPr sz="2000" spc="-10" dirty="0">
                <a:latin typeface="Tahoma"/>
                <a:cs typeface="Tahoma"/>
              </a:rPr>
              <a:t>for </a:t>
            </a:r>
            <a:r>
              <a:rPr sz="2000" spc="-5" dirty="0">
                <a:latin typeface="Tahoma"/>
                <a:cs typeface="Tahoma"/>
              </a:rPr>
              <a:t>I/O operation: </a:t>
            </a:r>
            <a:r>
              <a:rPr sz="2000" dirty="0">
                <a:latin typeface="Tahoma"/>
                <a:cs typeface="Tahoma"/>
              </a:rPr>
              <a:t>must </a:t>
            </a:r>
            <a:r>
              <a:rPr sz="2000" spc="-5" dirty="0">
                <a:latin typeface="Tahoma"/>
                <a:cs typeface="Tahoma"/>
              </a:rPr>
              <a:t>wait the</a:t>
            </a:r>
            <a:r>
              <a:rPr sz="2000" dirty="0">
                <a:latin typeface="Tahoma"/>
                <a:cs typeface="Tahoma"/>
              </a:rPr>
              <a:t> </a:t>
            </a:r>
            <a:r>
              <a:rPr sz="2000" spc="-5" dirty="0">
                <a:latin typeface="Tahoma"/>
                <a:cs typeface="Tahoma"/>
              </a:rPr>
              <a:t>result</a:t>
            </a:r>
            <a:endParaRPr sz="2000">
              <a:latin typeface="Tahoma"/>
              <a:cs typeface="Tahoma"/>
            </a:endParaRPr>
          </a:p>
          <a:p>
            <a:pPr marL="812800">
              <a:lnSpc>
                <a:spcPct val="100000"/>
              </a:lnSpc>
              <a:spcBef>
                <a:spcPts val="480"/>
              </a:spcBef>
            </a:pPr>
            <a:r>
              <a:rPr sz="2000" spc="-5" dirty="0">
                <a:latin typeface="Tahoma"/>
                <a:cs typeface="Tahoma"/>
              </a:rPr>
              <a:t>Need </a:t>
            </a:r>
            <a:r>
              <a:rPr sz="2000" dirty="0">
                <a:latin typeface="Tahoma"/>
                <a:cs typeface="Tahoma"/>
              </a:rPr>
              <a:t>a </a:t>
            </a:r>
            <a:r>
              <a:rPr sz="2000" spc="-5" dirty="0">
                <a:latin typeface="Tahoma"/>
                <a:cs typeface="Tahoma"/>
              </a:rPr>
              <a:t>response from </a:t>
            </a:r>
            <a:r>
              <a:rPr sz="2000" dirty="0">
                <a:latin typeface="Tahoma"/>
                <a:cs typeface="Tahoma"/>
              </a:rPr>
              <a:t>another</a:t>
            </a:r>
            <a:r>
              <a:rPr sz="2000" spc="-85" dirty="0">
                <a:latin typeface="Tahoma"/>
                <a:cs typeface="Tahoma"/>
              </a:rPr>
              <a:t> </a:t>
            </a:r>
            <a:r>
              <a:rPr sz="2000" dirty="0">
                <a:latin typeface="Tahoma"/>
                <a:cs typeface="Tahoma"/>
              </a:rPr>
              <a:t>process</a:t>
            </a:r>
            <a:endParaRPr sz="2000">
              <a:latin typeface="Tahoma"/>
              <a:cs typeface="Tahoma"/>
            </a:endParaRPr>
          </a:p>
          <a:p>
            <a:pPr>
              <a:lnSpc>
                <a:spcPct val="100000"/>
              </a:lnSpc>
              <a:spcBef>
                <a:spcPts val="20"/>
              </a:spcBef>
            </a:pPr>
            <a:endParaRPr sz="3300">
              <a:latin typeface="Tahoma"/>
              <a:cs typeface="Tahoma"/>
            </a:endParaRPr>
          </a:p>
          <a:p>
            <a:pPr marL="12700">
              <a:lnSpc>
                <a:spcPct val="100000"/>
              </a:lnSpc>
              <a:spcBef>
                <a:spcPts val="5"/>
              </a:spcBef>
            </a:pPr>
            <a:r>
              <a:rPr sz="2400" spc="-15" dirty="0">
                <a:latin typeface="Tahoma"/>
                <a:cs typeface="Tahoma"/>
              </a:rPr>
              <a:t>Waiting </a:t>
            </a:r>
            <a:r>
              <a:rPr sz="2400" dirty="0">
                <a:latin typeface="Symbol"/>
                <a:cs typeface="Symbol"/>
              </a:rPr>
              <a:t></a:t>
            </a:r>
            <a:r>
              <a:rPr sz="2400" spc="140" dirty="0">
                <a:latin typeface="Times New Roman"/>
                <a:cs typeface="Times New Roman"/>
              </a:rPr>
              <a:t> </a:t>
            </a:r>
            <a:r>
              <a:rPr sz="2400" spc="-15" dirty="0">
                <a:latin typeface="Tahoma"/>
                <a:cs typeface="Tahoma"/>
              </a:rPr>
              <a:t>Ready</a:t>
            </a:r>
            <a:endParaRPr sz="2400">
              <a:latin typeface="Tahoma"/>
              <a:cs typeface="Tahoma"/>
            </a:endParaRPr>
          </a:p>
          <a:p>
            <a:pPr marL="413384">
              <a:lnSpc>
                <a:spcPct val="100000"/>
              </a:lnSpc>
              <a:spcBef>
                <a:spcPts val="505"/>
              </a:spcBef>
            </a:pPr>
            <a:r>
              <a:rPr sz="2000" dirty="0">
                <a:latin typeface="Tahoma"/>
                <a:cs typeface="Tahoma"/>
              </a:rPr>
              <a:t>When </a:t>
            </a:r>
            <a:r>
              <a:rPr sz="2000" spc="-5" dirty="0">
                <a:latin typeface="Tahoma"/>
                <a:cs typeface="Tahoma"/>
              </a:rPr>
              <a:t>the expected event</a:t>
            </a:r>
            <a:r>
              <a:rPr sz="2000" spc="-75" dirty="0">
                <a:latin typeface="Tahoma"/>
                <a:cs typeface="Tahoma"/>
              </a:rPr>
              <a:t> </a:t>
            </a:r>
            <a:r>
              <a:rPr sz="2000" dirty="0">
                <a:latin typeface="Tahoma"/>
                <a:cs typeface="Tahoma"/>
              </a:rPr>
              <a:t>occurs</a:t>
            </a:r>
            <a:endParaRPr sz="2000">
              <a:latin typeface="Tahoma"/>
              <a:cs typeface="Tahoma"/>
            </a:endParaRPr>
          </a:p>
        </p:txBody>
      </p:sp>
      <p:sp>
        <p:nvSpPr>
          <p:cNvPr id="8" name="object 8"/>
          <p:cNvSpPr/>
          <p:nvPr/>
        </p:nvSpPr>
        <p:spPr>
          <a:xfrm>
            <a:off x="682498" y="3736085"/>
            <a:ext cx="152019" cy="160019"/>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103883" y="4112133"/>
            <a:ext cx="148589" cy="148590"/>
          </a:xfrm>
          <a:prstGeom prst="rect">
            <a:avLst/>
          </a:prstGeom>
          <a:blipFill>
            <a:blip r:embed="rId3"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0117" y="461899"/>
            <a:ext cx="4227830" cy="696595"/>
          </a:xfrm>
          <a:prstGeom prst="rect">
            <a:avLst/>
          </a:prstGeom>
        </p:spPr>
        <p:txBody>
          <a:bodyPr vert="horz" wrap="square" lIns="0" tIns="13335" rIns="0" bIns="0" rtlCol="0">
            <a:spAutoFit/>
          </a:bodyPr>
          <a:lstStyle/>
          <a:p>
            <a:pPr marL="12700">
              <a:lnSpc>
                <a:spcPct val="100000"/>
              </a:lnSpc>
              <a:spcBef>
                <a:spcPts val="105"/>
              </a:spcBef>
            </a:pPr>
            <a:r>
              <a:rPr sz="4400" dirty="0"/>
              <a:t>Using </a:t>
            </a:r>
            <a:r>
              <a:rPr sz="4400" spc="-70" dirty="0"/>
              <a:t>Two</a:t>
            </a:r>
            <a:r>
              <a:rPr sz="4400" spc="-80" dirty="0"/>
              <a:t> </a:t>
            </a:r>
            <a:r>
              <a:rPr sz="4400" spc="5" dirty="0"/>
              <a:t>Queues</a:t>
            </a:r>
            <a:endParaRPr sz="4400"/>
          </a:p>
        </p:txBody>
      </p:sp>
      <p:sp>
        <p:nvSpPr>
          <p:cNvPr id="3" name="object 3"/>
          <p:cNvSpPr/>
          <p:nvPr/>
        </p:nvSpPr>
        <p:spPr>
          <a:xfrm>
            <a:off x="1371600" y="2542032"/>
            <a:ext cx="7467600" cy="279196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3289" y="461899"/>
            <a:ext cx="3759200" cy="696595"/>
          </a:xfrm>
          <a:prstGeom prst="rect">
            <a:avLst/>
          </a:prstGeom>
        </p:spPr>
        <p:txBody>
          <a:bodyPr vert="horz" wrap="square" lIns="0" tIns="13335" rIns="0" bIns="0" rtlCol="0">
            <a:spAutoFit/>
          </a:bodyPr>
          <a:lstStyle/>
          <a:p>
            <a:pPr marL="12700">
              <a:lnSpc>
                <a:spcPct val="100000"/>
              </a:lnSpc>
              <a:spcBef>
                <a:spcPts val="105"/>
              </a:spcBef>
            </a:pPr>
            <a:r>
              <a:rPr spc="-10" dirty="0"/>
              <a:t>Process</a:t>
            </a:r>
            <a:r>
              <a:rPr spc="-55" dirty="0"/>
              <a:t> </a:t>
            </a:r>
            <a:r>
              <a:rPr spc="-5" dirty="0"/>
              <a:t>Concept</a:t>
            </a:r>
          </a:p>
        </p:txBody>
      </p:sp>
      <p:sp>
        <p:nvSpPr>
          <p:cNvPr id="3" name="object 3"/>
          <p:cNvSpPr txBox="1"/>
          <p:nvPr/>
        </p:nvSpPr>
        <p:spPr>
          <a:xfrm>
            <a:off x="535940" y="1506226"/>
            <a:ext cx="7847330" cy="4507230"/>
          </a:xfrm>
          <a:prstGeom prst="rect">
            <a:avLst/>
          </a:prstGeom>
        </p:spPr>
        <p:txBody>
          <a:bodyPr vert="horz" wrap="square" lIns="0" tIns="114300" rIns="0" bIns="0" rtlCol="0">
            <a:spAutoFit/>
          </a:bodyPr>
          <a:lstStyle/>
          <a:p>
            <a:pPr marL="355600" indent="-342900">
              <a:lnSpc>
                <a:spcPct val="100000"/>
              </a:lnSpc>
              <a:spcBef>
                <a:spcPts val="900"/>
              </a:spcBef>
              <a:buFont typeface="Arial"/>
              <a:buChar char="•"/>
              <a:tabLst>
                <a:tab pos="354965" algn="l"/>
                <a:tab pos="355600" algn="l"/>
              </a:tabLst>
            </a:pPr>
            <a:r>
              <a:rPr sz="3200" spc="-10" dirty="0">
                <a:latin typeface="Carlito"/>
                <a:cs typeface="Carlito"/>
              </a:rPr>
              <a:t>Process </a:t>
            </a:r>
            <a:r>
              <a:rPr sz="3200" dirty="0">
                <a:latin typeface="Carlito"/>
                <a:cs typeface="Carlito"/>
              </a:rPr>
              <a:t>– is a </a:t>
            </a:r>
            <a:r>
              <a:rPr sz="3200" spc="-20" dirty="0">
                <a:latin typeface="Carlito"/>
                <a:cs typeface="Carlito"/>
              </a:rPr>
              <a:t>program </a:t>
            </a:r>
            <a:r>
              <a:rPr sz="3200" dirty="0">
                <a:latin typeface="Carlito"/>
                <a:cs typeface="Carlito"/>
              </a:rPr>
              <a:t>in</a:t>
            </a:r>
            <a:r>
              <a:rPr sz="3200" spc="-15" dirty="0">
                <a:latin typeface="Carlito"/>
                <a:cs typeface="Carlito"/>
              </a:rPr>
              <a:t> execution</a:t>
            </a:r>
            <a:endParaRPr sz="3200">
              <a:latin typeface="Carlito"/>
              <a:cs typeface="Carlito"/>
            </a:endParaRPr>
          </a:p>
          <a:p>
            <a:pPr marL="756285" marR="448309" lvl="1" indent="-287020">
              <a:lnSpc>
                <a:spcPct val="100000"/>
              </a:lnSpc>
              <a:spcBef>
                <a:spcPts val="690"/>
              </a:spcBef>
              <a:buFont typeface="Arial"/>
              <a:buChar char="–"/>
              <a:tabLst>
                <a:tab pos="756920" algn="l"/>
              </a:tabLst>
            </a:pPr>
            <a:r>
              <a:rPr sz="2800" spc="-15" dirty="0">
                <a:latin typeface="Carlito"/>
                <a:cs typeface="Carlito"/>
              </a:rPr>
              <a:t>Process </a:t>
            </a:r>
            <a:r>
              <a:rPr sz="2800" spc="-20" dirty="0">
                <a:latin typeface="Carlito"/>
                <a:cs typeface="Carlito"/>
              </a:rPr>
              <a:t>execution </a:t>
            </a:r>
            <a:r>
              <a:rPr sz="2800" spc="-15" dirty="0">
                <a:latin typeface="Carlito"/>
                <a:cs typeface="Carlito"/>
              </a:rPr>
              <a:t>must </a:t>
            </a:r>
            <a:r>
              <a:rPr sz="2800" spc="-20" dirty="0">
                <a:latin typeface="Carlito"/>
                <a:cs typeface="Carlito"/>
              </a:rPr>
              <a:t>progress </a:t>
            </a:r>
            <a:r>
              <a:rPr sz="2800" spc="-5" dirty="0">
                <a:latin typeface="Carlito"/>
                <a:cs typeface="Carlito"/>
              </a:rPr>
              <a:t>in </a:t>
            </a:r>
            <a:r>
              <a:rPr sz="2800" spc="-10" dirty="0">
                <a:latin typeface="Carlito"/>
                <a:cs typeface="Carlito"/>
              </a:rPr>
              <a:t>sequential  </a:t>
            </a:r>
            <a:r>
              <a:rPr sz="2800" spc="-15" dirty="0">
                <a:latin typeface="Carlito"/>
                <a:cs typeface="Carlito"/>
              </a:rPr>
              <a:t>fashion</a:t>
            </a:r>
            <a:endParaRPr sz="2800">
              <a:latin typeface="Carlito"/>
              <a:cs typeface="Carlito"/>
            </a:endParaRPr>
          </a:p>
          <a:p>
            <a:pPr marL="355600" marR="975360" indent="-342900">
              <a:lnSpc>
                <a:spcPct val="100000"/>
              </a:lnSpc>
              <a:spcBef>
                <a:spcPts val="755"/>
              </a:spcBef>
              <a:buFont typeface="Arial"/>
              <a:buChar char="•"/>
              <a:tabLst>
                <a:tab pos="354965" algn="l"/>
                <a:tab pos="355600" algn="l"/>
              </a:tabLst>
            </a:pPr>
            <a:r>
              <a:rPr sz="3200" spc="-15" dirty="0">
                <a:solidFill>
                  <a:srgbClr val="00AFEF"/>
                </a:solidFill>
                <a:latin typeface="Carlito"/>
                <a:cs typeface="Carlito"/>
              </a:rPr>
              <a:t>Program </a:t>
            </a:r>
            <a:r>
              <a:rPr sz="3200" dirty="0">
                <a:solidFill>
                  <a:srgbClr val="00AFEF"/>
                </a:solidFill>
                <a:latin typeface="Carlito"/>
                <a:cs typeface="Carlito"/>
              </a:rPr>
              <a:t>is </a:t>
            </a:r>
            <a:r>
              <a:rPr sz="3200" spc="-10" dirty="0">
                <a:solidFill>
                  <a:srgbClr val="00AFEF"/>
                </a:solidFill>
                <a:latin typeface="Carlito"/>
                <a:cs typeface="Carlito"/>
              </a:rPr>
              <a:t>passive </a:t>
            </a:r>
            <a:r>
              <a:rPr sz="3200" spc="-5" dirty="0">
                <a:latin typeface="Carlito"/>
                <a:cs typeface="Carlito"/>
              </a:rPr>
              <a:t>entity </a:t>
            </a:r>
            <a:r>
              <a:rPr sz="3200" spc="-20" dirty="0">
                <a:latin typeface="Carlito"/>
                <a:cs typeface="Carlito"/>
              </a:rPr>
              <a:t>stored </a:t>
            </a:r>
            <a:r>
              <a:rPr sz="3200" dirty="0">
                <a:latin typeface="Carlito"/>
                <a:cs typeface="Carlito"/>
              </a:rPr>
              <a:t>on </a:t>
            </a:r>
            <a:r>
              <a:rPr sz="3200" spc="-5" dirty="0">
                <a:latin typeface="Carlito"/>
                <a:cs typeface="Carlito"/>
              </a:rPr>
              <a:t>disk  </a:t>
            </a:r>
            <a:r>
              <a:rPr sz="3200" spc="-15" dirty="0">
                <a:latin typeface="Carlito"/>
                <a:cs typeface="Carlito"/>
              </a:rPr>
              <a:t>(</a:t>
            </a:r>
            <a:r>
              <a:rPr sz="3200" spc="-15" dirty="0">
                <a:solidFill>
                  <a:srgbClr val="FF0000"/>
                </a:solidFill>
                <a:latin typeface="Carlito"/>
                <a:cs typeface="Carlito"/>
              </a:rPr>
              <a:t>executable </a:t>
            </a:r>
            <a:r>
              <a:rPr sz="3200" spc="-5" dirty="0">
                <a:solidFill>
                  <a:srgbClr val="FF0000"/>
                </a:solidFill>
                <a:latin typeface="Carlito"/>
                <a:cs typeface="Carlito"/>
              </a:rPr>
              <a:t>file</a:t>
            </a:r>
            <a:r>
              <a:rPr sz="3200" spc="-5" dirty="0">
                <a:latin typeface="Carlito"/>
                <a:cs typeface="Carlito"/>
              </a:rPr>
              <a:t>), </a:t>
            </a:r>
            <a:r>
              <a:rPr sz="3200" spc="-10" dirty="0">
                <a:solidFill>
                  <a:srgbClr val="00AFEF"/>
                </a:solidFill>
                <a:latin typeface="Carlito"/>
                <a:cs typeface="Carlito"/>
              </a:rPr>
              <a:t>process </a:t>
            </a:r>
            <a:r>
              <a:rPr sz="3200" dirty="0">
                <a:solidFill>
                  <a:srgbClr val="00AFEF"/>
                </a:solidFill>
                <a:latin typeface="Carlito"/>
                <a:cs typeface="Carlito"/>
              </a:rPr>
              <a:t>is</a:t>
            </a:r>
            <a:r>
              <a:rPr sz="3200" spc="-20" dirty="0">
                <a:solidFill>
                  <a:srgbClr val="00AFEF"/>
                </a:solidFill>
                <a:latin typeface="Carlito"/>
                <a:cs typeface="Carlito"/>
              </a:rPr>
              <a:t> </a:t>
            </a:r>
            <a:r>
              <a:rPr sz="3200" spc="-10" dirty="0">
                <a:solidFill>
                  <a:srgbClr val="00AFEF"/>
                </a:solidFill>
                <a:latin typeface="Carlito"/>
                <a:cs typeface="Carlito"/>
              </a:rPr>
              <a:t>active</a:t>
            </a:r>
            <a:endParaRPr sz="3200">
              <a:latin typeface="Carlito"/>
              <a:cs typeface="Carlito"/>
            </a:endParaRPr>
          </a:p>
          <a:p>
            <a:pPr marL="756285" marR="247015" lvl="1" indent="-287020">
              <a:lnSpc>
                <a:spcPct val="100000"/>
              </a:lnSpc>
              <a:spcBef>
                <a:spcPts val="690"/>
              </a:spcBef>
              <a:buFont typeface="Arial"/>
              <a:buChar char="–"/>
              <a:tabLst>
                <a:tab pos="756920" algn="l"/>
              </a:tabLst>
            </a:pPr>
            <a:r>
              <a:rPr sz="2800" spc="-25" dirty="0">
                <a:latin typeface="Carlito"/>
                <a:cs typeface="Carlito"/>
              </a:rPr>
              <a:t>Program </a:t>
            </a:r>
            <a:r>
              <a:rPr sz="2800" spc="-10" dirty="0">
                <a:latin typeface="Carlito"/>
                <a:cs typeface="Carlito"/>
              </a:rPr>
              <a:t>becomes </a:t>
            </a:r>
            <a:r>
              <a:rPr sz="2800" spc="-15" dirty="0">
                <a:latin typeface="Carlito"/>
                <a:cs typeface="Carlito"/>
              </a:rPr>
              <a:t>process </a:t>
            </a:r>
            <a:r>
              <a:rPr sz="2800" spc="-5" dirty="0">
                <a:latin typeface="Carlito"/>
                <a:cs typeface="Carlito"/>
              </a:rPr>
              <a:t>when </a:t>
            </a:r>
            <a:r>
              <a:rPr sz="2800" spc="-20" dirty="0">
                <a:latin typeface="Carlito"/>
                <a:cs typeface="Carlito"/>
              </a:rPr>
              <a:t>executable </a:t>
            </a:r>
            <a:r>
              <a:rPr sz="2800" spc="-10" dirty="0">
                <a:latin typeface="Carlito"/>
                <a:cs typeface="Carlito"/>
              </a:rPr>
              <a:t>file  </a:t>
            </a:r>
            <a:r>
              <a:rPr sz="2800" spc="-5" dirty="0">
                <a:latin typeface="Carlito"/>
                <a:cs typeface="Carlito"/>
              </a:rPr>
              <a:t>loaded </a:t>
            </a:r>
            <a:r>
              <a:rPr sz="2800" spc="-20" dirty="0">
                <a:latin typeface="Carlito"/>
                <a:cs typeface="Carlito"/>
              </a:rPr>
              <a:t>into </a:t>
            </a:r>
            <a:r>
              <a:rPr sz="2800" spc="-5" dirty="0">
                <a:latin typeface="Carlito"/>
                <a:cs typeface="Carlito"/>
              </a:rPr>
              <a:t>main</a:t>
            </a:r>
            <a:r>
              <a:rPr sz="2800" spc="25" dirty="0">
                <a:latin typeface="Carlito"/>
                <a:cs typeface="Carlito"/>
              </a:rPr>
              <a:t> </a:t>
            </a:r>
            <a:r>
              <a:rPr sz="2800" spc="-5" dirty="0">
                <a:latin typeface="Carlito"/>
                <a:cs typeface="Carlito"/>
              </a:rPr>
              <a:t>memory</a:t>
            </a:r>
            <a:endParaRPr sz="2800">
              <a:latin typeface="Carlito"/>
              <a:cs typeface="Carlito"/>
            </a:endParaRPr>
          </a:p>
          <a:p>
            <a:pPr marL="756285" marR="5080" lvl="1" indent="-287020">
              <a:lnSpc>
                <a:spcPct val="100000"/>
              </a:lnSpc>
              <a:spcBef>
                <a:spcPts val="675"/>
              </a:spcBef>
              <a:buFont typeface="Arial"/>
              <a:buChar char="–"/>
              <a:tabLst>
                <a:tab pos="756920" algn="l"/>
              </a:tabLst>
            </a:pPr>
            <a:r>
              <a:rPr sz="2800" spc="-15" dirty="0">
                <a:latin typeface="Carlito"/>
                <a:cs typeface="Carlito"/>
              </a:rPr>
              <a:t>Execution </a:t>
            </a:r>
            <a:r>
              <a:rPr sz="2800" dirty="0">
                <a:latin typeface="Carlito"/>
                <a:cs typeface="Carlito"/>
              </a:rPr>
              <a:t>of </a:t>
            </a:r>
            <a:r>
              <a:rPr sz="2800" spc="-25" dirty="0">
                <a:latin typeface="Carlito"/>
                <a:cs typeface="Carlito"/>
              </a:rPr>
              <a:t>program </a:t>
            </a:r>
            <a:r>
              <a:rPr sz="2800" spc="-15" dirty="0">
                <a:latin typeface="Carlito"/>
                <a:cs typeface="Carlito"/>
              </a:rPr>
              <a:t>starts </a:t>
            </a:r>
            <a:r>
              <a:rPr sz="2800" spc="-10" dirty="0">
                <a:latin typeface="Carlito"/>
                <a:cs typeface="Carlito"/>
              </a:rPr>
              <a:t>via </a:t>
            </a:r>
            <a:r>
              <a:rPr sz="2800" spc="-5" dirty="0">
                <a:latin typeface="Carlito"/>
                <a:cs typeface="Carlito"/>
              </a:rPr>
              <a:t>GUI mouse </a:t>
            </a:r>
            <a:r>
              <a:rPr sz="2800" spc="-10" dirty="0">
                <a:latin typeface="Carlito"/>
                <a:cs typeface="Carlito"/>
              </a:rPr>
              <a:t>clicks,  command line entry </a:t>
            </a:r>
            <a:r>
              <a:rPr sz="2800" spc="-5" dirty="0">
                <a:latin typeface="Carlito"/>
                <a:cs typeface="Carlito"/>
              </a:rPr>
              <a:t>of its </a:t>
            </a:r>
            <a:r>
              <a:rPr sz="2800" spc="-10" dirty="0">
                <a:latin typeface="Carlito"/>
                <a:cs typeface="Carlito"/>
              </a:rPr>
              <a:t>name,</a:t>
            </a:r>
            <a:r>
              <a:rPr sz="2800" spc="70" dirty="0">
                <a:latin typeface="Carlito"/>
                <a:cs typeface="Carlito"/>
              </a:rPr>
              <a:t> </a:t>
            </a:r>
            <a:r>
              <a:rPr sz="2800" spc="-15" dirty="0">
                <a:latin typeface="Carlito"/>
                <a:cs typeface="Carlito"/>
              </a:rPr>
              <a:t>etc.</a:t>
            </a:r>
            <a:endParaRPr sz="280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99060"/>
            <a:ext cx="8763000" cy="660654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30</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3855"/>
            <a:ext cx="4505325" cy="696595"/>
          </a:xfrm>
          <a:prstGeom prst="rect">
            <a:avLst/>
          </a:prstGeom>
        </p:spPr>
        <p:txBody>
          <a:bodyPr vert="horz" wrap="square" lIns="0" tIns="13335" rIns="0" bIns="0" rtlCol="0">
            <a:spAutoFit/>
          </a:bodyPr>
          <a:lstStyle/>
          <a:p>
            <a:pPr marL="12700">
              <a:lnSpc>
                <a:spcPct val="100000"/>
              </a:lnSpc>
              <a:spcBef>
                <a:spcPts val="105"/>
              </a:spcBef>
            </a:pPr>
            <a:r>
              <a:rPr dirty="0"/>
              <a:t>Notion </a:t>
            </a:r>
            <a:r>
              <a:rPr spc="-5" dirty="0"/>
              <a:t>of</a:t>
            </a:r>
            <a:r>
              <a:rPr spc="-80" dirty="0"/>
              <a:t> </a:t>
            </a:r>
            <a:r>
              <a:rPr spc="-10" dirty="0"/>
              <a:t>resources</a:t>
            </a:r>
          </a:p>
        </p:txBody>
      </p:sp>
      <p:sp>
        <p:nvSpPr>
          <p:cNvPr id="3" name="object 3"/>
          <p:cNvSpPr txBox="1"/>
          <p:nvPr/>
        </p:nvSpPr>
        <p:spPr>
          <a:xfrm>
            <a:off x="474065" y="1205306"/>
            <a:ext cx="8303895" cy="4838065"/>
          </a:xfrm>
          <a:prstGeom prst="rect">
            <a:avLst/>
          </a:prstGeom>
        </p:spPr>
        <p:txBody>
          <a:bodyPr vert="horz" wrap="square" lIns="0" tIns="92710" rIns="0" bIns="0" rtlCol="0">
            <a:spAutoFit/>
          </a:bodyPr>
          <a:lstStyle/>
          <a:p>
            <a:pPr marL="355600" marR="5080" indent="-342900">
              <a:lnSpc>
                <a:spcPts val="2590"/>
              </a:lnSpc>
              <a:spcBef>
                <a:spcPts val="730"/>
              </a:spcBef>
              <a:buFont typeface="Arial"/>
              <a:buChar char="•"/>
              <a:tabLst>
                <a:tab pos="354965" algn="l"/>
                <a:tab pos="355600" algn="l"/>
              </a:tabLst>
            </a:pPr>
            <a:r>
              <a:rPr sz="2700" dirty="0">
                <a:latin typeface="Carlito"/>
                <a:cs typeface="Carlito"/>
              </a:rPr>
              <a:t>A </a:t>
            </a:r>
            <a:r>
              <a:rPr sz="2700" spc="-15" dirty="0">
                <a:latin typeface="Carlito"/>
                <a:cs typeface="Carlito"/>
              </a:rPr>
              <a:t>resource </a:t>
            </a:r>
            <a:r>
              <a:rPr sz="2700" dirty="0">
                <a:latin typeface="Carlito"/>
                <a:cs typeface="Carlito"/>
              </a:rPr>
              <a:t>is </a:t>
            </a:r>
            <a:r>
              <a:rPr sz="2700" spc="-15" dirty="0">
                <a:latin typeface="Carlito"/>
                <a:cs typeface="Carlito"/>
              </a:rPr>
              <a:t>any </a:t>
            </a:r>
            <a:r>
              <a:rPr sz="2700" spc="-5" dirty="0">
                <a:latin typeface="Carlito"/>
                <a:cs typeface="Carlito"/>
              </a:rPr>
              <a:t>entity </a:t>
            </a:r>
            <a:r>
              <a:rPr sz="2700" spc="-10" dirty="0">
                <a:latin typeface="Carlito"/>
                <a:cs typeface="Carlito"/>
              </a:rPr>
              <a:t>that </a:t>
            </a:r>
            <a:r>
              <a:rPr sz="2700" dirty="0">
                <a:latin typeface="Carlito"/>
                <a:cs typeface="Carlito"/>
              </a:rPr>
              <a:t>a </a:t>
            </a:r>
            <a:r>
              <a:rPr sz="2700" spc="-15" dirty="0">
                <a:latin typeface="Carlito"/>
                <a:cs typeface="Carlito"/>
              </a:rPr>
              <a:t>process </a:t>
            </a:r>
            <a:r>
              <a:rPr sz="2700" spc="-5" dirty="0">
                <a:latin typeface="Carlito"/>
                <a:cs typeface="Carlito"/>
              </a:rPr>
              <a:t>needs </a:t>
            </a:r>
            <a:r>
              <a:rPr sz="2700" spc="-15" dirty="0">
                <a:latin typeface="Carlito"/>
                <a:cs typeface="Carlito"/>
              </a:rPr>
              <a:t>to </a:t>
            </a:r>
            <a:r>
              <a:rPr sz="2700" dirty="0">
                <a:latin typeface="Carlito"/>
                <a:cs typeface="Carlito"/>
              </a:rPr>
              <a:t>run </a:t>
            </a:r>
            <a:r>
              <a:rPr sz="2700" spc="-15" dirty="0">
                <a:latin typeface="Carlito"/>
                <a:cs typeface="Carlito"/>
              </a:rPr>
              <a:t>(CPU,  </a:t>
            </a:r>
            <a:r>
              <a:rPr sz="2700" spc="-30" dirty="0">
                <a:latin typeface="Carlito"/>
                <a:cs typeface="Carlito"/>
              </a:rPr>
              <a:t>memory, </a:t>
            </a:r>
            <a:r>
              <a:rPr sz="2700" spc="-10" dirty="0">
                <a:latin typeface="Carlito"/>
                <a:cs typeface="Carlito"/>
              </a:rPr>
              <a:t>peripherals</a:t>
            </a:r>
            <a:r>
              <a:rPr sz="2700" spc="5" dirty="0">
                <a:latin typeface="Carlito"/>
                <a:cs typeface="Carlito"/>
              </a:rPr>
              <a:t> </a:t>
            </a:r>
            <a:r>
              <a:rPr sz="2700" spc="-5" dirty="0">
                <a:latin typeface="Carlito"/>
                <a:cs typeface="Carlito"/>
              </a:rPr>
              <a:t>...)</a:t>
            </a:r>
            <a:endParaRPr sz="2700">
              <a:latin typeface="Carlito"/>
              <a:cs typeface="Carlito"/>
            </a:endParaRPr>
          </a:p>
          <a:p>
            <a:pPr>
              <a:lnSpc>
                <a:spcPct val="100000"/>
              </a:lnSpc>
              <a:spcBef>
                <a:spcPts val="5"/>
              </a:spcBef>
              <a:buFont typeface="Arial"/>
              <a:buChar char="•"/>
            </a:pPr>
            <a:endParaRPr sz="3200">
              <a:latin typeface="Carlito"/>
              <a:cs typeface="Carlito"/>
            </a:endParaRPr>
          </a:p>
          <a:p>
            <a:pPr marL="355600" marR="1031875" indent="-342900">
              <a:lnSpc>
                <a:spcPct val="80000"/>
              </a:lnSpc>
              <a:buFont typeface="Arial"/>
              <a:buChar char="•"/>
              <a:tabLst>
                <a:tab pos="354965" algn="l"/>
                <a:tab pos="355600" algn="l"/>
              </a:tabLst>
            </a:pPr>
            <a:r>
              <a:rPr sz="2700" dirty="0">
                <a:latin typeface="Carlito"/>
                <a:cs typeface="Carlito"/>
              </a:rPr>
              <a:t>A </a:t>
            </a:r>
            <a:r>
              <a:rPr sz="2700" spc="-15" dirty="0">
                <a:latin typeface="Carlito"/>
                <a:cs typeface="Carlito"/>
              </a:rPr>
              <a:t>resource </a:t>
            </a:r>
            <a:r>
              <a:rPr sz="2700" spc="-10" dirty="0">
                <a:latin typeface="Carlito"/>
                <a:cs typeface="Carlito"/>
              </a:rPr>
              <a:t>can </a:t>
            </a:r>
            <a:r>
              <a:rPr sz="2700" spc="-5" dirty="0">
                <a:latin typeface="Carlito"/>
                <a:cs typeface="Carlito"/>
              </a:rPr>
              <a:t>be </a:t>
            </a:r>
            <a:r>
              <a:rPr sz="2700" spc="-15" dirty="0">
                <a:latin typeface="Carlito"/>
                <a:cs typeface="Carlito"/>
              </a:rPr>
              <a:t>characterized </a:t>
            </a:r>
            <a:r>
              <a:rPr sz="2700" spc="-10" dirty="0">
                <a:latin typeface="Carlito"/>
                <a:cs typeface="Carlito"/>
              </a:rPr>
              <a:t>by </a:t>
            </a:r>
            <a:r>
              <a:rPr sz="2700" dirty="0">
                <a:latin typeface="Carlito"/>
                <a:cs typeface="Carlito"/>
              </a:rPr>
              <a:t>the </a:t>
            </a:r>
            <a:r>
              <a:rPr sz="2700" spc="-5" dirty="0">
                <a:latin typeface="Carlito"/>
                <a:cs typeface="Carlito"/>
              </a:rPr>
              <a:t>number</a:t>
            </a:r>
            <a:r>
              <a:rPr sz="2700" spc="-110" dirty="0">
                <a:latin typeface="Carlito"/>
                <a:cs typeface="Carlito"/>
              </a:rPr>
              <a:t> </a:t>
            </a:r>
            <a:r>
              <a:rPr sz="2700" spc="-5" dirty="0">
                <a:latin typeface="Carlito"/>
                <a:cs typeface="Carlito"/>
              </a:rPr>
              <a:t>of  </a:t>
            </a:r>
            <a:r>
              <a:rPr sz="2700" spc="-10" dirty="0">
                <a:latin typeface="Carlito"/>
                <a:cs typeface="Carlito"/>
              </a:rPr>
              <a:t>processes that can </a:t>
            </a:r>
            <a:r>
              <a:rPr sz="2700" spc="-5" dirty="0">
                <a:latin typeface="Carlito"/>
                <a:cs typeface="Carlito"/>
              </a:rPr>
              <a:t>use </a:t>
            </a:r>
            <a:r>
              <a:rPr sz="2700" dirty="0">
                <a:latin typeface="Carlito"/>
                <a:cs typeface="Carlito"/>
              </a:rPr>
              <a:t>it </a:t>
            </a:r>
            <a:r>
              <a:rPr sz="2700" spc="-15" dirty="0">
                <a:latin typeface="Carlito"/>
                <a:cs typeface="Carlito"/>
              </a:rPr>
              <a:t>at </a:t>
            </a:r>
            <a:r>
              <a:rPr sz="2700" dirty="0">
                <a:latin typeface="Carlito"/>
                <a:cs typeface="Carlito"/>
              </a:rPr>
              <a:t>the </a:t>
            </a:r>
            <a:r>
              <a:rPr sz="2700" spc="-5" dirty="0">
                <a:latin typeface="Carlito"/>
                <a:cs typeface="Carlito"/>
              </a:rPr>
              <a:t>same</a:t>
            </a:r>
            <a:r>
              <a:rPr sz="2700" spc="-130" dirty="0">
                <a:latin typeface="Carlito"/>
                <a:cs typeface="Carlito"/>
              </a:rPr>
              <a:t> </a:t>
            </a:r>
            <a:r>
              <a:rPr sz="2700" dirty="0">
                <a:latin typeface="Carlito"/>
                <a:cs typeface="Carlito"/>
              </a:rPr>
              <a:t>time:</a:t>
            </a:r>
            <a:endParaRPr sz="2700">
              <a:latin typeface="Carlito"/>
              <a:cs typeface="Carlito"/>
            </a:endParaRPr>
          </a:p>
          <a:p>
            <a:pPr>
              <a:lnSpc>
                <a:spcPct val="100000"/>
              </a:lnSpc>
              <a:spcBef>
                <a:spcPts val="30"/>
              </a:spcBef>
              <a:buFont typeface="Arial"/>
              <a:buChar char="•"/>
            </a:pPr>
            <a:endParaRPr sz="3100">
              <a:latin typeface="Carlito"/>
              <a:cs typeface="Carlito"/>
            </a:endParaRPr>
          </a:p>
          <a:p>
            <a:pPr marL="756285" marR="929640" lvl="1" indent="-287020">
              <a:lnSpc>
                <a:spcPts val="2300"/>
              </a:lnSpc>
              <a:buFont typeface="Arial"/>
              <a:buChar char="–"/>
              <a:tabLst>
                <a:tab pos="756920" algn="l"/>
              </a:tabLst>
            </a:pPr>
            <a:r>
              <a:rPr sz="2400" spc="-15" dirty="0">
                <a:latin typeface="Carlito"/>
                <a:cs typeface="Carlito"/>
              </a:rPr>
              <a:t>Any </a:t>
            </a:r>
            <a:r>
              <a:rPr sz="2400" spc="-5" dirty="0">
                <a:latin typeface="Carlito"/>
                <a:cs typeface="Carlito"/>
              </a:rPr>
              <a:t>number of </a:t>
            </a:r>
            <a:r>
              <a:rPr sz="2400" spc="-10" dirty="0">
                <a:latin typeface="Carlito"/>
                <a:cs typeface="Carlito"/>
              </a:rPr>
              <a:t>processes. There </a:t>
            </a:r>
            <a:r>
              <a:rPr sz="2400" spc="-15" dirty="0">
                <a:latin typeface="Carlito"/>
                <a:cs typeface="Carlito"/>
              </a:rPr>
              <a:t>are </a:t>
            </a:r>
            <a:r>
              <a:rPr sz="2400" spc="-5" dirty="0">
                <a:latin typeface="Carlito"/>
                <a:cs typeface="Carlito"/>
              </a:rPr>
              <a:t>no </a:t>
            </a:r>
            <a:r>
              <a:rPr sz="2400" spc="-15" dirty="0">
                <a:latin typeface="Carlito"/>
                <a:cs typeface="Carlito"/>
              </a:rPr>
              <a:t>controls to </a:t>
            </a:r>
            <a:r>
              <a:rPr sz="2400" spc="-5" dirty="0">
                <a:latin typeface="Carlito"/>
                <a:cs typeface="Carlito"/>
              </a:rPr>
              <a:t>be  implemented. Example:</a:t>
            </a:r>
            <a:r>
              <a:rPr sz="2400" spc="-45" dirty="0">
                <a:latin typeface="Carlito"/>
                <a:cs typeface="Carlito"/>
              </a:rPr>
              <a:t> </a:t>
            </a:r>
            <a:r>
              <a:rPr sz="2400" spc="-5" dirty="0">
                <a:latin typeface="Carlito"/>
                <a:cs typeface="Carlito"/>
              </a:rPr>
              <a:t>Clock</a:t>
            </a:r>
            <a:endParaRPr sz="2400">
              <a:latin typeface="Carlito"/>
              <a:cs typeface="Carlito"/>
            </a:endParaRPr>
          </a:p>
          <a:p>
            <a:pPr lvl="1">
              <a:lnSpc>
                <a:spcPct val="100000"/>
              </a:lnSpc>
              <a:spcBef>
                <a:spcPts val="35"/>
              </a:spcBef>
              <a:buFont typeface="Arial"/>
              <a:buChar char="–"/>
            </a:pPr>
            <a:endParaRPr sz="2650">
              <a:latin typeface="Carlito"/>
              <a:cs typeface="Carlito"/>
            </a:endParaRPr>
          </a:p>
          <a:p>
            <a:pPr marL="756285" lvl="1" indent="-287020">
              <a:lnSpc>
                <a:spcPct val="100000"/>
              </a:lnSpc>
              <a:buFont typeface="Arial"/>
              <a:buChar char="–"/>
              <a:tabLst>
                <a:tab pos="756920" algn="l"/>
              </a:tabLst>
            </a:pPr>
            <a:r>
              <a:rPr sz="2400" spc="-15" dirty="0">
                <a:latin typeface="Carlito"/>
                <a:cs typeface="Carlito"/>
              </a:rPr>
              <a:t>Several </a:t>
            </a:r>
            <a:r>
              <a:rPr sz="2400" spc="-10" dirty="0">
                <a:latin typeface="Carlito"/>
                <a:cs typeface="Carlito"/>
              </a:rPr>
              <a:t>processes, </a:t>
            </a:r>
            <a:r>
              <a:rPr sz="2400" spc="-5" dirty="0">
                <a:latin typeface="Carlito"/>
                <a:cs typeface="Carlito"/>
              </a:rPr>
              <a:t>but </a:t>
            </a:r>
            <a:r>
              <a:rPr sz="2400" dirty="0">
                <a:latin typeface="Carlito"/>
                <a:cs typeface="Carlito"/>
              </a:rPr>
              <a:t>in </a:t>
            </a:r>
            <a:r>
              <a:rPr sz="2400" spc="-5" dirty="0">
                <a:latin typeface="Carlito"/>
                <a:cs typeface="Carlito"/>
              </a:rPr>
              <a:t>limited</a:t>
            </a:r>
            <a:r>
              <a:rPr sz="2400" spc="-20" dirty="0">
                <a:latin typeface="Carlito"/>
                <a:cs typeface="Carlito"/>
              </a:rPr>
              <a:t> </a:t>
            </a:r>
            <a:r>
              <a:rPr sz="2400" spc="-10" dirty="0">
                <a:latin typeface="Carlito"/>
                <a:cs typeface="Carlito"/>
              </a:rPr>
              <a:t>numbers.</a:t>
            </a:r>
            <a:endParaRPr sz="2400">
              <a:latin typeface="Carlito"/>
              <a:cs typeface="Carlito"/>
            </a:endParaRPr>
          </a:p>
          <a:p>
            <a:pPr lvl="1">
              <a:lnSpc>
                <a:spcPct val="100000"/>
              </a:lnSpc>
              <a:spcBef>
                <a:spcPts val="15"/>
              </a:spcBef>
              <a:buFont typeface="Arial"/>
              <a:buChar char="–"/>
            </a:pPr>
            <a:endParaRPr sz="3100">
              <a:latin typeface="Carlito"/>
              <a:cs typeface="Carlito"/>
            </a:endParaRPr>
          </a:p>
          <a:p>
            <a:pPr marL="756285" marR="90170" lvl="1" indent="-287020">
              <a:lnSpc>
                <a:spcPts val="2300"/>
              </a:lnSpc>
              <a:buFont typeface="Arial"/>
              <a:buChar char="–"/>
              <a:tabLst>
                <a:tab pos="756920" algn="l"/>
              </a:tabLst>
            </a:pPr>
            <a:r>
              <a:rPr sz="2400" spc="-5" dirty="0">
                <a:latin typeface="Carlito"/>
                <a:cs typeface="Carlito"/>
              </a:rPr>
              <a:t>Only one </a:t>
            </a:r>
            <a:r>
              <a:rPr sz="2400" spc="-10" dirty="0">
                <a:latin typeface="Carlito"/>
                <a:cs typeface="Carlito"/>
              </a:rPr>
              <a:t>process can </a:t>
            </a:r>
            <a:r>
              <a:rPr sz="2400" spc="-5" dirty="0">
                <a:latin typeface="Carlito"/>
                <a:cs typeface="Carlito"/>
              </a:rPr>
              <a:t>be use </a:t>
            </a:r>
            <a:r>
              <a:rPr sz="2400" dirty="0">
                <a:latin typeface="Carlito"/>
                <a:cs typeface="Carlito"/>
              </a:rPr>
              <a:t>it </a:t>
            </a:r>
            <a:r>
              <a:rPr sz="2400" spc="-15" dirty="0">
                <a:latin typeface="Carlito"/>
                <a:cs typeface="Carlito"/>
              </a:rPr>
              <a:t>at </a:t>
            </a:r>
            <a:r>
              <a:rPr sz="2400" spc="-20" dirty="0">
                <a:latin typeface="Carlito"/>
                <a:cs typeface="Carlito"/>
              </a:rPr>
              <a:t>any </a:t>
            </a:r>
            <a:r>
              <a:rPr sz="2400" spc="-10" dirty="0">
                <a:latin typeface="Carlito"/>
                <a:cs typeface="Carlito"/>
              </a:rPr>
              <a:t>instant, </a:t>
            </a:r>
            <a:r>
              <a:rPr sz="2400" spc="-5" dirty="0">
                <a:latin typeface="Carlito"/>
                <a:cs typeface="Carlito"/>
              </a:rPr>
              <a:t>called </a:t>
            </a:r>
            <a:r>
              <a:rPr sz="2400" dirty="0">
                <a:latin typeface="Carlito"/>
                <a:cs typeface="Carlito"/>
              </a:rPr>
              <a:t>a </a:t>
            </a:r>
            <a:r>
              <a:rPr sz="2400" spc="-5" dirty="0">
                <a:latin typeface="Carlito"/>
                <a:cs typeface="Carlito"/>
              </a:rPr>
              <a:t>critical  </a:t>
            </a:r>
            <a:r>
              <a:rPr sz="2400" spc="-10" dirty="0">
                <a:latin typeface="Carlito"/>
                <a:cs typeface="Carlito"/>
              </a:rPr>
              <a:t>resource </a:t>
            </a:r>
            <a:r>
              <a:rPr sz="2400" spc="-5" dirty="0">
                <a:latin typeface="Carlito"/>
                <a:cs typeface="Carlito"/>
              </a:rPr>
              <a:t>(such </a:t>
            </a:r>
            <a:r>
              <a:rPr sz="2400" dirty="0">
                <a:latin typeface="Carlito"/>
                <a:cs typeface="Carlito"/>
              </a:rPr>
              <a:t>as the</a:t>
            </a:r>
            <a:r>
              <a:rPr sz="2400" spc="-25" dirty="0">
                <a:latin typeface="Carlito"/>
                <a:cs typeface="Carlito"/>
              </a:rPr>
              <a:t> </a:t>
            </a:r>
            <a:r>
              <a:rPr sz="2400" spc="-10" dirty="0">
                <a:latin typeface="Carlito"/>
                <a:cs typeface="Carlito"/>
              </a:rPr>
              <a:t>CPU)</a:t>
            </a:r>
            <a:endParaRPr sz="240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3572" y="352755"/>
            <a:ext cx="4929505" cy="635000"/>
          </a:xfrm>
          <a:prstGeom prst="rect">
            <a:avLst/>
          </a:prstGeom>
        </p:spPr>
        <p:txBody>
          <a:bodyPr vert="horz" wrap="square" lIns="0" tIns="12065" rIns="0" bIns="0" rtlCol="0">
            <a:spAutoFit/>
          </a:bodyPr>
          <a:lstStyle/>
          <a:p>
            <a:pPr marL="12700">
              <a:lnSpc>
                <a:spcPct val="100000"/>
              </a:lnSpc>
              <a:spcBef>
                <a:spcPts val="95"/>
              </a:spcBef>
            </a:pPr>
            <a:r>
              <a:rPr sz="4000" spc="-15" dirty="0"/>
              <a:t>Process </a:t>
            </a:r>
            <a:r>
              <a:rPr sz="4000" spc="-10" dirty="0"/>
              <a:t>Concept</a:t>
            </a:r>
            <a:r>
              <a:rPr sz="4000" spc="-55" dirty="0"/>
              <a:t> </a:t>
            </a:r>
            <a:r>
              <a:rPr sz="4000" spc="-10" dirty="0"/>
              <a:t>(Cont.)</a:t>
            </a:r>
            <a:endParaRPr sz="4000"/>
          </a:p>
        </p:txBody>
      </p:sp>
      <p:sp>
        <p:nvSpPr>
          <p:cNvPr id="3" name="object 3"/>
          <p:cNvSpPr txBox="1"/>
          <p:nvPr/>
        </p:nvSpPr>
        <p:spPr>
          <a:xfrm>
            <a:off x="231140" y="1277937"/>
            <a:ext cx="8528685" cy="3985895"/>
          </a:xfrm>
          <a:prstGeom prst="rect">
            <a:avLst/>
          </a:prstGeom>
        </p:spPr>
        <p:txBody>
          <a:bodyPr vert="horz" wrap="square" lIns="0" tIns="114300" rIns="0" bIns="0" rtlCol="0">
            <a:spAutoFit/>
          </a:bodyPr>
          <a:lstStyle/>
          <a:p>
            <a:pPr marL="355600" indent="-342900">
              <a:lnSpc>
                <a:spcPct val="100000"/>
              </a:lnSpc>
              <a:spcBef>
                <a:spcPts val="900"/>
              </a:spcBef>
              <a:buFont typeface="Arial"/>
              <a:buChar char="•"/>
              <a:tabLst>
                <a:tab pos="354965" algn="l"/>
                <a:tab pos="355600" algn="l"/>
              </a:tabLst>
            </a:pPr>
            <a:r>
              <a:rPr sz="3200" spc="-5" dirty="0">
                <a:solidFill>
                  <a:srgbClr val="00AFEF"/>
                </a:solidFill>
                <a:latin typeface="Carlito"/>
                <a:cs typeface="Carlito"/>
              </a:rPr>
              <a:t>One </a:t>
            </a:r>
            <a:r>
              <a:rPr sz="3200" spc="-20" dirty="0">
                <a:solidFill>
                  <a:srgbClr val="00AFEF"/>
                </a:solidFill>
                <a:latin typeface="Carlito"/>
                <a:cs typeface="Carlito"/>
              </a:rPr>
              <a:t>program </a:t>
            </a:r>
            <a:r>
              <a:rPr sz="3200" spc="-10" dirty="0">
                <a:solidFill>
                  <a:srgbClr val="00AFEF"/>
                </a:solidFill>
                <a:latin typeface="Carlito"/>
                <a:cs typeface="Carlito"/>
              </a:rPr>
              <a:t>can </a:t>
            </a:r>
            <a:r>
              <a:rPr sz="3200" spc="-5" dirty="0">
                <a:solidFill>
                  <a:srgbClr val="00AFEF"/>
                </a:solidFill>
                <a:latin typeface="Carlito"/>
                <a:cs typeface="Carlito"/>
              </a:rPr>
              <a:t>be </a:t>
            </a:r>
            <a:r>
              <a:rPr sz="3200" spc="-20" dirty="0">
                <a:solidFill>
                  <a:srgbClr val="00AFEF"/>
                </a:solidFill>
                <a:latin typeface="Carlito"/>
                <a:cs typeface="Carlito"/>
              </a:rPr>
              <a:t>several</a:t>
            </a:r>
            <a:r>
              <a:rPr sz="3200" spc="10" dirty="0">
                <a:solidFill>
                  <a:srgbClr val="00AFEF"/>
                </a:solidFill>
                <a:latin typeface="Carlito"/>
                <a:cs typeface="Carlito"/>
              </a:rPr>
              <a:t> </a:t>
            </a:r>
            <a:r>
              <a:rPr sz="3200" spc="-10" dirty="0">
                <a:solidFill>
                  <a:srgbClr val="00AFEF"/>
                </a:solidFill>
                <a:latin typeface="Carlito"/>
                <a:cs typeface="Carlito"/>
              </a:rPr>
              <a:t>processes</a:t>
            </a:r>
            <a:endParaRPr sz="3200">
              <a:latin typeface="Carlito"/>
              <a:cs typeface="Carlito"/>
            </a:endParaRPr>
          </a:p>
          <a:p>
            <a:pPr marL="756285" lvl="1" indent="-287020">
              <a:lnSpc>
                <a:spcPct val="100000"/>
              </a:lnSpc>
              <a:spcBef>
                <a:spcPts val="690"/>
              </a:spcBef>
              <a:buFont typeface="Arial"/>
              <a:buChar char="–"/>
              <a:tabLst>
                <a:tab pos="756920" algn="l"/>
              </a:tabLst>
            </a:pPr>
            <a:r>
              <a:rPr sz="2800" spc="-10" dirty="0">
                <a:latin typeface="Carlito"/>
                <a:cs typeface="Carlito"/>
              </a:rPr>
              <a:t>Consider multiple </a:t>
            </a:r>
            <a:r>
              <a:rPr sz="2800" spc="-20" dirty="0">
                <a:latin typeface="Carlito"/>
                <a:cs typeface="Carlito"/>
              </a:rPr>
              <a:t>users executing </a:t>
            </a:r>
            <a:r>
              <a:rPr sz="2800" spc="-5" dirty="0">
                <a:latin typeface="Carlito"/>
                <a:cs typeface="Carlito"/>
              </a:rPr>
              <a:t>the </a:t>
            </a:r>
            <a:r>
              <a:rPr sz="2800" spc="-10" dirty="0">
                <a:latin typeface="Carlito"/>
                <a:cs typeface="Carlito"/>
              </a:rPr>
              <a:t>same</a:t>
            </a:r>
            <a:r>
              <a:rPr sz="2800" spc="204" dirty="0">
                <a:latin typeface="Carlito"/>
                <a:cs typeface="Carlito"/>
              </a:rPr>
              <a:t> </a:t>
            </a:r>
            <a:r>
              <a:rPr sz="2800" spc="-25" dirty="0">
                <a:latin typeface="Carlito"/>
                <a:cs typeface="Carlito"/>
              </a:rPr>
              <a:t>program</a:t>
            </a:r>
            <a:endParaRPr sz="2800">
              <a:latin typeface="Carlito"/>
              <a:cs typeface="Carlito"/>
            </a:endParaRPr>
          </a:p>
          <a:p>
            <a:pPr marL="355600" indent="-342900">
              <a:lnSpc>
                <a:spcPct val="100000"/>
              </a:lnSpc>
              <a:spcBef>
                <a:spcPts val="750"/>
              </a:spcBef>
              <a:buFont typeface="Arial"/>
              <a:buChar char="•"/>
              <a:tabLst>
                <a:tab pos="354965" algn="l"/>
                <a:tab pos="355600" algn="l"/>
              </a:tabLst>
            </a:pPr>
            <a:r>
              <a:rPr sz="3200" dirty="0">
                <a:latin typeface="Carlito"/>
                <a:cs typeface="Carlito"/>
              </a:rPr>
              <a:t>A running </a:t>
            </a:r>
            <a:r>
              <a:rPr sz="3200" spc="-30" dirty="0">
                <a:latin typeface="Carlito"/>
                <a:cs typeface="Carlito"/>
              </a:rPr>
              <a:t>system </a:t>
            </a:r>
            <a:r>
              <a:rPr sz="3200" spc="-10" dirty="0">
                <a:latin typeface="Carlito"/>
                <a:cs typeface="Carlito"/>
              </a:rPr>
              <a:t>consists </a:t>
            </a:r>
            <a:r>
              <a:rPr sz="3200" spc="-5" dirty="0">
                <a:latin typeface="Carlito"/>
                <a:cs typeface="Carlito"/>
              </a:rPr>
              <a:t>of </a:t>
            </a:r>
            <a:r>
              <a:rPr sz="3200" dirty="0">
                <a:latin typeface="Carlito"/>
                <a:cs typeface="Carlito"/>
              </a:rPr>
              <a:t>multiple</a:t>
            </a:r>
            <a:r>
              <a:rPr sz="3200" spc="100" dirty="0">
                <a:latin typeface="Carlito"/>
                <a:cs typeface="Carlito"/>
              </a:rPr>
              <a:t> </a:t>
            </a:r>
            <a:r>
              <a:rPr sz="3200" spc="-10" dirty="0">
                <a:latin typeface="Carlito"/>
                <a:cs typeface="Carlito"/>
              </a:rPr>
              <a:t>processes</a:t>
            </a:r>
            <a:endParaRPr sz="3200">
              <a:latin typeface="Carlito"/>
              <a:cs typeface="Carlito"/>
            </a:endParaRPr>
          </a:p>
          <a:p>
            <a:pPr marL="756285" lvl="1" indent="-287020">
              <a:lnSpc>
                <a:spcPct val="100000"/>
              </a:lnSpc>
              <a:spcBef>
                <a:spcPts val="690"/>
              </a:spcBef>
              <a:buFont typeface="Arial"/>
              <a:buChar char="–"/>
              <a:tabLst>
                <a:tab pos="756920" algn="l"/>
              </a:tabLst>
            </a:pPr>
            <a:r>
              <a:rPr sz="2800" spc="-5" dirty="0">
                <a:latin typeface="Carlito"/>
                <a:cs typeface="Carlito"/>
              </a:rPr>
              <a:t>OS</a:t>
            </a:r>
            <a:r>
              <a:rPr sz="2800" dirty="0">
                <a:latin typeface="Carlito"/>
                <a:cs typeface="Carlito"/>
              </a:rPr>
              <a:t> </a:t>
            </a:r>
            <a:r>
              <a:rPr sz="2800" spc="-15" dirty="0">
                <a:latin typeface="Carlito"/>
                <a:cs typeface="Carlito"/>
              </a:rPr>
              <a:t>processes</a:t>
            </a:r>
            <a:endParaRPr sz="2800">
              <a:latin typeface="Carlito"/>
              <a:cs typeface="Carlito"/>
            </a:endParaRPr>
          </a:p>
          <a:p>
            <a:pPr marL="1155700" lvl="2" indent="-229235">
              <a:lnSpc>
                <a:spcPct val="100000"/>
              </a:lnSpc>
              <a:spcBef>
                <a:spcPts val="605"/>
              </a:spcBef>
              <a:buFont typeface="Arial"/>
              <a:buChar char="•"/>
              <a:tabLst>
                <a:tab pos="1156335" algn="l"/>
              </a:tabLst>
            </a:pPr>
            <a:r>
              <a:rPr sz="2400" spc="-10" dirty="0">
                <a:latin typeface="Carlito"/>
                <a:cs typeface="Carlito"/>
              </a:rPr>
              <a:t>Processes </a:t>
            </a:r>
            <a:r>
              <a:rPr sz="2400" spc="-15" dirty="0">
                <a:latin typeface="Carlito"/>
                <a:cs typeface="Carlito"/>
              </a:rPr>
              <a:t>started </a:t>
            </a:r>
            <a:r>
              <a:rPr sz="2400" spc="-10" dirty="0">
                <a:latin typeface="Carlito"/>
                <a:cs typeface="Carlito"/>
              </a:rPr>
              <a:t>by </a:t>
            </a:r>
            <a:r>
              <a:rPr sz="2400" dirty="0">
                <a:latin typeface="Carlito"/>
                <a:cs typeface="Carlito"/>
              </a:rPr>
              <a:t>the </a:t>
            </a:r>
            <a:r>
              <a:rPr sz="2400" spc="-5" dirty="0">
                <a:latin typeface="Carlito"/>
                <a:cs typeface="Carlito"/>
              </a:rPr>
              <a:t>OS </a:t>
            </a:r>
            <a:r>
              <a:rPr sz="2400" spc="-15" dirty="0">
                <a:latin typeface="Carlito"/>
                <a:cs typeface="Carlito"/>
              </a:rPr>
              <a:t>to </a:t>
            </a:r>
            <a:r>
              <a:rPr sz="2400" spc="-5" dirty="0">
                <a:latin typeface="Carlito"/>
                <a:cs typeface="Carlito"/>
              </a:rPr>
              <a:t>do </a:t>
            </a:r>
            <a:r>
              <a:rPr sz="2400" spc="-30" dirty="0">
                <a:latin typeface="Carlito"/>
                <a:cs typeface="Carlito"/>
              </a:rPr>
              <a:t>“system </a:t>
            </a:r>
            <a:r>
              <a:rPr sz="2400" dirty="0">
                <a:latin typeface="Carlito"/>
                <a:cs typeface="Carlito"/>
              </a:rPr>
              <a:t>things”</a:t>
            </a:r>
            <a:endParaRPr sz="2400">
              <a:latin typeface="Carlito"/>
              <a:cs typeface="Carlito"/>
            </a:endParaRPr>
          </a:p>
          <a:p>
            <a:pPr marL="756285" lvl="1" indent="-287020">
              <a:lnSpc>
                <a:spcPct val="100000"/>
              </a:lnSpc>
              <a:spcBef>
                <a:spcPts val="645"/>
              </a:spcBef>
              <a:buFont typeface="Arial"/>
              <a:buChar char="–"/>
              <a:tabLst>
                <a:tab pos="756920" algn="l"/>
              </a:tabLst>
            </a:pPr>
            <a:r>
              <a:rPr sz="2800" spc="-5" dirty="0">
                <a:latin typeface="Carlito"/>
                <a:cs typeface="Carlito"/>
              </a:rPr>
              <a:t>User</a:t>
            </a:r>
            <a:r>
              <a:rPr sz="2800" spc="10" dirty="0">
                <a:latin typeface="Carlito"/>
                <a:cs typeface="Carlito"/>
              </a:rPr>
              <a:t> </a:t>
            </a:r>
            <a:r>
              <a:rPr sz="2800" spc="-15" dirty="0">
                <a:latin typeface="Carlito"/>
                <a:cs typeface="Carlito"/>
              </a:rPr>
              <a:t>processes</a:t>
            </a:r>
            <a:endParaRPr sz="2800">
              <a:latin typeface="Carlito"/>
              <a:cs typeface="Carlito"/>
            </a:endParaRPr>
          </a:p>
          <a:p>
            <a:pPr marL="1155700" marR="5080" lvl="2" indent="-228600">
              <a:lnSpc>
                <a:spcPct val="100000"/>
              </a:lnSpc>
              <a:spcBef>
                <a:spcPts val="605"/>
              </a:spcBef>
              <a:buFont typeface="Arial"/>
              <a:buChar char="•"/>
              <a:tabLst>
                <a:tab pos="1156335" algn="l"/>
                <a:tab pos="3326129" algn="l"/>
              </a:tabLst>
            </a:pPr>
            <a:r>
              <a:rPr sz="2400" spc="-10" dirty="0">
                <a:latin typeface="Carlito"/>
                <a:cs typeface="Carlito"/>
              </a:rPr>
              <a:t>Executing </a:t>
            </a:r>
            <a:r>
              <a:rPr sz="2400" spc="-5" dirty="0">
                <a:latin typeface="Carlito"/>
                <a:cs typeface="Carlito"/>
              </a:rPr>
              <a:t>user </a:t>
            </a:r>
            <a:r>
              <a:rPr sz="2400" spc="-10" dirty="0">
                <a:latin typeface="Carlito"/>
                <a:cs typeface="Carlito"/>
              </a:rPr>
              <a:t>code, </a:t>
            </a:r>
            <a:r>
              <a:rPr sz="2400" dirty="0">
                <a:latin typeface="Carlito"/>
                <a:cs typeface="Carlito"/>
              </a:rPr>
              <a:t>with the </a:t>
            </a:r>
            <a:r>
              <a:rPr sz="2400" spc="-5" dirty="0">
                <a:latin typeface="Carlito"/>
                <a:cs typeface="Carlito"/>
              </a:rPr>
              <a:t>possibility of </a:t>
            </a:r>
            <a:r>
              <a:rPr sz="2400" spc="-15" dirty="0">
                <a:latin typeface="Carlito"/>
                <a:cs typeface="Carlito"/>
              </a:rPr>
              <a:t>executing kernel  </a:t>
            </a:r>
            <a:r>
              <a:rPr sz="2400" spc="-10" dirty="0">
                <a:latin typeface="Carlito"/>
                <a:cs typeface="Carlito"/>
              </a:rPr>
              <a:t>code by</a:t>
            </a:r>
            <a:r>
              <a:rPr sz="2400" spc="30" dirty="0">
                <a:latin typeface="Carlito"/>
                <a:cs typeface="Carlito"/>
              </a:rPr>
              <a:t> </a:t>
            </a:r>
            <a:r>
              <a:rPr sz="2400" spc="-10" dirty="0">
                <a:latin typeface="Carlito"/>
                <a:cs typeface="Carlito"/>
              </a:rPr>
              <a:t>going </a:t>
            </a:r>
            <a:r>
              <a:rPr sz="2400" spc="-15" dirty="0">
                <a:latin typeface="Carlito"/>
                <a:cs typeface="Carlito"/>
              </a:rPr>
              <a:t>to	kernel </a:t>
            </a:r>
            <a:r>
              <a:rPr sz="2400" dirty="0">
                <a:latin typeface="Carlito"/>
                <a:cs typeface="Carlito"/>
              </a:rPr>
              <a:t>mode </a:t>
            </a:r>
            <a:r>
              <a:rPr sz="2400" spc="-20" dirty="0">
                <a:latin typeface="Carlito"/>
                <a:cs typeface="Carlito"/>
              </a:rPr>
              <a:t>(system</a:t>
            </a:r>
            <a:r>
              <a:rPr sz="2400" spc="-30" dirty="0">
                <a:latin typeface="Carlito"/>
                <a:cs typeface="Carlito"/>
              </a:rPr>
              <a:t> </a:t>
            </a:r>
            <a:r>
              <a:rPr sz="2400" spc="-5" dirty="0">
                <a:latin typeface="Carlito"/>
                <a:cs typeface="Carlito"/>
              </a:rPr>
              <a:t>calls)</a:t>
            </a:r>
            <a:endParaRPr sz="240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6761" y="2037715"/>
            <a:ext cx="6109970" cy="1031240"/>
          </a:xfrm>
          <a:prstGeom prst="rect">
            <a:avLst/>
          </a:prstGeom>
        </p:spPr>
        <p:txBody>
          <a:bodyPr vert="horz" wrap="square" lIns="0" tIns="12700" rIns="0" bIns="0" rtlCol="0">
            <a:spAutoFit/>
          </a:bodyPr>
          <a:lstStyle/>
          <a:p>
            <a:pPr marL="12700">
              <a:lnSpc>
                <a:spcPct val="100000"/>
              </a:lnSpc>
              <a:spcBef>
                <a:spcPts val="100"/>
              </a:spcBef>
            </a:pPr>
            <a:r>
              <a:rPr sz="6600" spc="-20" dirty="0"/>
              <a:t>Process</a:t>
            </a:r>
            <a:r>
              <a:rPr sz="6600" spc="-85" dirty="0"/>
              <a:t> </a:t>
            </a:r>
            <a:r>
              <a:rPr sz="6600" spc="-30" dirty="0"/>
              <a:t>execution</a:t>
            </a:r>
            <a:endParaRPr sz="66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8408" y="461899"/>
            <a:ext cx="5648325" cy="696595"/>
          </a:xfrm>
          <a:prstGeom prst="rect">
            <a:avLst/>
          </a:prstGeom>
        </p:spPr>
        <p:txBody>
          <a:bodyPr vert="horz" wrap="square" lIns="0" tIns="13335" rIns="0" bIns="0" rtlCol="0">
            <a:spAutoFit/>
          </a:bodyPr>
          <a:lstStyle/>
          <a:p>
            <a:pPr marL="12700">
              <a:lnSpc>
                <a:spcPct val="100000"/>
              </a:lnSpc>
              <a:spcBef>
                <a:spcPts val="105"/>
              </a:spcBef>
            </a:pPr>
            <a:r>
              <a:rPr spc="-30" dirty="0"/>
              <a:t>Before:</a:t>
            </a:r>
            <a:r>
              <a:rPr spc="-35" dirty="0"/>
              <a:t> </a:t>
            </a:r>
            <a:r>
              <a:rPr spc="-15" dirty="0"/>
              <a:t>Uniprogramming</a:t>
            </a:r>
          </a:p>
        </p:txBody>
      </p:sp>
      <p:sp>
        <p:nvSpPr>
          <p:cNvPr id="3" name="object 3"/>
          <p:cNvSpPr txBox="1"/>
          <p:nvPr/>
        </p:nvSpPr>
        <p:spPr>
          <a:xfrm>
            <a:off x="535940" y="1607261"/>
            <a:ext cx="7205345" cy="1002665"/>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spc="-10" dirty="0">
                <a:latin typeface="Carlito"/>
                <a:cs typeface="Carlito"/>
              </a:rPr>
              <a:t>Processor must wait </a:t>
            </a:r>
            <a:r>
              <a:rPr sz="3200" spc="-30" dirty="0">
                <a:latin typeface="Carlito"/>
                <a:cs typeface="Carlito"/>
              </a:rPr>
              <a:t>for </a:t>
            </a:r>
            <a:r>
              <a:rPr sz="3200" dirty="0">
                <a:latin typeface="Carlito"/>
                <a:cs typeface="Carlito"/>
              </a:rPr>
              <a:t>I/O </a:t>
            </a:r>
            <a:r>
              <a:rPr sz="3200" spc="-5" dirty="0">
                <a:latin typeface="Carlito"/>
                <a:cs typeface="Carlito"/>
              </a:rPr>
              <a:t>instruction </a:t>
            </a:r>
            <a:r>
              <a:rPr sz="3200" spc="-20" dirty="0">
                <a:latin typeface="Carlito"/>
                <a:cs typeface="Carlito"/>
              </a:rPr>
              <a:t>to  </a:t>
            </a:r>
            <a:r>
              <a:rPr sz="3200" spc="-15" dirty="0">
                <a:latin typeface="Carlito"/>
                <a:cs typeface="Carlito"/>
              </a:rPr>
              <a:t>complete </a:t>
            </a:r>
            <a:r>
              <a:rPr sz="3200" spc="-25" dirty="0">
                <a:latin typeface="Carlito"/>
                <a:cs typeface="Carlito"/>
              </a:rPr>
              <a:t>before</a:t>
            </a:r>
            <a:r>
              <a:rPr sz="3200" dirty="0">
                <a:latin typeface="Carlito"/>
                <a:cs typeface="Carlito"/>
              </a:rPr>
              <a:t> </a:t>
            </a:r>
            <a:r>
              <a:rPr sz="3200" spc="-5" dirty="0">
                <a:latin typeface="Carlito"/>
                <a:cs typeface="Carlito"/>
              </a:rPr>
              <a:t>preceding</a:t>
            </a:r>
            <a:endParaRPr sz="3200">
              <a:latin typeface="Carlito"/>
              <a:cs typeface="Carlito"/>
            </a:endParaRPr>
          </a:p>
        </p:txBody>
      </p:sp>
      <p:sp>
        <p:nvSpPr>
          <p:cNvPr id="4" name="object 4"/>
          <p:cNvSpPr/>
          <p:nvPr/>
        </p:nvSpPr>
        <p:spPr>
          <a:xfrm>
            <a:off x="1447800" y="4191000"/>
            <a:ext cx="6248400" cy="1041400"/>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8785" y="461899"/>
            <a:ext cx="5725160" cy="696595"/>
          </a:xfrm>
          <a:prstGeom prst="rect">
            <a:avLst/>
          </a:prstGeom>
        </p:spPr>
        <p:txBody>
          <a:bodyPr vert="horz" wrap="square" lIns="0" tIns="13335" rIns="0" bIns="0" rtlCol="0">
            <a:spAutoFit/>
          </a:bodyPr>
          <a:lstStyle/>
          <a:p>
            <a:pPr marL="12700">
              <a:lnSpc>
                <a:spcPct val="100000"/>
              </a:lnSpc>
              <a:spcBef>
                <a:spcPts val="105"/>
              </a:spcBef>
            </a:pPr>
            <a:r>
              <a:rPr spc="-5" dirty="0"/>
              <a:t>Then:</a:t>
            </a:r>
            <a:r>
              <a:rPr spc="-60" dirty="0"/>
              <a:t> </a:t>
            </a:r>
            <a:r>
              <a:rPr spc="-10" dirty="0"/>
              <a:t>Multiprogramming</a:t>
            </a:r>
          </a:p>
        </p:txBody>
      </p:sp>
      <p:sp>
        <p:nvSpPr>
          <p:cNvPr id="3" name="object 3"/>
          <p:cNvSpPr txBox="1"/>
          <p:nvPr/>
        </p:nvSpPr>
        <p:spPr>
          <a:xfrm>
            <a:off x="535940" y="1558493"/>
            <a:ext cx="7879715" cy="3782695"/>
          </a:xfrm>
          <a:prstGeom prst="rect">
            <a:avLst/>
          </a:prstGeom>
        </p:spPr>
        <p:txBody>
          <a:bodyPr vert="horz" wrap="square" lIns="0" tIns="67945" rIns="0" bIns="0" rtlCol="0">
            <a:spAutoFit/>
          </a:bodyPr>
          <a:lstStyle/>
          <a:p>
            <a:pPr marL="355600" marR="763270" indent="-342900">
              <a:lnSpc>
                <a:spcPts val="3460"/>
              </a:lnSpc>
              <a:spcBef>
                <a:spcPts val="535"/>
              </a:spcBef>
              <a:buFont typeface="Arial"/>
              <a:buChar char="•"/>
              <a:tabLst>
                <a:tab pos="354965" algn="l"/>
                <a:tab pos="355600" algn="l"/>
              </a:tabLst>
            </a:pPr>
            <a:r>
              <a:rPr sz="3200" spc="-10" dirty="0">
                <a:latin typeface="Carlito"/>
                <a:cs typeface="Carlito"/>
              </a:rPr>
              <a:t>Processor </a:t>
            </a:r>
            <a:r>
              <a:rPr sz="3200" spc="-5" dirty="0">
                <a:latin typeface="Carlito"/>
                <a:cs typeface="Carlito"/>
              </a:rPr>
              <a:t>has </a:t>
            </a:r>
            <a:r>
              <a:rPr sz="3200" spc="-10" dirty="0">
                <a:latin typeface="Carlito"/>
                <a:cs typeface="Carlito"/>
              </a:rPr>
              <a:t>more </a:t>
            </a:r>
            <a:r>
              <a:rPr sz="3200" dirty="0">
                <a:latin typeface="Carlito"/>
                <a:cs typeface="Carlito"/>
              </a:rPr>
              <a:t>than one </a:t>
            </a:r>
            <a:r>
              <a:rPr sz="3200" spc="-15" dirty="0">
                <a:latin typeface="Carlito"/>
                <a:cs typeface="Carlito"/>
              </a:rPr>
              <a:t>program </a:t>
            </a:r>
            <a:r>
              <a:rPr sz="3200" spc="-20" dirty="0">
                <a:latin typeface="Carlito"/>
                <a:cs typeface="Carlito"/>
              </a:rPr>
              <a:t>to  </a:t>
            </a:r>
            <a:r>
              <a:rPr sz="3200" spc="-25" dirty="0">
                <a:latin typeface="Carlito"/>
                <a:cs typeface="Carlito"/>
              </a:rPr>
              <a:t>execute</a:t>
            </a:r>
            <a:endParaRPr sz="3200">
              <a:latin typeface="Carlito"/>
              <a:cs typeface="Carlito"/>
            </a:endParaRPr>
          </a:p>
          <a:p>
            <a:pPr marL="355600" marR="5080" indent="-342900">
              <a:lnSpc>
                <a:spcPts val="3460"/>
              </a:lnSpc>
              <a:spcBef>
                <a:spcPts val="765"/>
              </a:spcBef>
              <a:buFont typeface="Arial"/>
              <a:buChar char="•"/>
              <a:tabLst>
                <a:tab pos="354965" algn="l"/>
                <a:tab pos="355600" algn="l"/>
              </a:tabLst>
            </a:pPr>
            <a:r>
              <a:rPr sz="3200" spc="-5" dirty="0">
                <a:latin typeface="Carlito"/>
                <a:cs typeface="Carlito"/>
              </a:rPr>
              <a:t>The sequence </a:t>
            </a:r>
            <a:r>
              <a:rPr sz="3200" dirty="0">
                <a:latin typeface="Carlito"/>
                <a:cs typeface="Carlito"/>
              </a:rPr>
              <a:t>the </a:t>
            </a:r>
            <a:r>
              <a:rPr sz="3200" spc="-15" dirty="0">
                <a:latin typeface="Carlito"/>
                <a:cs typeface="Carlito"/>
              </a:rPr>
              <a:t>programs </a:t>
            </a:r>
            <a:r>
              <a:rPr sz="3200" spc="-10" dirty="0">
                <a:latin typeface="Carlito"/>
                <a:cs typeface="Carlito"/>
              </a:rPr>
              <a:t>are </a:t>
            </a:r>
            <a:r>
              <a:rPr sz="3200" spc="-20" dirty="0">
                <a:latin typeface="Carlito"/>
                <a:cs typeface="Carlito"/>
              </a:rPr>
              <a:t>executed  </a:t>
            </a:r>
            <a:r>
              <a:rPr sz="3200" spc="-5" dirty="0">
                <a:latin typeface="Carlito"/>
                <a:cs typeface="Carlito"/>
              </a:rPr>
              <a:t>depend on </a:t>
            </a:r>
            <a:r>
              <a:rPr sz="3200" dirty="0">
                <a:latin typeface="Carlito"/>
                <a:cs typeface="Carlito"/>
              </a:rPr>
              <a:t>their </a:t>
            </a:r>
            <a:r>
              <a:rPr sz="3200" spc="-15" dirty="0">
                <a:latin typeface="Carlito"/>
                <a:cs typeface="Carlito"/>
              </a:rPr>
              <a:t>relative </a:t>
            </a:r>
            <a:r>
              <a:rPr sz="3200" spc="-5" dirty="0">
                <a:latin typeface="Carlito"/>
                <a:cs typeface="Carlito"/>
              </a:rPr>
              <a:t>priority </a:t>
            </a:r>
            <a:r>
              <a:rPr sz="3200" dirty="0">
                <a:latin typeface="Carlito"/>
                <a:cs typeface="Carlito"/>
              </a:rPr>
              <a:t>and whether  </a:t>
            </a:r>
            <a:r>
              <a:rPr sz="3200" spc="-5" dirty="0">
                <a:latin typeface="Carlito"/>
                <a:cs typeface="Carlito"/>
              </a:rPr>
              <a:t>they </a:t>
            </a:r>
            <a:r>
              <a:rPr sz="3200" spc="-10" dirty="0">
                <a:latin typeface="Carlito"/>
                <a:cs typeface="Carlito"/>
              </a:rPr>
              <a:t>are waiting </a:t>
            </a:r>
            <a:r>
              <a:rPr sz="3200" spc="-30" dirty="0">
                <a:latin typeface="Carlito"/>
                <a:cs typeface="Carlito"/>
              </a:rPr>
              <a:t>for</a:t>
            </a:r>
            <a:r>
              <a:rPr sz="3200" spc="25" dirty="0">
                <a:latin typeface="Carlito"/>
                <a:cs typeface="Carlito"/>
              </a:rPr>
              <a:t> </a:t>
            </a:r>
            <a:r>
              <a:rPr sz="3200" dirty="0">
                <a:latin typeface="Carlito"/>
                <a:cs typeface="Carlito"/>
              </a:rPr>
              <a:t>I/O</a:t>
            </a:r>
            <a:endParaRPr sz="3200">
              <a:latin typeface="Carlito"/>
              <a:cs typeface="Carlito"/>
            </a:endParaRPr>
          </a:p>
          <a:p>
            <a:pPr marL="355600" marR="64135" indent="-342900">
              <a:lnSpc>
                <a:spcPts val="3460"/>
              </a:lnSpc>
              <a:spcBef>
                <a:spcPts val="760"/>
              </a:spcBef>
              <a:buFont typeface="Arial"/>
              <a:buChar char="•"/>
              <a:tabLst>
                <a:tab pos="354965" algn="l"/>
                <a:tab pos="355600" algn="l"/>
              </a:tabLst>
            </a:pPr>
            <a:r>
              <a:rPr sz="3200" spc="-10" dirty="0">
                <a:latin typeface="Carlito"/>
                <a:cs typeface="Carlito"/>
              </a:rPr>
              <a:t>After </a:t>
            </a:r>
            <a:r>
              <a:rPr sz="3200" dirty="0">
                <a:latin typeface="Carlito"/>
                <a:cs typeface="Carlito"/>
              </a:rPr>
              <a:t>an </a:t>
            </a:r>
            <a:r>
              <a:rPr sz="3200" spc="-10" dirty="0">
                <a:latin typeface="Carlito"/>
                <a:cs typeface="Carlito"/>
              </a:rPr>
              <a:t>interrupt </a:t>
            </a:r>
            <a:r>
              <a:rPr sz="3200" spc="-5" dirty="0">
                <a:latin typeface="Carlito"/>
                <a:cs typeface="Carlito"/>
              </a:rPr>
              <a:t>handler </a:t>
            </a:r>
            <a:r>
              <a:rPr sz="3200" spc="-10" dirty="0">
                <a:latin typeface="Carlito"/>
                <a:cs typeface="Carlito"/>
              </a:rPr>
              <a:t>completes, </a:t>
            </a:r>
            <a:r>
              <a:rPr sz="3200" spc="-20" dirty="0">
                <a:latin typeface="Carlito"/>
                <a:cs typeface="Carlito"/>
              </a:rPr>
              <a:t>control  may </a:t>
            </a:r>
            <a:r>
              <a:rPr sz="3200" spc="-5" dirty="0">
                <a:latin typeface="Carlito"/>
                <a:cs typeface="Carlito"/>
              </a:rPr>
              <a:t>not </a:t>
            </a:r>
            <a:r>
              <a:rPr sz="3200" spc="-10" dirty="0">
                <a:latin typeface="Carlito"/>
                <a:cs typeface="Carlito"/>
              </a:rPr>
              <a:t>return </a:t>
            </a:r>
            <a:r>
              <a:rPr sz="3200" spc="-25" dirty="0">
                <a:latin typeface="Carlito"/>
                <a:cs typeface="Carlito"/>
              </a:rPr>
              <a:t>to </a:t>
            </a:r>
            <a:r>
              <a:rPr sz="3200" dirty="0">
                <a:latin typeface="Carlito"/>
                <a:cs typeface="Carlito"/>
              </a:rPr>
              <a:t>the </a:t>
            </a:r>
            <a:r>
              <a:rPr sz="3200" spc="-15" dirty="0">
                <a:latin typeface="Carlito"/>
                <a:cs typeface="Carlito"/>
              </a:rPr>
              <a:t>program </a:t>
            </a:r>
            <a:r>
              <a:rPr sz="3200" spc="-10" dirty="0">
                <a:latin typeface="Carlito"/>
                <a:cs typeface="Carlito"/>
              </a:rPr>
              <a:t>that was  </a:t>
            </a:r>
            <a:r>
              <a:rPr sz="3200" spc="-15" dirty="0">
                <a:latin typeface="Carlito"/>
                <a:cs typeface="Carlito"/>
              </a:rPr>
              <a:t>executing at </a:t>
            </a:r>
            <a:r>
              <a:rPr sz="3200" dirty="0">
                <a:latin typeface="Carlito"/>
                <a:cs typeface="Carlito"/>
              </a:rPr>
              <a:t>the time of the</a:t>
            </a:r>
            <a:r>
              <a:rPr sz="3200" spc="30" dirty="0">
                <a:latin typeface="Carlito"/>
                <a:cs typeface="Carlito"/>
              </a:rPr>
              <a:t> </a:t>
            </a:r>
            <a:r>
              <a:rPr sz="3200" spc="-10" dirty="0">
                <a:latin typeface="Carlito"/>
                <a:cs typeface="Carlito"/>
              </a:rPr>
              <a:t>interrupt</a:t>
            </a:r>
            <a:endParaRPr sz="320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5920" y="461899"/>
            <a:ext cx="4311650" cy="696595"/>
          </a:xfrm>
          <a:prstGeom prst="rect">
            <a:avLst/>
          </a:prstGeom>
        </p:spPr>
        <p:txBody>
          <a:bodyPr vert="horz" wrap="square" lIns="0" tIns="13335" rIns="0" bIns="0" rtlCol="0">
            <a:spAutoFit/>
          </a:bodyPr>
          <a:lstStyle/>
          <a:p>
            <a:pPr marL="12700">
              <a:lnSpc>
                <a:spcPct val="100000"/>
              </a:lnSpc>
              <a:spcBef>
                <a:spcPts val="105"/>
              </a:spcBef>
            </a:pPr>
            <a:r>
              <a:rPr spc="-10" dirty="0"/>
              <a:t>Multiprogramming</a:t>
            </a:r>
          </a:p>
        </p:txBody>
      </p:sp>
      <p:sp>
        <p:nvSpPr>
          <p:cNvPr id="3" name="object 3"/>
          <p:cNvSpPr txBox="1"/>
          <p:nvPr/>
        </p:nvSpPr>
        <p:spPr>
          <a:xfrm>
            <a:off x="535940" y="1607261"/>
            <a:ext cx="6951980" cy="1002665"/>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dirty="0">
                <a:latin typeface="Carlito"/>
                <a:cs typeface="Carlito"/>
              </a:rPr>
              <a:t>When one </a:t>
            </a:r>
            <a:r>
              <a:rPr sz="3200" spc="-5" dirty="0">
                <a:latin typeface="Carlito"/>
                <a:cs typeface="Carlito"/>
              </a:rPr>
              <a:t>job needs </a:t>
            </a:r>
            <a:r>
              <a:rPr sz="3200" spc="-20" dirty="0">
                <a:latin typeface="Carlito"/>
                <a:cs typeface="Carlito"/>
              </a:rPr>
              <a:t>to </a:t>
            </a:r>
            <a:r>
              <a:rPr sz="3200" spc="-10" dirty="0">
                <a:latin typeface="Carlito"/>
                <a:cs typeface="Carlito"/>
              </a:rPr>
              <a:t>wait </a:t>
            </a:r>
            <a:r>
              <a:rPr sz="3200" spc="-30" dirty="0">
                <a:latin typeface="Carlito"/>
                <a:cs typeface="Carlito"/>
              </a:rPr>
              <a:t>for </a:t>
            </a:r>
            <a:r>
              <a:rPr sz="3200" spc="-20" dirty="0">
                <a:latin typeface="Carlito"/>
                <a:cs typeface="Carlito"/>
              </a:rPr>
              <a:t>I/O, </a:t>
            </a:r>
            <a:r>
              <a:rPr sz="3200" dirty="0">
                <a:latin typeface="Carlito"/>
                <a:cs typeface="Carlito"/>
              </a:rPr>
              <a:t>the  </a:t>
            </a:r>
            <a:r>
              <a:rPr sz="3200" spc="-10" dirty="0">
                <a:latin typeface="Carlito"/>
                <a:cs typeface="Carlito"/>
              </a:rPr>
              <a:t>processor can switch </a:t>
            </a:r>
            <a:r>
              <a:rPr sz="3200" spc="-20" dirty="0">
                <a:latin typeface="Carlito"/>
                <a:cs typeface="Carlito"/>
              </a:rPr>
              <a:t>to </a:t>
            </a:r>
            <a:r>
              <a:rPr sz="3200" dirty="0">
                <a:latin typeface="Carlito"/>
                <a:cs typeface="Carlito"/>
              </a:rPr>
              <a:t>the other</a:t>
            </a:r>
            <a:r>
              <a:rPr sz="3200" spc="30" dirty="0">
                <a:latin typeface="Carlito"/>
                <a:cs typeface="Carlito"/>
              </a:rPr>
              <a:t> </a:t>
            </a:r>
            <a:r>
              <a:rPr sz="3200" spc="-5" dirty="0">
                <a:latin typeface="Carlito"/>
                <a:cs typeface="Carlito"/>
              </a:rPr>
              <a:t>job</a:t>
            </a:r>
            <a:endParaRPr sz="3200">
              <a:latin typeface="Carlito"/>
              <a:cs typeface="Carlito"/>
            </a:endParaRPr>
          </a:p>
        </p:txBody>
      </p:sp>
      <p:sp>
        <p:nvSpPr>
          <p:cNvPr id="4" name="object 4"/>
          <p:cNvSpPr/>
          <p:nvPr/>
        </p:nvSpPr>
        <p:spPr>
          <a:xfrm>
            <a:off x="1600200" y="2971800"/>
            <a:ext cx="6248400" cy="2413000"/>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TotalTime>
  <Words>1358</Words>
  <Application>Microsoft Office PowerPoint</Application>
  <PresentationFormat>On-screen Show (4:3)</PresentationFormat>
  <Paragraphs>146</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-apple-system</vt:lpstr>
      <vt:lpstr>Arial</vt:lpstr>
      <vt:lpstr>Calibri</vt:lpstr>
      <vt:lpstr>Carlito</vt:lpstr>
      <vt:lpstr>Symbol</vt:lpstr>
      <vt:lpstr>Tahoma</vt:lpstr>
      <vt:lpstr>Times New Roman</vt:lpstr>
      <vt:lpstr>Office Theme</vt:lpstr>
      <vt:lpstr>Process concepts and  management</vt:lpstr>
      <vt:lpstr>Processes</vt:lpstr>
      <vt:lpstr>Process Concept</vt:lpstr>
      <vt:lpstr>Notion of resources</vt:lpstr>
      <vt:lpstr>Process Concept (Cont.)</vt:lpstr>
      <vt:lpstr>Process execution</vt:lpstr>
      <vt:lpstr>Before: Uniprogramming</vt:lpstr>
      <vt:lpstr>Then: Multiprogramming</vt:lpstr>
      <vt:lpstr>Multiprogramming</vt:lpstr>
      <vt:lpstr>Multiprogramming</vt:lpstr>
      <vt:lpstr>Now : Time Sharing</vt:lpstr>
      <vt:lpstr>Process execution: Time sharing</vt:lpstr>
      <vt:lpstr>Process execution: time sharing</vt:lpstr>
      <vt:lpstr>OS Schedulers</vt:lpstr>
      <vt:lpstr>process scheduling queues</vt:lpstr>
      <vt:lpstr>Time sharing : example</vt:lpstr>
      <vt:lpstr>Thread</vt:lpstr>
      <vt:lpstr>Thread</vt:lpstr>
      <vt:lpstr>Process state</vt:lpstr>
      <vt:lpstr>Two-State Process Model</vt:lpstr>
      <vt:lpstr>PowerPoint Presentation</vt:lpstr>
      <vt:lpstr>Not-Running Process in a Queue</vt:lpstr>
      <vt:lpstr>A Five-State Model</vt:lpstr>
      <vt:lpstr>PowerPoint Presentation</vt:lpstr>
      <vt:lpstr>Diagram of Process State</vt:lpstr>
      <vt:lpstr>PowerPoint Presentation</vt:lpstr>
      <vt:lpstr>Transitions between states</vt:lpstr>
      <vt:lpstr>Transitions between states</vt:lpstr>
      <vt:lpstr>Using Two Queues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dc:creator>
  <cp:lastModifiedBy>Maher</cp:lastModifiedBy>
  <cp:revision>9</cp:revision>
  <dcterms:created xsi:type="dcterms:W3CDTF">2022-10-09T06:54:05Z</dcterms:created>
  <dcterms:modified xsi:type="dcterms:W3CDTF">2023-11-27T18:58:49Z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2022-03-18T00:00:00Z</vt:filetime>
  </property>
  <property fmtid="{D5CDD505-2E9C-101B-9397-08002B2CF9AE}" pid="3" name="Creator">
    <vt:lpwstr>Microsoft® PowerPoint® 2016</vt:lpwstr>
  </property>
  <property fmtid="{D5CDD505-2E9C-101B-9397-08002B2CF9AE}" pid="4" name="LastSaved">
    <vt:filetime>2022-10-09T00:00:00Z</vt:filetime>
  </property>
</Properties>
</file>