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61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4BDB8-AB77-44B9-8FC1-4F9432AC8EC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4619-03E7-4199-81F5-A8FA7FCF7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5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When a process or thread voluntarily yields, it indicates that it has completed its current task or that it is at a point where it is willing to give up the CPU voluntarily, even if it has not yet finished its execution time slice.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F4619-03E7-4199-81F5-A8FA7FCF70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2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7239" y="461899"/>
            <a:ext cx="71895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Operating </a:t>
            </a:r>
            <a:r>
              <a:rPr spc="-15" dirty="0"/>
              <a:t>system </a:t>
            </a:r>
            <a:r>
              <a:rPr dirty="0"/>
              <a:t>- </a:t>
            </a:r>
            <a:r>
              <a:rPr spc="-5" dirty="0"/>
              <a:t>S. Sindian </a:t>
            </a:r>
            <a:r>
              <a:rPr dirty="0"/>
              <a:t>-</a:t>
            </a:r>
            <a:r>
              <a:rPr spc="-70" dirty="0"/>
              <a:t> </a:t>
            </a:r>
            <a:r>
              <a:rPr spc="-5" dirty="0"/>
              <a:t>IUL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Operating </a:t>
            </a:r>
            <a:r>
              <a:rPr spc="-15" dirty="0"/>
              <a:t>system </a:t>
            </a:r>
            <a:r>
              <a:rPr dirty="0"/>
              <a:t>- </a:t>
            </a:r>
            <a:r>
              <a:rPr spc="-5" dirty="0"/>
              <a:t>S. Sindian </a:t>
            </a:r>
            <a:r>
              <a:rPr dirty="0"/>
              <a:t>-</a:t>
            </a:r>
            <a:r>
              <a:rPr spc="-70" dirty="0"/>
              <a:t> </a:t>
            </a:r>
            <a:r>
              <a:rPr spc="-5" dirty="0"/>
              <a:t>IUL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537461"/>
            <a:ext cx="3282950" cy="414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7575" y="1555749"/>
            <a:ext cx="3625215" cy="4719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Operating </a:t>
            </a:r>
            <a:r>
              <a:rPr spc="-15" dirty="0"/>
              <a:t>system </a:t>
            </a:r>
            <a:r>
              <a:rPr dirty="0"/>
              <a:t>- </a:t>
            </a:r>
            <a:r>
              <a:rPr spc="-5" dirty="0"/>
              <a:t>S. Sindian </a:t>
            </a:r>
            <a:r>
              <a:rPr dirty="0"/>
              <a:t>-</a:t>
            </a:r>
            <a:r>
              <a:rPr spc="-70" dirty="0"/>
              <a:t> </a:t>
            </a:r>
            <a:r>
              <a:rPr spc="-5" dirty="0"/>
              <a:t>IUL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Operating </a:t>
            </a:r>
            <a:r>
              <a:rPr spc="-15" dirty="0"/>
              <a:t>system </a:t>
            </a:r>
            <a:r>
              <a:rPr dirty="0"/>
              <a:t>- </a:t>
            </a:r>
            <a:r>
              <a:rPr spc="-5" dirty="0"/>
              <a:t>S. Sindian </a:t>
            </a:r>
            <a:r>
              <a:rPr dirty="0"/>
              <a:t>-</a:t>
            </a:r>
            <a:r>
              <a:rPr spc="-70" dirty="0"/>
              <a:t> </a:t>
            </a:r>
            <a:r>
              <a:rPr spc="-5" dirty="0"/>
              <a:t>IUL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Operating </a:t>
            </a:r>
            <a:r>
              <a:rPr spc="-15" dirty="0"/>
              <a:t>system </a:t>
            </a:r>
            <a:r>
              <a:rPr dirty="0"/>
              <a:t>- </a:t>
            </a:r>
            <a:r>
              <a:rPr spc="-5" dirty="0"/>
              <a:t>S. Sindian </a:t>
            </a:r>
            <a:r>
              <a:rPr dirty="0"/>
              <a:t>-</a:t>
            </a:r>
            <a:r>
              <a:rPr spc="-70" dirty="0"/>
              <a:t> </a:t>
            </a:r>
            <a:r>
              <a:rPr spc="-5" dirty="0"/>
              <a:t>IUL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759" y="158623"/>
            <a:ext cx="801248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2711" y="1637029"/>
            <a:ext cx="4758690" cy="1892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07485" y="6464909"/>
            <a:ext cx="21304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Operating </a:t>
            </a:r>
            <a:r>
              <a:rPr spc="-15" dirty="0"/>
              <a:t>system </a:t>
            </a:r>
            <a:r>
              <a:rPr dirty="0"/>
              <a:t>- </a:t>
            </a:r>
            <a:r>
              <a:rPr spc="-5" dirty="0"/>
              <a:t>S. Sindian </a:t>
            </a:r>
            <a:r>
              <a:rPr dirty="0"/>
              <a:t>-</a:t>
            </a:r>
            <a:r>
              <a:rPr spc="-70" dirty="0"/>
              <a:t> </a:t>
            </a:r>
            <a:r>
              <a:rPr spc="-5" dirty="0"/>
              <a:t>IUL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3833" y="6464909"/>
            <a:ext cx="3098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5169" y="2625979"/>
            <a:ext cx="4305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Process</a:t>
            </a:r>
            <a:r>
              <a:rPr sz="4400" spc="-50" dirty="0"/>
              <a:t> </a:t>
            </a:r>
            <a:r>
              <a:rPr sz="4400" spc="-5" dirty="0"/>
              <a:t>scheduling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861"/>
            <a:ext cx="376113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Dispatcher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456690"/>
            <a:ext cx="8057515" cy="470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76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Dispatcher </a:t>
            </a:r>
            <a:r>
              <a:rPr sz="3000" dirty="0">
                <a:latin typeface="Carlito"/>
                <a:cs typeface="Carlito"/>
              </a:rPr>
              <a:t>module </a:t>
            </a:r>
            <a:r>
              <a:rPr sz="3000" spc="-5" dirty="0">
                <a:latin typeface="Carlito"/>
                <a:cs typeface="Carlito"/>
              </a:rPr>
              <a:t>gives </a:t>
            </a:r>
            <a:r>
              <a:rPr sz="3000" spc="-15" dirty="0">
                <a:latin typeface="Carlito"/>
                <a:cs typeface="Carlito"/>
              </a:rPr>
              <a:t>control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CPU </a:t>
            </a:r>
            <a:r>
              <a:rPr sz="3000" spc="-15" dirty="0">
                <a:latin typeface="Carlito"/>
                <a:cs typeface="Carlito"/>
              </a:rPr>
              <a:t>to 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process selected by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short-term scheduler;  </a:t>
            </a:r>
            <a:r>
              <a:rPr sz="3000" dirty="0">
                <a:latin typeface="Carlito"/>
                <a:cs typeface="Carlito"/>
              </a:rPr>
              <a:t>this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involves:</a:t>
            </a:r>
            <a:endParaRPr sz="3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switching </a:t>
            </a:r>
            <a:r>
              <a:rPr sz="2600" spc="-15" dirty="0">
                <a:latin typeface="Carlito"/>
                <a:cs typeface="Carlito"/>
              </a:rPr>
              <a:t>context </a:t>
            </a:r>
            <a:r>
              <a:rPr sz="2600" spc="-10" dirty="0">
                <a:latin typeface="Carlito"/>
                <a:cs typeface="Carlito"/>
              </a:rPr>
              <a:t>(next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slide)</a:t>
            </a:r>
            <a:endParaRPr sz="26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switching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user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mode</a:t>
            </a:r>
            <a:endParaRPr sz="2600" dirty="0">
              <a:latin typeface="Carlito"/>
              <a:cs typeface="Carlito"/>
            </a:endParaRPr>
          </a:p>
          <a:p>
            <a:pPr marL="756285" marR="104775" lvl="1" indent="-28702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jumping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proper </a:t>
            </a:r>
            <a:r>
              <a:rPr sz="2600" spc="-5" dirty="0">
                <a:latin typeface="Carlito"/>
                <a:cs typeface="Carlito"/>
              </a:rPr>
              <a:t>location </a:t>
            </a: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5" dirty="0">
                <a:latin typeface="Carlito"/>
                <a:cs typeface="Carlito"/>
              </a:rPr>
              <a:t>user </a:t>
            </a:r>
            <a:r>
              <a:rPr sz="2600" spc="-15" dirty="0">
                <a:latin typeface="Carlito"/>
                <a:cs typeface="Carlito"/>
              </a:rPr>
              <a:t>program to  restart </a:t>
            </a:r>
            <a:r>
              <a:rPr sz="2600" spc="-5" dirty="0">
                <a:latin typeface="Carlito"/>
                <a:cs typeface="Carlito"/>
              </a:rPr>
              <a:t>that</a:t>
            </a:r>
            <a:r>
              <a:rPr sz="2600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program</a:t>
            </a:r>
            <a:endParaRPr sz="26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Carlito"/>
                <a:cs typeface="Carlito"/>
              </a:rPr>
              <a:t>Dispatch latency </a:t>
            </a:r>
            <a:r>
              <a:rPr sz="3000" dirty="0">
                <a:latin typeface="Carlito"/>
                <a:cs typeface="Carlito"/>
              </a:rPr>
              <a:t>– time </a:t>
            </a:r>
            <a:r>
              <a:rPr sz="3000" spc="-10" dirty="0">
                <a:latin typeface="Carlito"/>
                <a:cs typeface="Carlito"/>
              </a:rPr>
              <a:t>it </a:t>
            </a:r>
            <a:r>
              <a:rPr sz="3000" spc="-30" dirty="0">
                <a:latin typeface="Carlito"/>
                <a:cs typeface="Carlito"/>
              </a:rPr>
              <a:t>takes </a:t>
            </a:r>
            <a:r>
              <a:rPr sz="3000" spc="-25" dirty="0">
                <a:latin typeface="Carlito"/>
                <a:cs typeface="Carlito"/>
              </a:rPr>
              <a:t>for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dispatcher 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20" dirty="0">
                <a:latin typeface="Carlito"/>
                <a:cs typeface="Carlito"/>
              </a:rPr>
              <a:t>stop </a:t>
            </a:r>
            <a:r>
              <a:rPr sz="3000" spc="-5" dirty="0">
                <a:latin typeface="Carlito"/>
                <a:cs typeface="Carlito"/>
              </a:rPr>
              <a:t>one </a:t>
            </a:r>
            <a:r>
              <a:rPr sz="3000" spc="-10" dirty="0">
                <a:latin typeface="Carlito"/>
                <a:cs typeface="Carlito"/>
              </a:rPr>
              <a:t>process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15" dirty="0">
                <a:latin typeface="Carlito"/>
                <a:cs typeface="Carlito"/>
              </a:rPr>
              <a:t>start </a:t>
            </a:r>
            <a:r>
              <a:rPr sz="3000" dirty="0">
                <a:latin typeface="Carlito"/>
                <a:cs typeface="Carlito"/>
              </a:rPr>
              <a:t>another</a:t>
            </a:r>
            <a:r>
              <a:rPr sz="3000" spc="1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running</a:t>
            </a: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Should be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negligible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3406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Context</a:t>
            </a:r>
            <a:r>
              <a:rPr sz="4400" spc="-75" dirty="0"/>
              <a:t> </a:t>
            </a:r>
            <a:r>
              <a:rPr sz="4400" spc="-15" dirty="0"/>
              <a:t>Switch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70990"/>
            <a:ext cx="8117205" cy="48056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72135" indent="-342900" algn="just">
              <a:lnSpc>
                <a:spcPct val="90000"/>
              </a:lnSpc>
              <a:spcBef>
                <a:spcPts val="42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When </a:t>
            </a:r>
            <a:r>
              <a:rPr sz="2700" spc="-5" dirty="0">
                <a:latin typeface="Carlito"/>
                <a:cs typeface="Carlito"/>
              </a:rPr>
              <a:t>CPU </a:t>
            </a:r>
            <a:r>
              <a:rPr sz="2700" spc="-10" dirty="0">
                <a:latin typeface="Carlito"/>
                <a:cs typeface="Carlito"/>
              </a:rPr>
              <a:t>switches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dirty="0">
                <a:latin typeface="Carlito"/>
                <a:cs typeface="Carlito"/>
              </a:rPr>
              <a:t>another </a:t>
            </a:r>
            <a:r>
              <a:rPr sz="2700" spc="-10" dirty="0">
                <a:latin typeface="Carlito"/>
                <a:cs typeface="Carlito"/>
              </a:rPr>
              <a:t>process,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25" dirty="0">
                <a:latin typeface="Carlito"/>
                <a:cs typeface="Carlito"/>
              </a:rPr>
              <a:t>system  </a:t>
            </a:r>
            <a:r>
              <a:rPr sz="2700" spc="-10" dirty="0">
                <a:latin typeface="Carlito"/>
                <a:cs typeface="Carlito"/>
              </a:rPr>
              <a:t>must </a:t>
            </a:r>
            <a:r>
              <a:rPr sz="2700" spc="-20" dirty="0">
                <a:latin typeface="Carlito"/>
                <a:cs typeface="Carlito"/>
              </a:rPr>
              <a:t>save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30" dirty="0">
                <a:latin typeface="Carlito"/>
                <a:cs typeface="Carlito"/>
              </a:rPr>
              <a:t>state </a:t>
            </a:r>
            <a:r>
              <a:rPr sz="2700" spc="-5" dirty="0">
                <a:latin typeface="Carlito"/>
                <a:cs typeface="Carlito"/>
              </a:rPr>
              <a:t>of </a:t>
            </a:r>
            <a:r>
              <a:rPr sz="2700" dirty="0">
                <a:latin typeface="Carlito"/>
                <a:cs typeface="Carlito"/>
              </a:rPr>
              <a:t>the old </a:t>
            </a:r>
            <a:r>
              <a:rPr sz="2700" spc="-15" dirty="0">
                <a:latin typeface="Carlito"/>
                <a:cs typeface="Carlito"/>
              </a:rPr>
              <a:t>process </a:t>
            </a:r>
            <a:r>
              <a:rPr sz="2700" dirty="0">
                <a:latin typeface="Carlito"/>
                <a:cs typeface="Carlito"/>
              </a:rPr>
              <a:t>and load </a:t>
            </a:r>
            <a:r>
              <a:rPr sz="2700" spc="-10" dirty="0">
                <a:latin typeface="Carlito"/>
                <a:cs typeface="Carlito"/>
              </a:rPr>
              <a:t>the  </a:t>
            </a:r>
            <a:r>
              <a:rPr sz="2700" spc="-15" dirty="0">
                <a:latin typeface="Carlito"/>
                <a:cs typeface="Carlito"/>
              </a:rPr>
              <a:t>saved </a:t>
            </a:r>
            <a:r>
              <a:rPr sz="2700" spc="-30" dirty="0">
                <a:latin typeface="Carlito"/>
                <a:cs typeface="Carlito"/>
              </a:rPr>
              <a:t>state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new </a:t>
            </a:r>
            <a:r>
              <a:rPr sz="2700" spc="-15" dirty="0">
                <a:latin typeface="Carlito"/>
                <a:cs typeface="Carlito"/>
              </a:rPr>
              <a:t>process </a:t>
            </a:r>
            <a:r>
              <a:rPr sz="2700" dirty="0">
                <a:latin typeface="Carlito"/>
                <a:cs typeface="Carlito"/>
              </a:rPr>
              <a:t>via a </a:t>
            </a:r>
            <a:r>
              <a:rPr sz="2700" spc="-20" dirty="0">
                <a:latin typeface="Carlito"/>
                <a:cs typeface="Carlito"/>
              </a:rPr>
              <a:t>context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switch</a:t>
            </a:r>
            <a:endParaRPr sz="270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Context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process represented </a:t>
            </a:r>
            <a:r>
              <a:rPr sz="2400" dirty="0">
                <a:latin typeface="Carlito"/>
                <a:cs typeface="Carlito"/>
              </a:rPr>
              <a:t>in 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PCB</a:t>
            </a:r>
            <a:endParaRPr sz="2400">
              <a:latin typeface="Carlito"/>
              <a:cs typeface="Carlito"/>
            </a:endParaRPr>
          </a:p>
          <a:p>
            <a:pPr marL="355600" marR="5080" indent="-342900">
              <a:lnSpc>
                <a:spcPct val="9000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rlito"/>
                <a:cs typeface="Carlito"/>
              </a:rPr>
              <a:t>Switching </a:t>
            </a:r>
            <a:r>
              <a:rPr sz="2700" spc="-5" dirty="0">
                <a:latin typeface="Carlito"/>
                <a:cs typeface="Carlito"/>
              </a:rPr>
              <a:t>speed depends on </a:t>
            </a:r>
            <a:r>
              <a:rPr sz="2700" dirty="0">
                <a:latin typeface="Carlito"/>
                <a:cs typeface="Carlito"/>
              </a:rPr>
              <a:t>memory speed, </a:t>
            </a:r>
            <a:r>
              <a:rPr sz="2700" spc="-5" dirty="0">
                <a:latin typeface="Carlito"/>
                <a:cs typeface="Carlito"/>
              </a:rPr>
              <a:t>number of  </a:t>
            </a:r>
            <a:r>
              <a:rPr sz="2700" spc="-20" dirty="0">
                <a:latin typeface="Carlito"/>
                <a:cs typeface="Carlito"/>
              </a:rPr>
              <a:t>registers </a:t>
            </a:r>
            <a:r>
              <a:rPr sz="2700" spc="-10" dirty="0">
                <a:latin typeface="Carlito"/>
                <a:cs typeface="Carlito"/>
              </a:rPr>
              <a:t>that must </a:t>
            </a:r>
            <a:r>
              <a:rPr sz="2700" spc="-5" dirty="0">
                <a:latin typeface="Carlito"/>
                <a:cs typeface="Carlito"/>
              </a:rPr>
              <a:t>be copied,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5" dirty="0">
                <a:latin typeface="Carlito"/>
                <a:cs typeface="Carlito"/>
              </a:rPr>
              <a:t>special </a:t>
            </a:r>
            <a:r>
              <a:rPr sz="2700" spc="-10" dirty="0">
                <a:latin typeface="Carlito"/>
                <a:cs typeface="Carlito"/>
              </a:rPr>
              <a:t>instructions  </a:t>
            </a:r>
            <a:r>
              <a:rPr sz="2700" spc="-5" dirty="0">
                <a:latin typeface="Carlito"/>
                <a:cs typeface="Carlito"/>
              </a:rPr>
              <a:t>(such </a:t>
            </a:r>
            <a:r>
              <a:rPr sz="2700" dirty="0">
                <a:latin typeface="Carlito"/>
                <a:cs typeface="Carlito"/>
              </a:rPr>
              <a:t>as </a:t>
            </a:r>
            <a:r>
              <a:rPr sz="2700" spc="-5" dirty="0">
                <a:latin typeface="Carlito"/>
                <a:cs typeface="Carlito"/>
              </a:rPr>
              <a:t>single </a:t>
            </a:r>
            <a:r>
              <a:rPr sz="2700" spc="-10" dirty="0">
                <a:latin typeface="Carlito"/>
                <a:cs typeface="Carlito"/>
              </a:rPr>
              <a:t>instruction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dirty="0">
                <a:latin typeface="Carlito"/>
                <a:cs typeface="Carlito"/>
              </a:rPr>
              <a:t>load </a:t>
            </a:r>
            <a:r>
              <a:rPr sz="2700" spc="-5" dirty="0">
                <a:latin typeface="Carlito"/>
                <a:cs typeface="Carlito"/>
              </a:rPr>
              <a:t>or </a:t>
            </a:r>
            <a:r>
              <a:rPr sz="2700" spc="-25" dirty="0">
                <a:latin typeface="Carlito"/>
                <a:cs typeface="Carlito"/>
              </a:rPr>
              <a:t>store </a:t>
            </a:r>
            <a:r>
              <a:rPr sz="2700" dirty="0">
                <a:latin typeface="Carlito"/>
                <a:cs typeface="Carlito"/>
              </a:rPr>
              <a:t>all </a:t>
            </a:r>
            <a:r>
              <a:rPr sz="2700" spc="-20" dirty="0">
                <a:latin typeface="Carlito"/>
                <a:cs typeface="Carlito"/>
              </a:rPr>
              <a:t>registers)</a:t>
            </a:r>
            <a:endParaRPr sz="27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rlito"/>
                <a:cs typeface="Carlito"/>
              </a:rPr>
              <a:t>Typical </a:t>
            </a:r>
            <a:r>
              <a:rPr sz="2400" spc="-5" dirty="0">
                <a:latin typeface="Carlito"/>
                <a:cs typeface="Carlito"/>
              </a:rPr>
              <a:t>speeds </a:t>
            </a:r>
            <a:r>
              <a:rPr sz="2400" spc="-15" dirty="0">
                <a:latin typeface="Carlito"/>
                <a:cs typeface="Carlito"/>
              </a:rPr>
              <a:t>range from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1000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μs.</a:t>
            </a:r>
            <a:endParaRPr sz="2400">
              <a:latin typeface="Carlito"/>
              <a:cs typeface="Carlito"/>
            </a:endParaRPr>
          </a:p>
          <a:p>
            <a:pPr marL="355600" marR="427990" indent="-342900">
              <a:lnSpc>
                <a:spcPts val="292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solidFill>
                  <a:srgbClr val="FF0000"/>
                </a:solidFill>
                <a:latin typeface="Carlito"/>
                <a:cs typeface="Carlito"/>
              </a:rPr>
              <a:t>Context-switch </a:t>
            </a:r>
            <a:r>
              <a:rPr sz="2700" dirty="0">
                <a:solidFill>
                  <a:srgbClr val="FF0000"/>
                </a:solidFill>
                <a:latin typeface="Carlito"/>
                <a:cs typeface="Carlito"/>
              </a:rPr>
              <a:t>time is </a:t>
            </a:r>
            <a:r>
              <a:rPr sz="2700" spc="-10" dirty="0">
                <a:solidFill>
                  <a:srgbClr val="FF0000"/>
                </a:solidFill>
                <a:latin typeface="Carlito"/>
                <a:cs typeface="Carlito"/>
              </a:rPr>
              <a:t>overhead</a:t>
            </a:r>
            <a:r>
              <a:rPr sz="2700" spc="-10" dirty="0">
                <a:latin typeface="Carlito"/>
                <a:cs typeface="Carlito"/>
              </a:rPr>
              <a:t>; </a:t>
            </a:r>
            <a:r>
              <a:rPr sz="27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700" spc="-25" dirty="0">
                <a:solidFill>
                  <a:srgbClr val="006FC0"/>
                </a:solidFill>
                <a:latin typeface="Carlito"/>
                <a:cs typeface="Carlito"/>
              </a:rPr>
              <a:t>system </a:t>
            </a:r>
            <a:r>
              <a:rPr sz="2700" spc="-5" dirty="0">
                <a:solidFill>
                  <a:srgbClr val="006FC0"/>
                </a:solidFill>
                <a:latin typeface="Carlito"/>
                <a:cs typeface="Carlito"/>
              </a:rPr>
              <a:t>does no  </a:t>
            </a:r>
            <a:r>
              <a:rPr sz="2700" spc="-10" dirty="0">
                <a:solidFill>
                  <a:srgbClr val="006FC0"/>
                </a:solidFill>
                <a:latin typeface="Carlito"/>
                <a:cs typeface="Carlito"/>
              </a:rPr>
              <a:t>useful work </a:t>
            </a:r>
            <a:r>
              <a:rPr sz="2700" dirty="0">
                <a:solidFill>
                  <a:srgbClr val="006FC0"/>
                </a:solidFill>
                <a:latin typeface="Carlito"/>
                <a:cs typeface="Carlito"/>
              </a:rPr>
              <a:t>while</a:t>
            </a:r>
            <a:r>
              <a:rPr sz="2700" spc="-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700" spc="-5" dirty="0">
                <a:solidFill>
                  <a:srgbClr val="006FC0"/>
                </a:solidFill>
                <a:latin typeface="Carlito"/>
                <a:cs typeface="Carlito"/>
              </a:rPr>
              <a:t>switching!</a:t>
            </a:r>
            <a:endParaRPr sz="27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Switching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10" dirty="0">
                <a:latin typeface="Carlito"/>
                <a:cs typeface="Carlito"/>
              </a:rPr>
              <a:t>dependent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5" dirty="0">
                <a:latin typeface="Carlito"/>
                <a:cs typeface="Carlito"/>
              </a:rPr>
              <a:t>hardware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support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Switching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be bottleneck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complex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63" y="-152400"/>
            <a:ext cx="72828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Switching between</a:t>
            </a:r>
            <a:r>
              <a:rPr sz="4800" dirty="0"/>
              <a:t> </a:t>
            </a:r>
            <a:r>
              <a:rPr sz="4800" spc="-15" dirty="0"/>
              <a:t>processes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3429000" y="1189590"/>
            <a:ext cx="5374284" cy="4400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49233" y="6426809"/>
            <a:ext cx="25907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rlito"/>
                <a:cs typeface="Carlito"/>
              </a:rPr>
              <a:t>12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840" y="2468879"/>
            <a:ext cx="231647" cy="278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140" y="1347978"/>
            <a:ext cx="3045460" cy="2518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PCB serves </a:t>
            </a:r>
            <a:r>
              <a:rPr sz="1800" dirty="0">
                <a:latin typeface="Carlito"/>
                <a:cs typeface="Carlito"/>
              </a:rPr>
              <a:t>as the  </a:t>
            </a:r>
            <a:r>
              <a:rPr sz="1800" spc="-10" dirty="0">
                <a:latin typeface="Carlito"/>
                <a:cs typeface="Carlito"/>
              </a:rPr>
              <a:t>repository </a:t>
            </a:r>
            <a:r>
              <a:rPr sz="1800" spc="-15" dirty="0">
                <a:latin typeface="Carlito"/>
                <a:cs typeface="Carlito"/>
              </a:rPr>
              <a:t>for any  </a:t>
            </a:r>
            <a:r>
              <a:rPr sz="1800" spc="-10" dirty="0">
                <a:latin typeface="Carlito"/>
                <a:cs typeface="Carlito"/>
              </a:rPr>
              <a:t>information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5" dirty="0">
                <a:latin typeface="Carlito"/>
                <a:cs typeface="Carlito"/>
              </a:rPr>
              <a:t>may </a:t>
            </a:r>
            <a:r>
              <a:rPr sz="1800" spc="-5" dirty="0">
                <a:latin typeface="Carlito"/>
                <a:cs typeface="Carlito"/>
              </a:rPr>
              <a:t>vary  </a:t>
            </a:r>
            <a:r>
              <a:rPr sz="1800" spc="-10" dirty="0">
                <a:latin typeface="Carlito"/>
                <a:cs typeface="Carlito"/>
              </a:rPr>
              <a:t>from process to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process.</a:t>
            </a:r>
            <a:endParaRPr lang="en-US" spc="-10" dirty="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latin typeface="Carlito"/>
              <a:cs typeface="Carlito"/>
            </a:endParaRPr>
          </a:p>
          <a:p>
            <a:pPr marL="12700" marR="86360" indent="167640" algn="just">
              <a:lnSpc>
                <a:spcPct val="100000"/>
              </a:lnSpc>
            </a:pPr>
            <a:r>
              <a:rPr lang="en-US" sz="1800" spc="-5" dirty="0">
                <a:latin typeface="Carlito"/>
                <a:cs typeface="Carlito"/>
              </a:rPr>
              <a:t>The </a:t>
            </a:r>
            <a:r>
              <a:rPr lang="en-US" sz="1800" spc="-20" dirty="0">
                <a:latin typeface="Carlito"/>
                <a:cs typeface="Carlito"/>
              </a:rPr>
              <a:t>state </a:t>
            </a:r>
            <a:r>
              <a:rPr lang="en-US" sz="1800" spc="-10" dirty="0">
                <a:latin typeface="Carlito"/>
                <a:cs typeface="Carlito"/>
              </a:rPr>
              <a:t>information  </a:t>
            </a:r>
            <a:r>
              <a:rPr lang="en-US" sz="1800" spc="-5" dirty="0">
                <a:latin typeface="Carlito"/>
                <a:cs typeface="Carlito"/>
              </a:rPr>
              <a:t>must be </a:t>
            </a:r>
            <a:r>
              <a:rPr lang="en-US" sz="1800" spc="-10" dirty="0">
                <a:latin typeface="Carlito"/>
                <a:cs typeface="Carlito"/>
              </a:rPr>
              <a:t>saved </a:t>
            </a:r>
            <a:r>
              <a:rPr lang="en-US" sz="1800" dirty="0">
                <a:latin typeface="Carlito"/>
                <a:cs typeface="Carlito"/>
              </a:rPr>
              <a:t>when an  </a:t>
            </a:r>
            <a:r>
              <a:rPr lang="en-US" sz="1800" spc="-10" dirty="0">
                <a:latin typeface="Carlito"/>
                <a:cs typeface="Carlito"/>
              </a:rPr>
              <a:t>interrupt </a:t>
            </a:r>
            <a:r>
              <a:rPr lang="en-US" sz="1800" spc="-15" dirty="0">
                <a:latin typeface="Carlito"/>
                <a:cs typeface="Carlito"/>
              </a:rPr>
              <a:t>occurs, </a:t>
            </a:r>
            <a:r>
              <a:rPr lang="en-US" sz="1800" spc="-10" dirty="0">
                <a:latin typeface="Carlito"/>
                <a:cs typeface="Carlito"/>
              </a:rPr>
              <a:t>to </a:t>
            </a:r>
            <a:r>
              <a:rPr lang="en-US" sz="1800" spc="-5" dirty="0">
                <a:latin typeface="Carlito"/>
                <a:cs typeface="Carlito"/>
              </a:rPr>
              <a:t>allow  </a:t>
            </a:r>
            <a:r>
              <a:rPr lang="en-US" sz="1800" dirty="0">
                <a:latin typeface="Carlito"/>
                <a:cs typeface="Carlito"/>
              </a:rPr>
              <a:t>the </a:t>
            </a:r>
            <a:r>
              <a:rPr lang="en-US" sz="1800" spc="-10" dirty="0">
                <a:latin typeface="Carlito"/>
                <a:cs typeface="Carlito"/>
              </a:rPr>
              <a:t>process to </a:t>
            </a:r>
            <a:r>
              <a:rPr lang="en-US" sz="1800" spc="-5" dirty="0">
                <a:latin typeface="Carlito"/>
                <a:cs typeface="Carlito"/>
              </a:rPr>
              <a:t>be  </a:t>
            </a:r>
            <a:r>
              <a:rPr lang="en-US" sz="1800" spc="-10" dirty="0">
                <a:latin typeface="Carlito"/>
                <a:cs typeface="Carlito"/>
              </a:rPr>
              <a:t>continued correctly  </a:t>
            </a:r>
            <a:r>
              <a:rPr lang="en-US" sz="1800" spc="-15" dirty="0">
                <a:latin typeface="Carlito"/>
                <a:cs typeface="Carlito"/>
              </a:rPr>
              <a:t>afterward.</a:t>
            </a:r>
            <a:endParaRPr lang="en-US" sz="1800" dirty="0">
              <a:latin typeface="Carlito"/>
              <a:cs typeface="Carli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9E587-9FA2-E0D5-6C33-21F7A7CF1CC2}"/>
              </a:ext>
            </a:extLst>
          </p:cNvPr>
          <p:cNvSpPr txBox="1"/>
          <p:nvPr/>
        </p:nvSpPr>
        <p:spPr>
          <a:xfrm>
            <a:off x="1732458" y="6174154"/>
            <a:ext cx="5679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solidFill>
                  <a:srgbClr val="FF0000"/>
                </a:solidFill>
                <a:latin typeface="Carlito"/>
                <a:cs typeface="Carlito"/>
              </a:rPr>
              <a:t>Each </a:t>
            </a:r>
            <a:r>
              <a:rPr lang="en-US" sz="1800" spc="-5" dirty="0">
                <a:solidFill>
                  <a:srgbClr val="FF0000"/>
                </a:solidFill>
                <a:latin typeface="Carlito"/>
                <a:cs typeface="Carlito"/>
              </a:rPr>
              <a:t>process </a:t>
            </a:r>
            <a:r>
              <a:rPr lang="en-US" sz="1800" dirty="0">
                <a:solidFill>
                  <a:srgbClr val="FF0000"/>
                </a:solidFill>
                <a:latin typeface="Carlito"/>
                <a:cs typeface="Carlito"/>
              </a:rPr>
              <a:t>has its </a:t>
            </a:r>
            <a:r>
              <a:rPr lang="en-US" sz="1800" spc="-5" dirty="0">
                <a:solidFill>
                  <a:srgbClr val="FF0000"/>
                </a:solidFill>
                <a:latin typeface="Carlito"/>
                <a:cs typeface="Carlito"/>
              </a:rPr>
              <a:t>own PCB saved in RAM</a:t>
            </a:r>
            <a:endParaRPr lang="en-US"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064" y="461899"/>
            <a:ext cx="4290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Scheduling</a:t>
            </a:r>
            <a:r>
              <a:rPr sz="4400" spc="-35" dirty="0"/>
              <a:t> </a:t>
            </a:r>
            <a:r>
              <a:rPr sz="4400" spc="-10" dirty="0"/>
              <a:t>Criteria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2000" y="1752600"/>
            <a:ext cx="7322820" cy="42170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0" dirty="0">
                <a:latin typeface="Carlito"/>
                <a:cs typeface="Carlito"/>
              </a:rPr>
              <a:t>CPU utilization </a:t>
            </a:r>
            <a:r>
              <a:rPr sz="2500" spc="-5" dirty="0">
                <a:latin typeface="Carlito"/>
                <a:cs typeface="Carlito"/>
              </a:rPr>
              <a:t>– </a:t>
            </a:r>
            <a:r>
              <a:rPr sz="2500" spc="-25" dirty="0">
                <a:latin typeface="Carlito"/>
                <a:cs typeface="Carlito"/>
              </a:rPr>
              <a:t>keep </a:t>
            </a:r>
            <a:r>
              <a:rPr sz="2500" spc="-5" dirty="0">
                <a:latin typeface="Carlito"/>
                <a:cs typeface="Carlito"/>
              </a:rPr>
              <a:t>the CPU as </a:t>
            </a:r>
            <a:r>
              <a:rPr sz="2500" spc="-20" dirty="0">
                <a:latin typeface="Carlito"/>
                <a:cs typeface="Carlito"/>
              </a:rPr>
              <a:t>busy </a:t>
            </a:r>
            <a:r>
              <a:rPr sz="2500" spc="-5" dirty="0">
                <a:latin typeface="Carlito"/>
                <a:cs typeface="Carlito"/>
              </a:rPr>
              <a:t>as</a:t>
            </a:r>
            <a:r>
              <a:rPr sz="2500" spc="7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possible</a:t>
            </a:r>
            <a:endParaRPr sz="2500" dirty="0">
              <a:latin typeface="Carlito"/>
              <a:cs typeface="Carlito"/>
            </a:endParaRPr>
          </a:p>
          <a:p>
            <a:pPr marL="355600" marR="715645" indent="-342900">
              <a:lnSpc>
                <a:spcPts val="24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0" dirty="0">
                <a:latin typeface="Carlito"/>
                <a:cs typeface="Carlito"/>
              </a:rPr>
              <a:t>Throughput </a:t>
            </a:r>
            <a:r>
              <a:rPr sz="2500" spc="-5" dirty="0">
                <a:latin typeface="Carlito"/>
                <a:cs typeface="Carlito"/>
              </a:rPr>
              <a:t>– # </a:t>
            </a:r>
            <a:r>
              <a:rPr sz="2500" dirty="0">
                <a:latin typeface="Carlito"/>
                <a:cs typeface="Carlito"/>
              </a:rPr>
              <a:t>of </a:t>
            </a:r>
            <a:r>
              <a:rPr sz="2500" spc="-10" dirty="0">
                <a:latin typeface="Carlito"/>
                <a:cs typeface="Carlito"/>
              </a:rPr>
              <a:t>processes that </a:t>
            </a:r>
            <a:r>
              <a:rPr sz="2500" spc="-15" dirty="0">
                <a:latin typeface="Carlito"/>
                <a:cs typeface="Carlito"/>
              </a:rPr>
              <a:t>complete </a:t>
            </a:r>
            <a:r>
              <a:rPr sz="2500" spc="-5" dirty="0">
                <a:latin typeface="Carlito"/>
                <a:cs typeface="Carlito"/>
              </a:rPr>
              <a:t>their  </a:t>
            </a:r>
            <a:r>
              <a:rPr sz="2500" spc="-15" dirty="0">
                <a:latin typeface="Carlito"/>
                <a:cs typeface="Carlito"/>
              </a:rPr>
              <a:t>execution </a:t>
            </a:r>
            <a:r>
              <a:rPr sz="2500" spc="-5" dirty="0">
                <a:latin typeface="Carlito"/>
                <a:cs typeface="Carlito"/>
              </a:rPr>
              <a:t>per </a:t>
            </a:r>
            <a:r>
              <a:rPr sz="2500" dirty="0">
                <a:latin typeface="Carlito"/>
                <a:cs typeface="Carlito"/>
              </a:rPr>
              <a:t>time</a:t>
            </a:r>
            <a:r>
              <a:rPr sz="2500" spc="2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unit</a:t>
            </a:r>
            <a:endParaRPr sz="2500" dirty="0">
              <a:latin typeface="Carlito"/>
              <a:cs typeface="Carlito"/>
            </a:endParaRPr>
          </a:p>
          <a:p>
            <a:pPr marL="355600" marR="448309" indent="-342900">
              <a:lnSpc>
                <a:spcPts val="2400"/>
              </a:lnSpc>
              <a:spcBef>
                <a:spcPts val="1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20" dirty="0">
                <a:latin typeface="Carlito"/>
                <a:cs typeface="Carlito"/>
              </a:rPr>
              <a:t>Turnaround </a:t>
            </a:r>
            <a:r>
              <a:rPr sz="2500" b="1" spc="-5" dirty="0">
                <a:latin typeface="Carlito"/>
                <a:cs typeface="Carlito"/>
              </a:rPr>
              <a:t>time </a:t>
            </a:r>
            <a:r>
              <a:rPr sz="2500" spc="-5" dirty="0">
                <a:latin typeface="Carlito"/>
                <a:cs typeface="Carlito"/>
              </a:rPr>
              <a:t>– </a:t>
            </a:r>
            <a:r>
              <a:rPr sz="2500" spc="-10" dirty="0">
                <a:latin typeface="Carlito"/>
                <a:cs typeface="Carlito"/>
              </a:rPr>
              <a:t>amount </a:t>
            </a:r>
            <a:r>
              <a:rPr sz="2500" spc="-5" dirty="0">
                <a:latin typeface="Carlito"/>
                <a:cs typeface="Carlito"/>
              </a:rPr>
              <a:t>of time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20" dirty="0">
                <a:latin typeface="Carlito"/>
                <a:cs typeface="Carlito"/>
              </a:rPr>
              <a:t>execute </a:t>
            </a:r>
            <a:r>
              <a:rPr sz="2500" spc="-5" dirty="0">
                <a:latin typeface="Carlito"/>
                <a:cs typeface="Carlito"/>
              </a:rPr>
              <a:t>a  particular </a:t>
            </a:r>
            <a:r>
              <a:rPr sz="2500" spc="-10" dirty="0">
                <a:latin typeface="Carlito"/>
                <a:cs typeface="Carlito"/>
              </a:rPr>
              <a:t>process (the </a:t>
            </a:r>
            <a:r>
              <a:rPr sz="2500" spc="-5" dirty="0">
                <a:latin typeface="Carlito"/>
                <a:cs typeface="Carlito"/>
              </a:rPr>
              <a:t>time </a:t>
            </a:r>
            <a:r>
              <a:rPr sz="2500" spc="-10" dirty="0">
                <a:latin typeface="Carlito"/>
                <a:cs typeface="Carlito"/>
              </a:rPr>
              <a:t>since </a:t>
            </a:r>
            <a:r>
              <a:rPr sz="2500" spc="-5" dirty="0">
                <a:latin typeface="Carlito"/>
                <a:cs typeface="Carlito"/>
              </a:rPr>
              <a:t>the arrival of the  </a:t>
            </a:r>
            <a:r>
              <a:rPr sz="2500" spc="-10" dirty="0">
                <a:latin typeface="Carlito"/>
                <a:cs typeface="Carlito"/>
              </a:rPr>
              <a:t>process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its </a:t>
            </a:r>
            <a:r>
              <a:rPr sz="2500" spc="-10" dirty="0">
                <a:latin typeface="Carlito"/>
                <a:cs typeface="Carlito"/>
              </a:rPr>
              <a:t>termination </a:t>
            </a:r>
            <a:r>
              <a:rPr sz="2500" spc="-5" dirty="0">
                <a:latin typeface="Carlito"/>
                <a:cs typeface="Carlito"/>
              </a:rPr>
              <a:t>(waiting</a:t>
            </a:r>
            <a:r>
              <a:rPr sz="2500" spc="2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included))</a:t>
            </a:r>
            <a:endParaRPr sz="2500" dirty="0">
              <a:latin typeface="Carlito"/>
              <a:cs typeface="Carlito"/>
            </a:endParaRPr>
          </a:p>
          <a:p>
            <a:pPr marL="355600" marR="237490" indent="-342900">
              <a:lnSpc>
                <a:spcPts val="2400"/>
              </a:lnSpc>
              <a:spcBef>
                <a:spcPts val="1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5" dirty="0">
                <a:latin typeface="Carlito"/>
                <a:cs typeface="Carlito"/>
              </a:rPr>
              <a:t>Waiting </a:t>
            </a:r>
            <a:r>
              <a:rPr sz="2500" b="1" spc="-5" dirty="0">
                <a:latin typeface="Carlito"/>
                <a:cs typeface="Carlito"/>
              </a:rPr>
              <a:t>time </a:t>
            </a:r>
            <a:r>
              <a:rPr sz="2500" spc="-5" dirty="0">
                <a:latin typeface="Carlito"/>
                <a:cs typeface="Carlito"/>
              </a:rPr>
              <a:t>– </a:t>
            </a:r>
            <a:r>
              <a:rPr sz="2500" spc="-10" dirty="0">
                <a:latin typeface="Carlito"/>
                <a:cs typeface="Carlito"/>
              </a:rPr>
              <a:t>amount </a:t>
            </a:r>
            <a:r>
              <a:rPr sz="2500" spc="-5" dirty="0">
                <a:latin typeface="Carlito"/>
                <a:cs typeface="Carlito"/>
              </a:rPr>
              <a:t>of time a </a:t>
            </a:r>
            <a:r>
              <a:rPr sz="2500" spc="-10" dirty="0">
                <a:latin typeface="Carlito"/>
                <a:cs typeface="Carlito"/>
              </a:rPr>
              <a:t>process </a:t>
            </a:r>
            <a:r>
              <a:rPr sz="2500" spc="-5" dirty="0">
                <a:latin typeface="Carlito"/>
                <a:cs typeface="Carlito"/>
              </a:rPr>
              <a:t>has </a:t>
            </a:r>
            <a:r>
              <a:rPr sz="2500" spc="-10" dirty="0">
                <a:latin typeface="Carlito"/>
                <a:cs typeface="Carlito"/>
              </a:rPr>
              <a:t>been  </a:t>
            </a:r>
            <a:r>
              <a:rPr sz="2500" spc="-5" dirty="0">
                <a:latin typeface="Carlito"/>
                <a:cs typeface="Carlito"/>
              </a:rPr>
              <a:t>waiting in the </a:t>
            </a:r>
            <a:r>
              <a:rPr sz="2500" spc="-10" dirty="0">
                <a:latin typeface="Carlito"/>
                <a:cs typeface="Carlito"/>
              </a:rPr>
              <a:t>ready queue </a:t>
            </a:r>
            <a:r>
              <a:rPr sz="2500" spc="-5" dirty="0">
                <a:latin typeface="Carlito"/>
                <a:cs typeface="Carlito"/>
              </a:rPr>
              <a:t>and in the waiting</a:t>
            </a:r>
            <a:r>
              <a:rPr sz="2500" spc="5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queue</a:t>
            </a:r>
            <a:endParaRPr sz="2500" dirty="0">
              <a:latin typeface="Carlito"/>
              <a:cs typeface="Carlito"/>
            </a:endParaRPr>
          </a:p>
          <a:p>
            <a:pPr marL="355600" marR="5080" indent="-342900">
              <a:lnSpc>
                <a:spcPts val="2400"/>
              </a:lnSpc>
              <a:spcBef>
                <a:spcPts val="1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0" dirty="0">
                <a:latin typeface="Carlito"/>
                <a:cs typeface="Carlito"/>
              </a:rPr>
              <a:t>Response </a:t>
            </a:r>
            <a:r>
              <a:rPr sz="2500" b="1" spc="-5" dirty="0">
                <a:latin typeface="Carlito"/>
                <a:cs typeface="Carlito"/>
              </a:rPr>
              <a:t>time </a:t>
            </a:r>
            <a:r>
              <a:rPr sz="2500" spc="-5" dirty="0">
                <a:latin typeface="Carlito"/>
                <a:cs typeface="Carlito"/>
              </a:rPr>
              <a:t>– </a:t>
            </a:r>
            <a:r>
              <a:rPr sz="2500" spc="-10" dirty="0">
                <a:latin typeface="Carlito"/>
                <a:cs typeface="Carlito"/>
              </a:rPr>
              <a:t>amount </a:t>
            </a:r>
            <a:r>
              <a:rPr sz="2500" dirty="0">
                <a:latin typeface="Carlito"/>
                <a:cs typeface="Carlito"/>
              </a:rPr>
              <a:t>of </a:t>
            </a:r>
            <a:r>
              <a:rPr sz="2500" spc="-5" dirty="0">
                <a:latin typeface="Carlito"/>
                <a:cs typeface="Carlito"/>
              </a:rPr>
              <a:t>time it </a:t>
            </a:r>
            <a:r>
              <a:rPr sz="2500" spc="-25" dirty="0">
                <a:latin typeface="Carlito"/>
                <a:cs typeface="Carlito"/>
              </a:rPr>
              <a:t>takes </a:t>
            </a:r>
            <a:r>
              <a:rPr sz="2500" spc="-15" dirty="0">
                <a:latin typeface="Carlito"/>
                <a:cs typeface="Carlito"/>
              </a:rPr>
              <a:t>from </a:t>
            </a:r>
            <a:r>
              <a:rPr sz="2500" spc="-5" dirty="0">
                <a:latin typeface="Carlito"/>
                <a:cs typeface="Carlito"/>
              </a:rPr>
              <a:t>when a  </a:t>
            </a:r>
            <a:r>
              <a:rPr sz="2500" spc="-10" dirty="0">
                <a:latin typeface="Carlito"/>
                <a:cs typeface="Carlito"/>
              </a:rPr>
              <a:t>request was </a:t>
            </a:r>
            <a:r>
              <a:rPr sz="2500" spc="-15" dirty="0">
                <a:latin typeface="Carlito"/>
                <a:cs typeface="Carlito"/>
              </a:rPr>
              <a:t>submitted </a:t>
            </a:r>
            <a:r>
              <a:rPr sz="2500" spc="-10" dirty="0">
                <a:latin typeface="Carlito"/>
                <a:cs typeface="Carlito"/>
              </a:rPr>
              <a:t>until </a:t>
            </a:r>
            <a:r>
              <a:rPr sz="2500" spc="-5" dirty="0">
                <a:latin typeface="Carlito"/>
                <a:cs typeface="Carlito"/>
              </a:rPr>
              <a:t>the </a:t>
            </a:r>
            <a:r>
              <a:rPr sz="2500" spc="-20" dirty="0">
                <a:latin typeface="Carlito"/>
                <a:cs typeface="Carlito"/>
              </a:rPr>
              <a:t>first </a:t>
            </a:r>
            <a:r>
              <a:rPr sz="2500" spc="-10" dirty="0">
                <a:latin typeface="Carlito"/>
                <a:cs typeface="Carlito"/>
              </a:rPr>
              <a:t>response </a:t>
            </a:r>
            <a:r>
              <a:rPr sz="2500" spc="-5" dirty="0">
                <a:latin typeface="Carlito"/>
                <a:cs typeface="Carlito"/>
              </a:rPr>
              <a:t>is  </a:t>
            </a:r>
            <a:r>
              <a:rPr sz="2500" spc="-15" dirty="0">
                <a:latin typeface="Carlito"/>
                <a:cs typeface="Carlito"/>
              </a:rPr>
              <a:t>produced</a:t>
            </a:r>
            <a:endParaRPr sz="2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2533" y="260096"/>
            <a:ext cx="6189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Scheduling Algorithm </a:t>
            </a:r>
            <a:r>
              <a:rPr sz="2800" spc="-15" dirty="0"/>
              <a:t>Optimization</a:t>
            </a:r>
            <a:r>
              <a:rPr sz="2800" spc="80" dirty="0"/>
              <a:t> </a:t>
            </a:r>
            <a:r>
              <a:rPr sz="2800" spc="-10" dirty="0"/>
              <a:t>Criteria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05967" y="1203807"/>
            <a:ext cx="3856990" cy="368427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Max </a:t>
            </a:r>
            <a:r>
              <a:rPr sz="3200" spc="-5" dirty="0">
                <a:latin typeface="Carlito"/>
                <a:cs typeface="Carlito"/>
              </a:rPr>
              <a:t>CPU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utilization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Max throughput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Min </a:t>
            </a:r>
            <a:r>
              <a:rPr sz="3200" spc="-10" dirty="0">
                <a:latin typeface="Carlito"/>
                <a:cs typeface="Carlito"/>
              </a:rPr>
              <a:t>turnaround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time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9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Min </a:t>
            </a:r>
            <a:r>
              <a:rPr sz="3200" spc="-10" dirty="0">
                <a:latin typeface="Carlito"/>
                <a:cs typeface="Carlito"/>
              </a:rPr>
              <a:t>waiting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time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Min </a:t>
            </a:r>
            <a:r>
              <a:rPr sz="3200" spc="-5" dirty="0">
                <a:latin typeface="Carlito"/>
                <a:cs typeface="Carlito"/>
              </a:rPr>
              <a:t>response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time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1899"/>
            <a:ext cx="4684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F</a:t>
            </a:r>
            <a:r>
              <a:rPr sz="4400" spc="-5" dirty="0"/>
              <a:t>o</a:t>
            </a:r>
            <a:r>
              <a:rPr sz="4400" spc="-55" dirty="0"/>
              <a:t>r</a:t>
            </a:r>
            <a:r>
              <a:rPr sz="4400" spc="-25" dirty="0"/>
              <a:t>e</a:t>
            </a:r>
            <a:r>
              <a:rPr sz="4400" spc="-40" dirty="0"/>
              <a:t>w</a:t>
            </a:r>
            <a:r>
              <a:rPr sz="4400" spc="-5" dirty="0"/>
              <a:t>o</a:t>
            </a:r>
            <a:r>
              <a:rPr sz="4400" spc="-55" dirty="0"/>
              <a:t>r</a:t>
            </a:r>
            <a:r>
              <a:rPr sz="4400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5218" y="1066800"/>
            <a:ext cx="7968615" cy="5052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2669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4364990" algn="l"/>
              </a:tabLst>
            </a:pPr>
            <a:r>
              <a:rPr sz="2800" spc="-5" dirty="0">
                <a:latin typeface="Carlito"/>
                <a:cs typeface="Carlito"/>
              </a:rPr>
              <a:t>Assume a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single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processor.	</a:t>
            </a:r>
            <a:r>
              <a:rPr sz="2800" spc="-10" dirty="0">
                <a:latin typeface="Carlito"/>
                <a:cs typeface="Carlito"/>
              </a:rPr>
              <a:t>How </a:t>
            </a:r>
            <a:r>
              <a:rPr sz="2800" spc="-5" dirty="0">
                <a:latin typeface="Carlito"/>
                <a:cs typeface="Carlito"/>
              </a:rPr>
              <a:t>do </a:t>
            </a:r>
            <a:r>
              <a:rPr sz="2800" spc="-15" dirty="0">
                <a:latin typeface="Carlito"/>
                <a:cs typeface="Carlito"/>
              </a:rPr>
              <a:t>we provide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illusion </a:t>
            </a:r>
            <a:r>
              <a:rPr sz="2800" spc="-5" dirty="0">
                <a:latin typeface="Carlito"/>
                <a:cs typeface="Carlito"/>
              </a:rPr>
              <a:t>of multiple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processors?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Multiplex </a:t>
            </a:r>
            <a:r>
              <a:rPr sz="2400" dirty="0">
                <a:latin typeface="Carlito"/>
                <a:cs typeface="Carlito"/>
              </a:rPr>
              <a:t>in time!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rlito"/>
                <a:cs typeface="Carlito"/>
              </a:rPr>
              <a:t>multiprogramming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process needs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structure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hold: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Information </a:t>
            </a:r>
            <a:r>
              <a:rPr sz="2400" spc="-5" dirty="0">
                <a:latin typeface="Carlito"/>
                <a:cs typeface="Carlito"/>
              </a:rPr>
              <a:t>about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running </a:t>
            </a:r>
            <a:r>
              <a:rPr sz="2400" spc="-10" dirty="0">
                <a:latin typeface="Carlito"/>
                <a:cs typeface="Carlito"/>
              </a:rPr>
              <a:t>process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5" dirty="0">
                <a:latin typeface="Carlito"/>
                <a:cs typeface="Carlito"/>
              </a:rPr>
              <a:t>e.g. </a:t>
            </a:r>
            <a:r>
              <a:rPr sz="2400" spc="-15" dirty="0">
                <a:latin typeface="Carlito"/>
                <a:cs typeface="Carlito"/>
              </a:rPr>
              <a:t>Program </a:t>
            </a:r>
            <a:r>
              <a:rPr sz="2400" spc="-40" dirty="0">
                <a:latin typeface="Carlito"/>
                <a:cs typeface="Carlito"/>
              </a:rPr>
              <a:t>counter, </a:t>
            </a:r>
            <a:r>
              <a:rPr sz="2400" spc="-15" dirty="0">
                <a:latin typeface="Carlito"/>
                <a:cs typeface="Carlito"/>
              </a:rPr>
              <a:t>Registers’ </a:t>
            </a:r>
            <a:r>
              <a:rPr sz="2400" spc="-10" dirty="0">
                <a:latin typeface="Carlito"/>
                <a:cs typeface="Carlito"/>
              </a:rPr>
              <a:t>values </a:t>
            </a:r>
            <a:r>
              <a:rPr sz="2400" spc="-15" dirty="0">
                <a:latin typeface="Carlito"/>
                <a:cs typeface="Carlito"/>
              </a:rPr>
              <a:t>(Integers,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others…)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How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switch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one process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next?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Need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save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current process </a:t>
            </a:r>
            <a:r>
              <a:rPr sz="2400" spc="-25" dirty="0">
                <a:latin typeface="Carlito"/>
                <a:cs typeface="Carlito"/>
              </a:rPr>
              <a:t>state </a:t>
            </a:r>
            <a:r>
              <a:rPr sz="2400" spc="-10" dirty="0">
                <a:latin typeface="Carlito"/>
                <a:cs typeface="Carlito"/>
              </a:rPr>
              <a:t>somewhere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PCB</a:t>
            </a:r>
          </a:p>
          <a:p>
            <a:pPr marL="756285" lvl="1" indent="-28702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Load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state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process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10" dirty="0">
                <a:latin typeface="Carlito"/>
                <a:cs typeface="Carlito"/>
              </a:rPr>
              <a:t>somewhere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What triggers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switch?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40" dirty="0">
                <a:latin typeface="Carlito"/>
                <a:cs typeface="Carlito"/>
              </a:rPr>
              <a:t>Timer, </a:t>
            </a:r>
            <a:r>
              <a:rPr sz="2400" spc="-10" dirty="0">
                <a:latin typeface="Carlito"/>
                <a:cs typeface="Carlito"/>
              </a:rPr>
              <a:t>voluntary </a:t>
            </a:r>
            <a:r>
              <a:rPr sz="2400" dirty="0">
                <a:latin typeface="Carlito"/>
                <a:cs typeface="Carlito"/>
              </a:rPr>
              <a:t>yield, </a:t>
            </a:r>
            <a:r>
              <a:rPr sz="2400" spc="-20" dirty="0">
                <a:latin typeface="Carlito"/>
                <a:cs typeface="Carlito"/>
              </a:rPr>
              <a:t>I/O, </a:t>
            </a:r>
            <a:r>
              <a:rPr sz="2400" spc="-5" dirty="0">
                <a:latin typeface="Carlito"/>
                <a:cs typeface="Carlito"/>
              </a:rPr>
              <a:t>other </a:t>
            </a:r>
            <a:r>
              <a:rPr sz="2400" dirty="0">
                <a:latin typeface="Carlito"/>
                <a:cs typeface="Carlito"/>
              </a:rPr>
              <a:t>things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37" y="339597"/>
            <a:ext cx="592391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Basic</a:t>
            </a:r>
            <a:r>
              <a:rPr sz="4400" spc="-60" dirty="0"/>
              <a:t> </a:t>
            </a:r>
            <a:r>
              <a:rPr sz="4400" spc="-5" dirty="0"/>
              <a:t>Concepts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51536" y="1570990"/>
            <a:ext cx="5238115" cy="45681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254000" indent="-342900" algn="just">
              <a:lnSpc>
                <a:spcPts val="292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Since </a:t>
            </a:r>
            <a:r>
              <a:rPr sz="2700" spc="-10" dirty="0">
                <a:latin typeface="Carlito"/>
                <a:cs typeface="Carlito"/>
              </a:rPr>
              <a:t>maximum </a:t>
            </a:r>
            <a:r>
              <a:rPr sz="2700" spc="-5" dirty="0">
                <a:latin typeface="Carlito"/>
                <a:cs typeface="Carlito"/>
              </a:rPr>
              <a:t>CPU </a:t>
            </a:r>
            <a:r>
              <a:rPr sz="2700" spc="-10" dirty="0">
                <a:latin typeface="Carlito"/>
                <a:cs typeface="Carlito"/>
              </a:rPr>
              <a:t>utilization </a:t>
            </a:r>
            <a:r>
              <a:rPr sz="2700" dirty="0">
                <a:latin typeface="Carlito"/>
                <a:cs typeface="Carlito"/>
              </a:rPr>
              <a:t>is  </a:t>
            </a:r>
            <a:r>
              <a:rPr sz="2700" spc="-10" dirty="0">
                <a:latin typeface="Carlito"/>
                <a:cs typeface="Carlito"/>
              </a:rPr>
              <a:t>obtained </a:t>
            </a:r>
            <a:r>
              <a:rPr sz="2700" dirty="0">
                <a:latin typeface="Carlito"/>
                <a:cs typeface="Carlito"/>
              </a:rPr>
              <a:t>with</a:t>
            </a:r>
            <a:r>
              <a:rPr sz="2700" spc="-7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multiprogramming</a:t>
            </a:r>
            <a:endParaRPr sz="2700" dirty="0">
              <a:latin typeface="Carlito"/>
              <a:cs typeface="Carlito"/>
            </a:endParaRPr>
          </a:p>
          <a:p>
            <a:pPr marL="756285" marR="145415" lvl="1" indent="-287020" algn="just">
              <a:lnSpc>
                <a:spcPts val="259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CPU might serve </a:t>
            </a:r>
            <a:r>
              <a:rPr sz="2400" dirty="0">
                <a:latin typeface="Carlito"/>
                <a:cs typeface="Carlito"/>
              </a:rPr>
              <a:t>another </a:t>
            </a:r>
            <a:r>
              <a:rPr sz="2400" spc="-10" dirty="0">
                <a:latin typeface="Carlito"/>
                <a:cs typeface="Carlito"/>
              </a:rPr>
              <a:t>process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if  the </a:t>
            </a:r>
            <a:r>
              <a:rPr sz="2400" spc="-10" dirty="0">
                <a:latin typeface="Carlito"/>
                <a:cs typeface="Carlito"/>
              </a:rPr>
              <a:t>currently </a:t>
            </a:r>
            <a:r>
              <a:rPr sz="2400" spc="-5" dirty="0">
                <a:latin typeface="Carlito"/>
                <a:cs typeface="Carlito"/>
              </a:rPr>
              <a:t>served one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waiting 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I/O </a:t>
            </a:r>
            <a:r>
              <a:rPr sz="2400" spc="-10" dirty="0">
                <a:latin typeface="Carlito"/>
                <a:cs typeface="Carlito"/>
              </a:rPr>
              <a:t>request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CPU–I/O </a:t>
            </a:r>
            <a:r>
              <a:rPr sz="2700" spc="-20" dirty="0">
                <a:latin typeface="Carlito"/>
                <a:cs typeface="Carlito"/>
              </a:rPr>
              <a:t>Burst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Cycle</a:t>
            </a:r>
            <a:endParaRPr sz="2700" dirty="0">
              <a:latin typeface="Carlito"/>
              <a:cs typeface="Carlito"/>
            </a:endParaRPr>
          </a:p>
          <a:p>
            <a:pPr marL="756285" marR="5080" lvl="1" indent="-287020" algn="just">
              <a:lnSpc>
                <a:spcPts val="259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spc="-10" dirty="0">
                <a:latin typeface="Carlito"/>
                <a:cs typeface="Carlito"/>
              </a:rPr>
              <a:t>consists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cycle  </a:t>
            </a:r>
            <a:r>
              <a:rPr sz="2400" spc="-5" dirty="0">
                <a:latin typeface="Carlito"/>
                <a:cs typeface="Carlito"/>
              </a:rPr>
              <a:t>of CPU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I/O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wait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solidFill>
                  <a:srgbClr val="FF0000"/>
                </a:solidFill>
                <a:latin typeface="Carlito"/>
                <a:cs typeface="Carlito"/>
              </a:rPr>
              <a:t>CPU </a:t>
            </a:r>
            <a:r>
              <a:rPr sz="2700" b="1" spc="-15" dirty="0">
                <a:solidFill>
                  <a:srgbClr val="FF0000"/>
                </a:solidFill>
                <a:latin typeface="Carlito"/>
                <a:cs typeface="Carlito"/>
              </a:rPr>
              <a:t>burst</a:t>
            </a:r>
            <a:r>
              <a:rPr sz="2700" b="1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rlito"/>
                <a:cs typeface="Carlito"/>
              </a:rPr>
              <a:t>distribution</a:t>
            </a:r>
            <a:endParaRPr sz="2700" dirty="0">
              <a:latin typeface="Carlito"/>
              <a:cs typeface="Carlito"/>
            </a:endParaRPr>
          </a:p>
          <a:p>
            <a:pPr marL="756285" marR="1014730" lvl="1" indent="-287020">
              <a:lnSpc>
                <a:spcPts val="259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Affects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selection of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an 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appropriate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CPU-scheduling  algorithm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64132" y="2559785"/>
            <a:ext cx="1350645" cy="510540"/>
            <a:chOff x="6164132" y="2559785"/>
            <a:chExt cx="1350645" cy="510540"/>
          </a:xfrm>
        </p:grpSpPr>
        <p:sp>
          <p:nvSpPr>
            <p:cNvPr id="5" name="object 5"/>
            <p:cNvSpPr/>
            <p:nvPr/>
          </p:nvSpPr>
          <p:spPr>
            <a:xfrm>
              <a:off x="6168603" y="2564256"/>
              <a:ext cx="1341755" cy="501650"/>
            </a:xfrm>
            <a:custGeom>
              <a:avLst/>
              <a:gdLst/>
              <a:ahLst/>
              <a:cxnLst/>
              <a:rect l="l" t="t" r="r" b="b"/>
              <a:pathLst>
                <a:path w="1341754" h="501650">
                  <a:moveTo>
                    <a:pt x="1341300" y="0"/>
                  </a:moveTo>
                  <a:lnTo>
                    <a:pt x="0" y="0"/>
                  </a:lnTo>
                  <a:lnTo>
                    <a:pt x="0" y="501459"/>
                  </a:lnTo>
                  <a:lnTo>
                    <a:pt x="1341300" y="501459"/>
                  </a:lnTo>
                  <a:lnTo>
                    <a:pt x="1341300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68603" y="2564256"/>
              <a:ext cx="1341755" cy="501650"/>
            </a:xfrm>
            <a:custGeom>
              <a:avLst/>
              <a:gdLst/>
              <a:ahLst/>
              <a:cxnLst/>
              <a:rect l="l" t="t" r="r" b="b"/>
              <a:pathLst>
                <a:path w="1341754" h="501650">
                  <a:moveTo>
                    <a:pt x="0" y="0"/>
                  </a:moveTo>
                  <a:lnTo>
                    <a:pt x="1341300" y="0"/>
                  </a:lnTo>
                  <a:lnTo>
                    <a:pt x="1341300" y="501459"/>
                  </a:lnTo>
                  <a:lnTo>
                    <a:pt x="0" y="501459"/>
                  </a:lnTo>
                  <a:lnTo>
                    <a:pt x="0" y="0"/>
                  </a:lnTo>
                  <a:close/>
                </a:path>
              </a:pathLst>
            </a:custGeom>
            <a:ln w="8919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70397" y="2751024"/>
              <a:ext cx="280326" cy="1309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94984" y="2748011"/>
              <a:ext cx="191806" cy="133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28369" y="2746405"/>
              <a:ext cx="206068" cy="1355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135017" y="1423771"/>
            <a:ext cx="126364" cy="4917440"/>
          </a:xfrm>
          <a:custGeom>
            <a:avLst/>
            <a:gdLst/>
            <a:ahLst/>
            <a:cxnLst/>
            <a:rect l="l" t="t" r="r" b="b"/>
            <a:pathLst>
              <a:path w="126365" h="4917440">
                <a:moveTo>
                  <a:pt x="0" y="989665"/>
                </a:moveTo>
                <a:lnTo>
                  <a:pt x="28279" y="983336"/>
                </a:lnTo>
                <a:lnTo>
                  <a:pt x="51280" y="966143"/>
                </a:lnTo>
                <a:lnTo>
                  <a:pt x="66740" y="940780"/>
                </a:lnTo>
                <a:lnTo>
                  <a:pt x="72396" y="909937"/>
                </a:lnTo>
                <a:lnTo>
                  <a:pt x="72396" y="570945"/>
                </a:lnTo>
                <a:lnTo>
                  <a:pt x="75119" y="540115"/>
                </a:lnTo>
                <a:lnTo>
                  <a:pt x="84127" y="516346"/>
                </a:lnTo>
                <a:lnTo>
                  <a:pt x="100676" y="501048"/>
                </a:lnTo>
                <a:lnTo>
                  <a:pt x="126023" y="495636"/>
                </a:lnTo>
                <a:lnTo>
                  <a:pt x="100676" y="489554"/>
                </a:lnTo>
                <a:lnTo>
                  <a:pt x="84127" y="472892"/>
                </a:lnTo>
                <a:lnTo>
                  <a:pt x="75119" y="448021"/>
                </a:lnTo>
                <a:lnTo>
                  <a:pt x="72396" y="417314"/>
                </a:lnTo>
                <a:lnTo>
                  <a:pt x="72396" y="81334"/>
                </a:lnTo>
                <a:lnTo>
                  <a:pt x="66740" y="49562"/>
                </a:lnTo>
                <a:lnTo>
                  <a:pt x="51280" y="23722"/>
                </a:lnTo>
                <a:lnTo>
                  <a:pt x="28279" y="6354"/>
                </a:lnTo>
                <a:lnTo>
                  <a:pt x="0" y="0"/>
                </a:lnTo>
              </a:path>
              <a:path w="126365" h="4917440">
                <a:moveTo>
                  <a:pt x="0" y="1753402"/>
                </a:moveTo>
                <a:lnTo>
                  <a:pt x="28279" y="1747048"/>
                </a:lnTo>
                <a:lnTo>
                  <a:pt x="51280" y="1729680"/>
                </a:lnTo>
                <a:lnTo>
                  <a:pt x="66740" y="1703839"/>
                </a:lnTo>
                <a:lnTo>
                  <a:pt x="72396" y="1672068"/>
                </a:lnTo>
                <a:lnTo>
                  <a:pt x="72396" y="1444734"/>
                </a:lnTo>
                <a:lnTo>
                  <a:pt x="75119" y="1413905"/>
                </a:lnTo>
                <a:lnTo>
                  <a:pt x="84127" y="1390135"/>
                </a:lnTo>
                <a:lnTo>
                  <a:pt x="100676" y="1374838"/>
                </a:lnTo>
                <a:lnTo>
                  <a:pt x="126023" y="1369425"/>
                </a:lnTo>
                <a:lnTo>
                  <a:pt x="100676" y="1363316"/>
                </a:lnTo>
                <a:lnTo>
                  <a:pt x="84127" y="1346606"/>
                </a:lnTo>
                <a:lnTo>
                  <a:pt x="75119" y="1321726"/>
                </a:lnTo>
                <a:lnTo>
                  <a:pt x="72396" y="1291103"/>
                </a:lnTo>
                <a:lnTo>
                  <a:pt x="72396" y="1080036"/>
                </a:lnTo>
                <a:lnTo>
                  <a:pt x="66740" y="1049194"/>
                </a:lnTo>
                <a:lnTo>
                  <a:pt x="51280" y="1023830"/>
                </a:lnTo>
                <a:lnTo>
                  <a:pt x="28279" y="1006638"/>
                </a:lnTo>
                <a:lnTo>
                  <a:pt x="0" y="1000309"/>
                </a:lnTo>
              </a:path>
              <a:path w="126365" h="4917440">
                <a:moveTo>
                  <a:pt x="0" y="2334992"/>
                </a:moveTo>
                <a:lnTo>
                  <a:pt x="28279" y="2328659"/>
                </a:lnTo>
                <a:lnTo>
                  <a:pt x="51280" y="2311445"/>
                </a:lnTo>
                <a:lnTo>
                  <a:pt x="66740" y="2286022"/>
                </a:lnTo>
                <a:lnTo>
                  <a:pt x="72396" y="2255063"/>
                </a:lnTo>
                <a:lnTo>
                  <a:pt x="72396" y="2146618"/>
                </a:lnTo>
                <a:lnTo>
                  <a:pt x="75119" y="2116466"/>
                </a:lnTo>
                <a:lnTo>
                  <a:pt x="84127" y="2092621"/>
                </a:lnTo>
                <a:lnTo>
                  <a:pt x="100676" y="2076947"/>
                </a:lnTo>
                <a:lnTo>
                  <a:pt x="126023" y="2071308"/>
                </a:lnTo>
                <a:lnTo>
                  <a:pt x="100676" y="2065450"/>
                </a:lnTo>
                <a:lnTo>
                  <a:pt x="84127" y="2049293"/>
                </a:lnTo>
                <a:lnTo>
                  <a:pt x="75119" y="2024965"/>
                </a:lnTo>
                <a:lnTo>
                  <a:pt x="72396" y="1994593"/>
                </a:lnTo>
                <a:lnTo>
                  <a:pt x="72396" y="1833331"/>
                </a:lnTo>
                <a:lnTo>
                  <a:pt x="66740" y="1802457"/>
                </a:lnTo>
                <a:lnTo>
                  <a:pt x="51280" y="1777024"/>
                </a:lnTo>
                <a:lnTo>
                  <a:pt x="28279" y="1759763"/>
                </a:lnTo>
                <a:lnTo>
                  <a:pt x="0" y="1753402"/>
                </a:lnTo>
              </a:path>
              <a:path w="126365" h="4917440">
                <a:moveTo>
                  <a:pt x="0" y="3038481"/>
                </a:moveTo>
                <a:lnTo>
                  <a:pt x="28279" y="3032149"/>
                </a:lnTo>
                <a:lnTo>
                  <a:pt x="51280" y="3014935"/>
                </a:lnTo>
                <a:lnTo>
                  <a:pt x="66740" y="2989512"/>
                </a:lnTo>
                <a:lnTo>
                  <a:pt x="72396" y="2958553"/>
                </a:lnTo>
                <a:lnTo>
                  <a:pt x="72396" y="2789860"/>
                </a:lnTo>
                <a:lnTo>
                  <a:pt x="75119" y="2759708"/>
                </a:lnTo>
                <a:lnTo>
                  <a:pt x="84127" y="2735863"/>
                </a:lnTo>
                <a:lnTo>
                  <a:pt x="100676" y="2720190"/>
                </a:lnTo>
                <a:lnTo>
                  <a:pt x="126023" y="2714551"/>
                </a:lnTo>
                <a:lnTo>
                  <a:pt x="100676" y="2708667"/>
                </a:lnTo>
                <a:lnTo>
                  <a:pt x="84127" y="2692335"/>
                </a:lnTo>
                <a:lnTo>
                  <a:pt x="75119" y="2667529"/>
                </a:lnTo>
                <a:lnTo>
                  <a:pt x="72396" y="2636229"/>
                </a:lnTo>
                <a:lnTo>
                  <a:pt x="72396" y="2425363"/>
                </a:lnTo>
                <a:lnTo>
                  <a:pt x="66740" y="2394404"/>
                </a:lnTo>
                <a:lnTo>
                  <a:pt x="51280" y="2368981"/>
                </a:lnTo>
                <a:lnTo>
                  <a:pt x="28279" y="2351767"/>
                </a:lnTo>
                <a:lnTo>
                  <a:pt x="0" y="2345434"/>
                </a:lnTo>
              </a:path>
              <a:path w="126365" h="4917440">
                <a:moveTo>
                  <a:pt x="0" y="4163764"/>
                </a:moveTo>
                <a:lnTo>
                  <a:pt x="28279" y="4157407"/>
                </a:lnTo>
                <a:lnTo>
                  <a:pt x="51280" y="4140032"/>
                </a:lnTo>
                <a:lnTo>
                  <a:pt x="66740" y="4114184"/>
                </a:lnTo>
                <a:lnTo>
                  <a:pt x="72396" y="4082410"/>
                </a:lnTo>
                <a:lnTo>
                  <a:pt x="72396" y="3693753"/>
                </a:lnTo>
                <a:lnTo>
                  <a:pt x="75119" y="3663559"/>
                </a:lnTo>
                <a:lnTo>
                  <a:pt x="84127" y="3639719"/>
                </a:lnTo>
                <a:lnTo>
                  <a:pt x="100676" y="3624069"/>
                </a:lnTo>
                <a:lnTo>
                  <a:pt x="126023" y="3618444"/>
                </a:lnTo>
                <a:lnTo>
                  <a:pt x="100676" y="3612557"/>
                </a:lnTo>
                <a:lnTo>
                  <a:pt x="84127" y="3596218"/>
                </a:lnTo>
                <a:lnTo>
                  <a:pt x="75119" y="3571406"/>
                </a:lnTo>
                <a:lnTo>
                  <a:pt x="72396" y="3540102"/>
                </a:lnTo>
                <a:lnTo>
                  <a:pt x="72396" y="3128853"/>
                </a:lnTo>
                <a:lnTo>
                  <a:pt x="66740" y="3097894"/>
                </a:lnTo>
                <a:lnTo>
                  <a:pt x="51280" y="3072471"/>
                </a:lnTo>
                <a:lnTo>
                  <a:pt x="28279" y="3055257"/>
                </a:lnTo>
                <a:lnTo>
                  <a:pt x="0" y="3048924"/>
                </a:lnTo>
              </a:path>
              <a:path w="126365" h="4917440">
                <a:moveTo>
                  <a:pt x="0" y="4916958"/>
                </a:moveTo>
                <a:lnTo>
                  <a:pt x="28279" y="4910604"/>
                </a:lnTo>
                <a:lnTo>
                  <a:pt x="51280" y="4893236"/>
                </a:lnTo>
                <a:lnTo>
                  <a:pt x="66740" y="4867395"/>
                </a:lnTo>
                <a:lnTo>
                  <a:pt x="72396" y="4835624"/>
                </a:lnTo>
                <a:lnTo>
                  <a:pt x="72396" y="4617187"/>
                </a:lnTo>
                <a:lnTo>
                  <a:pt x="75119" y="4586989"/>
                </a:lnTo>
                <a:lnTo>
                  <a:pt x="84127" y="4563142"/>
                </a:lnTo>
                <a:lnTo>
                  <a:pt x="100676" y="4547485"/>
                </a:lnTo>
                <a:lnTo>
                  <a:pt x="126023" y="4541857"/>
                </a:lnTo>
                <a:lnTo>
                  <a:pt x="100676" y="4535997"/>
                </a:lnTo>
                <a:lnTo>
                  <a:pt x="84127" y="4519829"/>
                </a:lnTo>
                <a:lnTo>
                  <a:pt x="75119" y="4495471"/>
                </a:lnTo>
                <a:lnTo>
                  <a:pt x="72396" y="4465042"/>
                </a:lnTo>
                <a:lnTo>
                  <a:pt x="72396" y="4254135"/>
                </a:lnTo>
                <a:lnTo>
                  <a:pt x="66740" y="4222364"/>
                </a:lnTo>
                <a:lnTo>
                  <a:pt x="51280" y="4196524"/>
                </a:lnTo>
                <a:lnTo>
                  <a:pt x="28279" y="4179155"/>
                </a:lnTo>
                <a:lnTo>
                  <a:pt x="0" y="4172801"/>
                </a:lnTo>
              </a:path>
            </a:pathLst>
          </a:custGeom>
          <a:ln w="8544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164133" y="3904911"/>
            <a:ext cx="1350645" cy="512445"/>
            <a:chOff x="6164133" y="3904911"/>
            <a:chExt cx="1350645" cy="512445"/>
          </a:xfrm>
        </p:grpSpPr>
        <p:sp>
          <p:nvSpPr>
            <p:cNvPr id="12" name="object 12"/>
            <p:cNvSpPr/>
            <p:nvPr/>
          </p:nvSpPr>
          <p:spPr>
            <a:xfrm>
              <a:off x="6168603" y="3909382"/>
              <a:ext cx="1341755" cy="503555"/>
            </a:xfrm>
            <a:custGeom>
              <a:avLst/>
              <a:gdLst/>
              <a:ahLst/>
              <a:cxnLst/>
              <a:rect l="l" t="t" r="r" b="b"/>
              <a:pathLst>
                <a:path w="1341754" h="503554">
                  <a:moveTo>
                    <a:pt x="0" y="0"/>
                  </a:moveTo>
                  <a:lnTo>
                    <a:pt x="1341300" y="0"/>
                  </a:lnTo>
                  <a:lnTo>
                    <a:pt x="1341300" y="503066"/>
                  </a:lnTo>
                  <a:lnTo>
                    <a:pt x="0" y="503066"/>
                  </a:lnTo>
                  <a:lnTo>
                    <a:pt x="0" y="0"/>
                  </a:lnTo>
                  <a:close/>
                </a:path>
              </a:pathLst>
            </a:custGeom>
            <a:ln w="8918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0397" y="4096149"/>
              <a:ext cx="280326" cy="1311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94984" y="4094743"/>
              <a:ext cx="191806" cy="132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28369" y="4093137"/>
              <a:ext cx="206068" cy="1355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164132" y="5733704"/>
            <a:ext cx="1350645" cy="511175"/>
            <a:chOff x="6164132" y="5733704"/>
            <a:chExt cx="1350645" cy="511175"/>
          </a:xfrm>
        </p:grpSpPr>
        <p:sp>
          <p:nvSpPr>
            <p:cNvPr id="17" name="object 17"/>
            <p:cNvSpPr/>
            <p:nvPr/>
          </p:nvSpPr>
          <p:spPr>
            <a:xfrm>
              <a:off x="6168603" y="5738175"/>
              <a:ext cx="1341755" cy="501650"/>
            </a:xfrm>
            <a:custGeom>
              <a:avLst/>
              <a:gdLst/>
              <a:ahLst/>
              <a:cxnLst/>
              <a:rect l="l" t="t" r="r" b="b"/>
              <a:pathLst>
                <a:path w="1341754" h="501650">
                  <a:moveTo>
                    <a:pt x="1341300" y="0"/>
                  </a:moveTo>
                  <a:lnTo>
                    <a:pt x="0" y="0"/>
                  </a:lnTo>
                  <a:lnTo>
                    <a:pt x="0" y="501620"/>
                  </a:lnTo>
                  <a:lnTo>
                    <a:pt x="1341300" y="501620"/>
                  </a:lnTo>
                  <a:lnTo>
                    <a:pt x="1341300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68603" y="5738175"/>
              <a:ext cx="1341755" cy="501650"/>
            </a:xfrm>
            <a:custGeom>
              <a:avLst/>
              <a:gdLst/>
              <a:ahLst/>
              <a:cxnLst/>
              <a:rect l="l" t="t" r="r" b="b"/>
              <a:pathLst>
                <a:path w="1341754" h="501650">
                  <a:moveTo>
                    <a:pt x="0" y="0"/>
                  </a:moveTo>
                  <a:lnTo>
                    <a:pt x="1341300" y="0"/>
                  </a:lnTo>
                  <a:lnTo>
                    <a:pt x="1341300" y="501620"/>
                  </a:lnTo>
                  <a:lnTo>
                    <a:pt x="0" y="501620"/>
                  </a:lnTo>
                  <a:lnTo>
                    <a:pt x="0" y="0"/>
                  </a:lnTo>
                  <a:close/>
                </a:path>
              </a:pathLst>
            </a:custGeom>
            <a:ln w="8919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0397" y="5923456"/>
              <a:ext cx="280326" cy="1310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94984" y="5921950"/>
              <a:ext cx="191806" cy="1325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28369" y="5920444"/>
              <a:ext cx="206068" cy="1355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330756" y="1853135"/>
            <a:ext cx="319405" cy="135890"/>
            <a:chOff x="8330756" y="1853135"/>
            <a:chExt cx="319405" cy="135890"/>
          </a:xfrm>
        </p:grpSpPr>
        <p:sp>
          <p:nvSpPr>
            <p:cNvPr id="23" name="object 23"/>
            <p:cNvSpPr/>
            <p:nvPr/>
          </p:nvSpPr>
          <p:spPr>
            <a:xfrm>
              <a:off x="8330756" y="1853135"/>
              <a:ext cx="101891" cy="1355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54098" y="1856148"/>
              <a:ext cx="85982" cy="1295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60101" y="1856148"/>
              <a:ext cx="89914" cy="1325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718480" y="1856147"/>
            <a:ext cx="342265" cy="132715"/>
            <a:chOff x="8718480" y="1856147"/>
            <a:chExt cx="342265" cy="132715"/>
          </a:xfrm>
        </p:grpSpPr>
        <p:sp>
          <p:nvSpPr>
            <p:cNvPr id="27" name="object 27"/>
            <p:cNvSpPr/>
            <p:nvPr/>
          </p:nvSpPr>
          <p:spPr>
            <a:xfrm>
              <a:off x="8718480" y="1856147"/>
              <a:ext cx="158199" cy="1325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99560" y="1865185"/>
              <a:ext cx="160702" cy="12350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6246398" y="1655724"/>
            <a:ext cx="309837" cy="13113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15262" y="1663356"/>
            <a:ext cx="383612" cy="1235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39692" y="1856147"/>
            <a:ext cx="270943" cy="1325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71002" y="1863779"/>
            <a:ext cx="383594" cy="12491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45058" y="2057977"/>
            <a:ext cx="319222" cy="13113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21965" y="2056571"/>
            <a:ext cx="308498" cy="1325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6989471" y="2056571"/>
            <a:ext cx="196215" cy="132715"/>
            <a:chOff x="6989471" y="2056571"/>
            <a:chExt cx="196215" cy="132715"/>
          </a:xfrm>
        </p:grpSpPr>
        <p:sp>
          <p:nvSpPr>
            <p:cNvPr id="36" name="object 36"/>
            <p:cNvSpPr/>
            <p:nvPr/>
          </p:nvSpPr>
          <p:spPr>
            <a:xfrm>
              <a:off x="6989471" y="2056571"/>
              <a:ext cx="67069" cy="12953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78002" y="2057983"/>
              <a:ext cx="107314" cy="131445"/>
            </a:xfrm>
            <a:custGeom>
              <a:avLst/>
              <a:gdLst/>
              <a:ahLst/>
              <a:cxnLst/>
              <a:rect l="l" t="t" r="r" b="b"/>
              <a:pathLst>
                <a:path w="107315" h="131444">
                  <a:moveTo>
                    <a:pt x="13411" y="0"/>
                  </a:moveTo>
                  <a:lnTo>
                    <a:pt x="0" y="0"/>
                  </a:lnTo>
                  <a:lnTo>
                    <a:pt x="0" y="128130"/>
                  </a:lnTo>
                  <a:lnTo>
                    <a:pt x="13411" y="128130"/>
                  </a:lnTo>
                  <a:lnTo>
                    <a:pt x="13411" y="0"/>
                  </a:lnTo>
                  <a:close/>
                </a:path>
                <a:path w="107315" h="131444">
                  <a:moveTo>
                    <a:pt x="107289" y="85953"/>
                  </a:moveTo>
                  <a:lnTo>
                    <a:pt x="98386" y="46786"/>
                  </a:lnTo>
                  <a:lnTo>
                    <a:pt x="92544" y="40957"/>
                  </a:lnTo>
                  <a:lnTo>
                    <a:pt x="92544" y="73901"/>
                  </a:lnTo>
                  <a:lnTo>
                    <a:pt x="45605" y="73901"/>
                  </a:lnTo>
                  <a:lnTo>
                    <a:pt x="47485" y="63906"/>
                  </a:lnTo>
                  <a:lnTo>
                    <a:pt x="52641" y="55232"/>
                  </a:lnTo>
                  <a:lnTo>
                    <a:pt x="60312" y="49110"/>
                  </a:lnTo>
                  <a:lnTo>
                    <a:pt x="69735" y="46786"/>
                  </a:lnTo>
                  <a:lnTo>
                    <a:pt x="79908" y="49110"/>
                  </a:lnTo>
                  <a:lnTo>
                    <a:pt x="86677" y="55232"/>
                  </a:lnTo>
                  <a:lnTo>
                    <a:pt x="90678" y="63906"/>
                  </a:lnTo>
                  <a:lnTo>
                    <a:pt x="92544" y="73901"/>
                  </a:lnTo>
                  <a:lnTo>
                    <a:pt x="92544" y="40957"/>
                  </a:lnTo>
                  <a:lnTo>
                    <a:pt x="86918" y="35547"/>
                  </a:lnTo>
                  <a:lnTo>
                    <a:pt x="71069" y="31724"/>
                  </a:lnTo>
                  <a:lnTo>
                    <a:pt x="53479" y="35941"/>
                  </a:lnTo>
                  <a:lnTo>
                    <a:pt x="40906" y="47345"/>
                  </a:lnTo>
                  <a:lnTo>
                    <a:pt x="33350" y="64096"/>
                  </a:lnTo>
                  <a:lnTo>
                    <a:pt x="30835" y="84340"/>
                  </a:lnTo>
                  <a:lnTo>
                    <a:pt x="33502" y="103098"/>
                  </a:lnTo>
                  <a:lnTo>
                    <a:pt x="41071" y="117906"/>
                  </a:lnTo>
                  <a:lnTo>
                    <a:pt x="52908" y="127635"/>
                  </a:lnTo>
                  <a:lnTo>
                    <a:pt x="68389" y="131140"/>
                  </a:lnTo>
                  <a:lnTo>
                    <a:pt x="81813" y="131140"/>
                  </a:lnTo>
                  <a:lnTo>
                    <a:pt x="105956" y="99402"/>
                  </a:lnTo>
                  <a:lnTo>
                    <a:pt x="92544" y="99402"/>
                  </a:lnTo>
                  <a:lnTo>
                    <a:pt x="90322" y="104775"/>
                  </a:lnTo>
                  <a:lnTo>
                    <a:pt x="85839" y="110705"/>
                  </a:lnTo>
                  <a:lnTo>
                    <a:pt x="79336" y="115506"/>
                  </a:lnTo>
                  <a:lnTo>
                    <a:pt x="71069" y="117487"/>
                  </a:lnTo>
                  <a:lnTo>
                    <a:pt x="60312" y="115290"/>
                  </a:lnTo>
                  <a:lnTo>
                    <a:pt x="52311" y="109016"/>
                  </a:lnTo>
                  <a:lnTo>
                    <a:pt x="47320" y="99098"/>
                  </a:lnTo>
                  <a:lnTo>
                    <a:pt x="45605" y="85953"/>
                  </a:lnTo>
                  <a:lnTo>
                    <a:pt x="107289" y="85953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6239692" y="3233004"/>
            <a:ext cx="383614" cy="1235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84988" y="3223971"/>
            <a:ext cx="754380" cy="132715"/>
          </a:xfrm>
          <a:custGeom>
            <a:avLst/>
            <a:gdLst/>
            <a:ahLst/>
            <a:cxnLst/>
            <a:rect l="l" t="t" r="r" b="b"/>
            <a:pathLst>
              <a:path w="754379" h="132714">
                <a:moveTo>
                  <a:pt x="21475" y="0"/>
                </a:moveTo>
                <a:lnTo>
                  <a:pt x="0" y="0"/>
                </a:lnTo>
                <a:lnTo>
                  <a:pt x="0" y="129540"/>
                </a:lnTo>
                <a:lnTo>
                  <a:pt x="21475" y="129540"/>
                </a:lnTo>
                <a:lnTo>
                  <a:pt x="21475" y="0"/>
                </a:lnTo>
                <a:close/>
              </a:path>
              <a:path w="754379" h="132714">
                <a:moveTo>
                  <a:pt x="120738" y="63258"/>
                </a:moveTo>
                <a:lnTo>
                  <a:pt x="118389" y="49441"/>
                </a:lnTo>
                <a:lnTo>
                  <a:pt x="112014" y="39585"/>
                </a:lnTo>
                <a:lnTo>
                  <a:pt x="102616" y="33693"/>
                </a:lnTo>
                <a:lnTo>
                  <a:pt x="91224" y="31737"/>
                </a:lnTo>
                <a:lnTo>
                  <a:pt x="80822" y="33464"/>
                </a:lnTo>
                <a:lnTo>
                  <a:pt x="73444" y="37706"/>
                </a:lnTo>
                <a:lnTo>
                  <a:pt x="68580" y="43091"/>
                </a:lnTo>
                <a:lnTo>
                  <a:pt x="65735" y="48196"/>
                </a:lnTo>
                <a:lnTo>
                  <a:pt x="65735" y="34747"/>
                </a:lnTo>
                <a:lnTo>
                  <a:pt x="44284" y="34747"/>
                </a:lnTo>
                <a:lnTo>
                  <a:pt x="44284" y="129540"/>
                </a:lnTo>
                <a:lnTo>
                  <a:pt x="65735" y="129540"/>
                </a:lnTo>
                <a:lnTo>
                  <a:pt x="65735" y="75311"/>
                </a:lnTo>
                <a:lnTo>
                  <a:pt x="67132" y="65443"/>
                </a:lnTo>
                <a:lnTo>
                  <a:pt x="70929" y="58420"/>
                </a:lnTo>
                <a:lnTo>
                  <a:pt x="76479" y="54216"/>
                </a:lnTo>
                <a:lnTo>
                  <a:pt x="83172" y="52819"/>
                </a:lnTo>
                <a:lnTo>
                  <a:pt x="97929" y="52819"/>
                </a:lnTo>
                <a:lnTo>
                  <a:pt x="97929" y="129540"/>
                </a:lnTo>
                <a:lnTo>
                  <a:pt x="120738" y="129540"/>
                </a:lnTo>
                <a:lnTo>
                  <a:pt x="120738" y="63258"/>
                </a:lnTo>
                <a:close/>
              </a:path>
              <a:path w="754379" h="132714">
                <a:moveTo>
                  <a:pt x="215950" y="67881"/>
                </a:moveTo>
                <a:lnTo>
                  <a:pt x="210845" y="50114"/>
                </a:lnTo>
                <a:lnTo>
                  <a:pt x="201206" y="39039"/>
                </a:lnTo>
                <a:lnTo>
                  <a:pt x="189547" y="33337"/>
                </a:lnTo>
                <a:lnTo>
                  <a:pt x="178396" y="31737"/>
                </a:lnTo>
                <a:lnTo>
                  <a:pt x="159448" y="35712"/>
                </a:lnTo>
                <a:lnTo>
                  <a:pt x="146545" y="46748"/>
                </a:lnTo>
                <a:lnTo>
                  <a:pt x="139166" y="63423"/>
                </a:lnTo>
                <a:lnTo>
                  <a:pt x="136817" y="84353"/>
                </a:lnTo>
                <a:lnTo>
                  <a:pt x="138557" y="100177"/>
                </a:lnTo>
                <a:lnTo>
                  <a:pt x="144703" y="115824"/>
                </a:lnTo>
                <a:lnTo>
                  <a:pt x="156629" y="127787"/>
                </a:lnTo>
                <a:lnTo>
                  <a:pt x="175717" y="132549"/>
                </a:lnTo>
                <a:lnTo>
                  <a:pt x="195376" y="127952"/>
                </a:lnTo>
                <a:lnTo>
                  <a:pt x="214617" y="94996"/>
                </a:lnTo>
                <a:lnTo>
                  <a:pt x="191808" y="99415"/>
                </a:lnTo>
                <a:lnTo>
                  <a:pt x="189128" y="111455"/>
                </a:lnTo>
                <a:lnTo>
                  <a:pt x="177063" y="111455"/>
                </a:lnTo>
                <a:lnTo>
                  <a:pt x="167551" y="108000"/>
                </a:lnTo>
                <a:lnTo>
                  <a:pt x="162306" y="99606"/>
                </a:lnTo>
                <a:lnTo>
                  <a:pt x="160096" y="89268"/>
                </a:lnTo>
                <a:lnTo>
                  <a:pt x="159626" y="79933"/>
                </a:lnTo>
                <a:lnTo>
                  <a:pt x="160489" y="71208"/>
                </a:lnTo>
                <a:lnTo>
                  <a:pt x="163487" y="62382"/>
                </a:lnTo>
                <a:lnTo>
                  <a:pt x="169240" y="55562"/>
                </a:lnTo>
                <a:lnTo>
                  <a:pt x="178396" y="52819"/>
                </a:lnTo>
                <a:lnTo>
                  <a:pt x="187782" y="52819"/>
                </a:lnTo>
                <a:lnTo>
                  <a:pt x="191808" y="61861"/>
                </a:lnTo>
                <a:lnTo>
                  <a:pt x="193141" y="67881"/>
                </a:lnTo>
                <a:lnTo>
                  <a:pt x="215950" y="67881"/>
                </a:lnTo>
                <a:close/>
              </a:path>
              <a:path w="754379" h="132714">
                <a:moveTo>
                  <a:pt x="280339" y="31737"/>
                </a:moveTo>
                <a:lnTo>
                  <a:pt x="276326" y="31737"/>
                </a:lnTo>
                <a:lnTo>
                  <a:pt x="267665" y="33312"/>
                </a:lnTo>
                <a:lnTo>
                  <a:pt x="261391" y="37553"/>
                </a:lnTo>
                <a:lnTo>
                  <a:pt x="256882" y="43764"/>
                </a:lnTo>
                <a:lnTo>
                  <a:pt x="253517" y="51206"/>
                </a:lnTo>
                <a:lnTo>
                  <a:pt x="252171" y="51206"/>
                </a:lnTo>
                <a:lnTo>
                  <a:pt x="252171" y="34747"/>
                </a:lnTo>
                <a:lnTo>
                  <a:pt x="230708" y="34747"/>
                </a:lnTo>
                <a:lnTo>
                  <a:pt x="230708" y="129540"/>
                </a:lnTo>
                <a:lnTo>
                  <a:pt x="253517" y="129540"/>
                </a:lnTo>
                <a:lnTo>
                  <a:pt x="253517" y="79933"/>
                </a:lnTo>
                <a:lnTo>
                  <a:pt x="254393" y="71894"/>
                </a:lnTo>
                <a:lnTo>
                  <a:pt x="257543" y="64592"/>
                </a:lnTo>
                <a:lnTo>
                  <a:pt x="263702" y="59283"/>
                </a:lnTo>
                <a:lnTo>
                  <a:pt x="273646" y="57238"/>
                </a:lnTo>
                <a:lnTo>
                  <a:pt x="280339" y="57238"/>
                </a:lnTo>
                <a:lnTo>
                  <a:pt x="280339" y="31737"/>
                </a:lnTo>
                <a:close/>
              </a:path>
              <a:path w="754379" h="132714">
                <a:moveTo>
                  <a:pt x="367525" y="84353"/>
                </a:moveTo>
                <a:lnTo>
                  <a:pt x="365798" y="72301"/>
                </a:lnTo>
                <a:lnTo>
                  <a:pt x="363715" y="57746"/>
                </a:lnTo>
                <a:lnTo>
                  <a:pt x="360768" y="52819"/>
                </a:lnTo>
                <a:lnTo>
                  <a:pt x="354114" y="41694"/>
                </a:lnTo>
                <a:lnTo>
                  <a:pt x="344716" y="35839"/>
                </a:lnTo>
                <a:lnTo>
                  <a:pt x="344716" y="72301"/>
                </a:lnTo>
                <a:lnTo>
                  <a:pt x="309841" y="72301"/>
                </a:lnTo>
                <a:lnTo>
                  <a:pt x="311823" y="64173"/>
                </a:lnTo>
                <a:lnTo>
                  <a:pt x="315556" y="58039"/>
                </a:lnTo>
                <a:lnTo>
                  <a:pt x="320789" y="54165"/>
                </a:lnTo>
                <a:lnTo>
                  <a:pt x="327291" y="52819"/>
                </a:lnTo>
                <a:lnTo>
                  <a:pt x="333209" y="53746"/>
                </a:lnTo>
                <a:lnTo>
                  <a:pt x="338518" y="56908"/>
                </a:lnTo>
                <a:lnTo>
                  <a:pt x="342557" y="62903"/>
                </a:lnTo>
                <a:lnTo>
                  <a:pt x="344716" y="72301"/>
                </a:lnTo>
                <a:lnTo>
                  <a:pt x="344716" y="35839"/>
                </a:lnTo>
                <a:lnTo>
                  <a:pt x="341490" y="33820"/>
                </a:lnTo>
                <a:lnTo>
                  <a:pt x="328625" y="31737"/>
                </a:lnTo>
                <a:lnTo>
                  <a:pt x="306285" y="37566"/>
                </a:lnTo>
                <a:lnTo>
                  <a:pt x="293751" y="51308"/>
                </a:lnTo>
                <a:lnTo>
                  <a:pt x="288264" y="67310"/>
                </a:lnTo>
                <a:lnTo>
                  <a:pt x="287045" y="79933"/>
                </a:lnTo>
                <a:lnTo>
                  <a:pt x="290360" y="104673"/>
                </a:lnTo>
                <a:lnTo>
                  <a:pt x="299453" y="120929"/>
                </a:lnTo>
                <a:lnTo>
                  <a:pt x="313067" y="129832"/>
                </a:lnTo>
                <a:lnTo>
                  <a:pt x="329971" y="132549"/>
                </a:lnTo>
                <a:lnTo>
                  <a:pt x="341109" y="131013"/>
                </a:lnTo>
                <a:lnTo>
                  <a:pt x="351764" y="125818"/>
                </a:lnTo>
                <a:lnTo>
                  <a:pt x="360908" y="116116"/>
                </a:lnTo>
                <a:lnTo>
                  <a:pt x="362940" y="111455"/>
                </a:lnTo>
                <a:lnTo>
                  <a:pt x="367525" y="101015"/>
                </a:lnTo>
                <a:lnTo>
                  <a:pt x="344716" y="101015"/>
                </a:lnTo>
                <a:lnTo>
                  <a:pt x="342036" y="108445"/>
                </a:lnTo>
                <a:lnTo>
                  <a:pt x="335330" y="111455"/>
                </a:lnTo>
                <a:lnTo>
                  <a:pt x="329971" y="111455"/>
                </a:lnTo>
                <a:lnTo>
                  <a:pt x="318909" y="108991"/>
                </a:lnTo>
                <a:lnTo>
                  <a:pt x="312864" y="102997"/>
                </a:lnTo>
                <a:lnTo>
                  <a:pt x="310349" y="95618"/>
                </a:lnTo>
                <a:lnTo>
                  <a:pt x="309841" y="88963"/>
                </a:lnTo>
                <a:lnTo>
                  <a:pt x="367525" y="88963"/>
                </a:lnTo>
                <a:lnTo>
                  <a:pt x="367525" y="84353"/>
                </a:lnTo>
                <a:close/>
              </a:path>
              <a:path w="754379" h="132714">
                <a:moveTo>
                  <a:pt x="505688" y="63258"/>
                </a:moveTo>
                <a:lnTo>
                  <a:pt x="503339" y="49441"/>
                </a:lnTo>
                <a:lnTo>
                  <a:pt x="496963" y="39585"/>
                </a:lnTo>
                <a:lnTo>
                  <a:pt x="487565" y="33693"/>
                </a:lnTo>
                <a:lnTo>
                  <a:pt x="476173" y="31737"/>
                </a:lnTo>
                <a:lnTo>
                  <a:pt x="466763" y="33439"/>
                </a:lnTo>
                <a:lnTo>
                  <a:pt x="460235" y="37528"/>
                </a:lnTo>
                <a:lnTo>
                  <a:pt x="455980" y="42494"/>
                </a:lnTo>
                <a:lnTo>
                  <a:pt x="453364" y="46799"/>
                </a:lnTo>
                <a:lnTo>
                  <a:pt x="448462" y="39954"/>
                </a:lnTo>
                <a:lnTo>
                  <a:pt x="443306" y="35267"/>
                </a:lnTo>
                <a:lnTo>
                  <a:pt x="437146" y="32588"/>
                </a:lnTo>
                <a:lnTo>
                  <a:pt x="429234" y="31737"/>
                </a:lnTo>
                <a:lnTo>
                  <a:pt x="419608" y="33464"/>
                </a:lnTo>
                <a:lnTo>
                  <a:pt x="412623" y="37706"/>
                </a:lnTo>
                <a:lnTo>
                  <a:pt x="407911" y="43091"/>
                </a:lnTo>
                <a:lnTo>
                  <a:pt x="405079" y="48196"/>
                </a:lnTo>
                <a:lnTo>
                  <a:pt x="405079" y="34747"/>
                </a:lnTo>
                <a:lnTo>
                  <a:pt x="383616" y="34747"/>
                </a:lnTo>
                <a:lnTo>
                  <a:pt x="383616" y="129540"/>
                </a:lnTo>
                <a:lnTo>
                  <a:pt x="406425" y="129540"/>
                </a:lnTo>
                <a:lnTo>
                  <a:pt x="406425" y="61861"/>
                </a:lnTo>
                <a:lnTo>
                  <a:pt x="409105" y="52819"/>
                </a:lnTo>
                <a:lnTo>
                  <a:pt x="433247" y="52819"/>
                </a:lnTo>
                <a:lnTo>
                  <a:pt x="433247" y="129540"/>
                </a:lnTo>
                <a:lnTo>
                  <a:pt x="456044" y="129540"/>
                </a:lnTo>
                <a:lnTo>
                  <a:pt x="456044" y="61861"/>
                </a:lnTo>
                <a:lnTo>
                  <a:pt x="460070" y="52819"/>
                </a:lnTo>
                <a:lnTo>
                  <a:pt x="477520" y="52819"/>
                </a:lnTo>
                <a:lnTo>
                  <a:pt x="482879" y="57238"/>
                </a:lnTo>
                <a:lnTo>
                  <a:pt x="482879" y="129540"/>
                </a:lnTo>
                <a:lnTo>
                  <a:pt x="505688" y="129540"/>
                </a:lnTo>
                <a:lnTo>
                  <a:pt x="505688" y="63258"/>
                </a:lnTo>
                <a:close/>
              </a:path>
              <a:path w="754379" h="132714">
                <a:moveTo>
                  <a:pt x="600913" y="84353"/>
                </a:moveTo>
                <a:lnTo>
                  <a:pt x="599173" y="72301"/>
                </a:lnTo>
                <a:lnTo>
                  <a:pt x="597077" y="57746"/>
                </a:lnTo>
                <a:lnTo>
                  <a:pt x="594080" y="52819"/>
                </a:lnTo>
                <a:lnTo>
                  <a:pt x="587324" y="41694"/>
                </a:lnTo>
                <a:lnTo>
                  <a:pt x="578104" y="36118"/>
                </a:lnTo>
                <a:lnTo>
                  <a:pt x="578104" y="72301"/>
                </a:lnTo>
                <a:lnTo>
                  <a:pt x="543242" y="72301"/>
                </a:lnTo>
                <a:lnTo>
                  <a:pt x="545020" y="64173"/>
                </a:lnTo>
                <a:lnTo>
                  <a:pt x="548436" y="58039"/>
                </a:lnTo>
                <a:lnTo>
                  <a:pt x="553618" y="54165"/>
                </a:lnTo>
                <a:lnTo>
                  <a:pt x="560666" y="52819"/>
                </a:lnTo>
                <a:lnTo>
                  <a:pt x="566039" y="53746"/>
                </a:lnTo>
                <a:lnTo>
                  <a:pt x="571398" y="56908"/>
                </a:lnTo>
                <a:lnTo>
                  <a:pt x="575754" y="62903"/>
                </a:lnTo>
                <a:lnTo>
                  <a:pt x="578104" y="72301"/>
                </a:lnTo>
                <a:lnTo>
                  <a:pt x="578104" y="36118"/>
                </a:lnTo>
                <a:lnTo>
                  <a:pt x="574306" y="33820"/>
                </a:lnTo>
                <a:lnTo>
                  <a:pt x="560666" y="31737"/>
                </a:lnTo>
                <a:lnTo>
                  <a:pt x="538543" y="37566"/>
                </a:lnTo>
                <a:lnTo>
                  <a:pt x="526465" y="51308"/>
                </a:lnTo>
                <a:lnTo>
                  <a:pt x="521436" y="67310"/>
                </a:lnTo>
                <a:lnTo>
                  <a:pt x="520433" y="79933"/>
                </a:lnTo>
                <a:lnTo>
                  <a:pt x="523532" y="104673"/>
                </a:lnTo>
                <a:lnTo>
                  <a:pt x="532168" y="120929"/>
                </a:lnTo>
                <a:lnTo>
                  <a:pt x="545325" y="129832"/>
                </a:lnTo>
                <a:lnTo>
                  <a:pt x="562013" y="132549"/>
                </a:lnTo>
                <a:lnTo>
                  <a:pt x="573354" y="131013"/>
                </a:lnTo>
                <a:lnTo>
                  <a:pt x="584314" y="125818"/>
                </a:lnTo>
                <a:lnTo>
                  <a:pt x="593509" y="116116"/>
                </a:lnTo>
                <a:lnTo>
                  <a:pt x="595376" y="111455"/>
                </a:lnTo>
                <a:lnTo>
                  <a:pt x="599567" y="101015"/>
                </a:lnTo>
                <a:lnTo>
                  <a:pt x="576757" y="101015"/>
                </a:lnTo>
                <a:lnTo>
                  <a:pt x="575424" y="108445"/>
                </a:lnTo>
                <a:lnTo>
                  <a:pt x="568718" y="111455"/>
                </a:lnTo>
                <a:lnTo>
                  <a:pt x="562013" y="111455"/>
                </a:lnTo>
                <a:lnTo>
                  <a:pt x="551700" y="108991"/>
                </a:lnTo>
                <a:lnTo>
                  <a:pt x="545922" y="102997"/>
                </a:lnTo>
                <a:lnTo>
                  <a:pt x="543153" y="95618"/>
                </a:lnTo>
                <a:lnTo>
                  <a:pt x="541896" y="88963"/>
                </a:lnTo>
                <a:lnTo>
                  <a:pt x="600913" y="88963"/>
                </a:lnTo>
                <a:lnTo>
                  <a:pt x="600913" y="84353"/>
                </a:lnTo>
                <a:close/>
              </a:path>
              <a:path w="754379" h="132714">
                <a:moveTo>
                  <a:pt x="693458" y="63258"/>
                </a:moveTo>
                <a:lnTo>
                  <a:pt x="691108" y="49441"/>
                </a:lnTo>
                <a:lnTo>
                  <a:pt x="684733" y="39585"/>
                </a:lnTo>
                <a:lnTo>
                  <a:pt x="675347" y="33693"/>
                </a:lnTo>
                <a:lnTo>
                  <a:pt x="663956" y="31737"/>
                </a:lnTo>
                <a:lnTo>
                  <a:pt x="653554" y="33464"/>
                </a:lnTo>
                <a:lnTo>
                  <a:pt x="646176" y="37706"/>
                </a:lnTo>
                <a:lnTo>
                  <a:pt x="641311" y="43091"/>
                </a:lnTo>
                <a:lnTo>
                  <a:pt x="638467" y="48196"/>
                </a:lnTo>
                <a:lnTo>
                  <a:pt x="637120" y="48196"/>
                </a:lnTo>
                <a:lnTo>
                  <a:pt x="637120" y="34747"/>
                </a:lnTo>
                <a:lnTo>
                  <a:pt x="615657" y="34747"/>
                </a:lnTo>
                <a:lnTo>
                  <a:pt x="615657" y="129540"/>
                </a:lnTo>
                <a:lnTo>
                  <a:pt x="638467" y="129540"/>
                </a:lnTo>
                <a:lnTo>
                  <a:pt x="638467" y="75311"/>
                </a:lnTo>
                <a:lnTo>
                  <a:pt x="639864" y="65443"/>
                </a:lnTo>
                <a:lnTo>
                  <a:pt x="643661" y="58420"/>
                </a:lnTo>
                <a:lnTo>
                  <a:pt x="649211" y="54216"/>
                </a:lnTo>
                <a:lnTo>
                  <a:pt x="655891" y="52819"/>
                </a:lnTo>
                <a:lnTo>
                  <a:pt x="670661" y="52819"/>
                </a:lnTo>
                <a:lnTo>
                  <a:pt x="670661" y="129540"/>
                </a:lnTo>
                <a:lnTo>
                  <a:pt x="693458" y="129540"/>
                </a:lnTo>
                <a:lnTo>
                  <a:pt x="693458" y="63258"/>
                </a:lnTo>
                <a:close/>
              </a:path>
              <a:path w="754379" h="132714">
                <a:moveTo>
                  <a:pt x="753821" y="34747"/>
                </a:moveTo>
                <a:lnTo>
                  <a:pt x="739076" y="34747"/>
                </a:lnTo>
                <a:lnTo>
                  <a:pt x="739076" y="9042"/>
                </a:lnTo>
                <a:lnTo>
                  <a:pt x="717600" y="9042"/>
                </a:lnTo>
                <a:lnTo>
                  <a:pt x="717600" y="34747"/>
                </a:lnTo>
                <a:lnTo>
                  <a:pt x="705535" y="34747"/>
                </a:lnTo>
                <a:lnTo>
                  <a:pt x="705535" y="52819"/>
                </a:lnTo>
                <a:lnTo>
                  <a:pt x="717600" y="52819"/>
                </a:lnTo>
                <a:lnTo>
                  <a:pt x="717600" y="110058"/>
                </a:lnTo>
                <a:lnTo>
                  <a:pt x="718337" y="118427"/>
                </a:lnTo>
                <a:lnTo>
                  <a:pt x="721461" y="125120"/>
                </a:lnTo>
                <a:lnTo>
                  <a:pt x="728357" y="129540"/>
                </a:lnTo>
                <a:lnTo>
                  <a:pt x="740410" y="131140"/>
                </a:lnTo>
                <a:lnTo>
                  <a:pt x="749795" y="131140"/>
                </a:lnTo>
                <a:lnTo>
                  <a:pt x="753821" y="129540"/>
                </a:lnTo>
                <a:lnTo>
                  <a:pt x="753821" y="111455"/>
                </a:lnTo>
                <a:lnTo>
                  <a:pt x="740410" y="111455"/>
                </a:lnTo>
                <a:lnTo>
                  <a:pt x="739076" y="110058"/>
                </a:lnTo>
                <a:lnTo>
                  <a:pt x="739076" y="52819"/>
                </a:lnTo>
                <a:lnTo>
                  <a:pt x="753821" y="52819"/>
                </a:lnTo>
                <a:lnTo>
                  <a:pt x="753821" y="34747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6246398" y="3424390"/>
            <a:ext cx="407034" cy="132715"/>
            <a:chOff x="6246398" y="3424390"/>
            <a:chExt cx="407034" cy="132715"/>
          </a:xfrm>
        </p:grpSpPr>
        <p:sp>
          <p:nvSpPr>
            <p:cNvPr id="41" name="object 41"/>
            <p:cNvSpPr/>
            <p:nvPr/>
          </p:nvSpPr>
          <p:spPr>
            <a:xfrm>
              <a:off x="6246398" y="3424390"/>
              <a:ext cx="22860" cy="129539"/>
            </a:xfrm>
            <a:custGeom>
              <a:avLst/>
              <a:gdLst/>
              <a:ahLst/>
              <a:cxnLst/>
              <a:rect l="l" t="t" r="r" b="b"/>
              <a:pathLst>
                <a:path w="22860" h="129539">
                  <a:moveTo>
                    <a:pt x="0" y="129532"/>
                  </a:moveTo>
                  <a:lnTo>
                    <a:pt x="22802" y="129532"/>
                  </a:lnTo>
                  <a:lnTo>
                    <a:pt x="22802" y="0"/>
                  </a:lnTo>
                  <a:lnTo>
                    <a:pt x="0" y="0"/>
                  </a:lnTo>
                  <a:lnTo>
                    <a:pt x="0" y="129532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90662" y="3425795"/>
              <a:ext cx="362156" cy="13113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6237010" y="3624612"/>
            <a:ext cx="368848" cy="13254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58181" y="3635256"/>
            <a:ext cx="126077" cy="1219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6836563" y="3624612"/>
            <a:ext cx="197485" cy="132715"/>
            <a:chOff x="6836563" y="3624612"/>
            <a:chExt cx="197485" cy="132715"/>
          </a:xfrm>
        </p:grpSpPr>
        <p:sp>
          <p:nvSpPr>
            <p:cNvPr id="46" name="object 46"/>
            <p:cNvSpPr/>
            <p:nvPr/>
          </p:nvSpPr>
          <p:spPr>
            <a:xfrm>
              <a:off x="6836563" y="3624612"/>
              <a:ext cx="67069" cy="13113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6440" y="3626230"/>
              <a:ext cx="107314" cy="131445"/>
            </a:xfrm>
            <a:custGeom>
              <a:avLst/>
              <a:gdLst/>
              <a:ahLst/>
              <a:cxnLst/>
              <a:rect l="l" t="t" r="r" b="b"/>
              <a:pathLst>
                <a:path w="107315" h="131445">
                  <a:moveTo>
                    <a:pt x="13398" y="0"/>
                  </a:moveTo>
                  <a:lnTo>
                    <a:pt x="0" y="0"/>
                  </a:lnTo>
                  <a:lnTo>
                    <a:pt x="0" y="129527"/>
                  </a:lnTo>
                  <a:lnTo>
                    <a:pt x="13398" y="129527"/>
                  </a:lnTo>
                  <a:lnTo>
                    <a:pt x="13398" y="0"/>
                  </a:lnTo>
                  <a:close/>
                </a:path>
                <a:path w="107315" h="131445">
                  <a:moveTo>
                    <a:pt x="107302" y="87350"/>
                  </a:moveTo>
                  <a:lnTo>
                    <a:pt x="106083" y="75298"/>
                  </a:lnTo>
                  <a:lnTo>
                    <a:pt x="105041" y="64897"/>
                  </a:lnTo>
                  <a:lnTo>
                    <a:pt x="98247" y="47815"/>
                  </a:lnTo>
                  <a:lnTo>
                    <a:pt x="96964" y="46583"/>
                  </a:lnTo>
                  <a:lnTo>
                    <a:pt x="92532" y="42329"/>
                  </a:lnTo>
                  <a:lnTo>
                    <a:pt x="92532" y="75298"/>
                  </a:lnTo>
                  <a:lnTo>
                    <a:pt x="45593" y="75298"/>
                  </a:lnTo>
                  <a:lnTo>
                    <a:pt x="47459" y="64465"/>
                  </a:lnTo>
                  <a:lnTo>
                    <a:pt x="52463" y="55295"/>
                  </a:lnTo>
                  <a:lnTo>
                    <a:pt x="59740" y="48958"/>
                  </a:lnTo>
                  <a:lnTo>
                    <a:pt x="68389" y="46583"/>
                  </a:lnTo>
                  <a:lnTo>
                    <a:pt x="79336" y="48958"/>
                  </a:lnTo>
                  <a:lnTo>
                    <a:pt x="86499" y="55295"/>
                  </a:lnTo>
                  <a:lnTo>
                    <a:pt x="90652" y="64465"/>
                  </a:lnTo>
                  <a:lnTo>
                    <a:pt x="92532" y="75298"/>
                  </a:lnTo>
                  <a:lnTo>
                    <a:pt x="92532" y="42329"/>
                  </a:lnTo>
                  <a:lnTo>
                    <a:pt x="86931" y="36944"/>
                  </a:lnTo>
                  <a:lnTo>
                    <a:pt x="71081" y="33134"/>
                  </a:lnTo>
                  <a:lnTo>
                    <a:pt x="52920" y="37096"/>
                  </a:lnTo>
                  <a:lnTo>
                    <a:pt x="40398" y="47967"/>
                  </a:lnTo>
                  <a:lnTo>
                    <a:pt x="33172" y="64223"/>
                  </a:lnTo>
                  <a:lnTo>
                    <a:pt x="30848" y="84340"/>
                  </a:lnTo>
                  <a:lnTo>
                    <a:pt x="33324" y="103060"/>
                  </a:lnTo>
                  <a:lnTo>
                    <a:pt x="40563" y="117805"/>
                  </a:lnTo>
                  <a:lnTo>
                    <a:pt x="52336" y="127469"/>
                  </a:lnTo>
                  <a:lnTo>
                    <a:pt x="68389" y="130937"/>
                  </a:lnTo>
                  <a:lnTo>
                    <a:pt x="81813" y="130937"/>
                  </a:lnTo>
                  <a:lnTo>
                    <a:pt x="87172" y="127914"/>
                  </a:lnTo>
                  <a:lnTo>
                    <a:pt x="91198" y="124904"/>
                  </a:lnTo>
                  <a:lnTo>
                    <a:pt x="97840" y="118414"/>
                  </a:lnTo>
                  <a:lnTo>
                    <a:pt x="98374" y="117475"/>
                  </a:lnTo>
                  <a:lnTo>
                    <a:pt x="102095" y="111023"/>
                  </a:lnTo>
                  <a:lnTo>
                    <a:pt x="104584" y="104203"/>
                  </a:lnTo>
                  <a:lnTo>
                    <a:pt x="105943" y="99402"/>
                  </a:lnTo>
                  <a:lnTo>
                    <a:pt x="91198" y="99402"/>
                  </a:lnTo>
                  <a:lnTo>
                    <a:pt x="89725" y="105359"/>
                  </a:lnTo>
                  <a:lnTo>
                    <a:pt x="85496" y="111226"/>
                  </a:lnTo>
                  <a:lnTo>
                    <a:pt x="78752" y="115697"/>
                  </a:lnTo>
                  <a:lnTo>
                    <a:pt x="69748" y="117475"/>
                  </a:lnTo>
                  <a:lnTo>
                    <a:pt x="59182" y="115506"/>
                  </a:lnTo>
                  <a:lnTo>
                    <a:pt x="51625" y="109715"/>
                  </a:lnTo>
                  <a:lnTo>
                    <a:pt x="47104" y="100279"/>
                  </a:lnTo>
                  <a:lnTo>
                    <a:pt x="45593" y="87350"/>
                  </a:lnTo>
                  <a:lnTo>
                    <a:pt x="107302" y="8735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6246398" y="4811689"/>
            <a:ext cx="309837" cy="13109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15262" y="4819320"/>
            <a:ext cx="383612" cy="12346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39692" y="5012072"/>
            <a:ext cx="270943" cy="13105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71002" y="5019603"/>
            <a:ext cx="383594" cy="12352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45058" y="5213941"/>
            <a:ext cx="319222" cy="13105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21965" y="5210929"/>
            <a:ext cx="308498" cy="13407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6989471" y="5210929"/>
            <a:ext cx="196215" cy="134620"/>
            <a:chOff x="6989471" y="5210929"/>
            <a:chExt cx="196215" cy="134620"/>
          </a:xfrm>
        </p:grpSpPr>
        <p:sp>
          <p:nvSpPr>
            <p:cNvPr id="55" name="object 55"/>
            <p:cNvSpPr/>
            <p:nvPr/>
          </p:nvSpPr>
          <p:spPr>
            <a:xfrm>
              <a:off x="6989471" y="5210929"/>
              <a:ext cx="67069" cy="13105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78002" y="5213946"/>
              <a:ext cx="107314" cy="131445"/>
            </a:xfrm>
            <a:custGeom>
              <a:avLst/>
              <a:gdLst/>
              <a:ahLst/>
              <a:cxnLst/>
              <a:rect l="l" t="t" r="r" b="b"/>
              <a:pathLst>
                <a:path w="107315" h="131445">
                  <a:moveTo>
                    <a:pt x="13411" y="0"/>
                  </a:moveTo>
                  <a:lnTo>
                    <a:pt x="0" y="0"/>
                  </a:lnTo>
                  <a:lnTo>
                    <a:pt x="0" y="128041"/>
                  </a:lnTo>
                  <a:lnTo>
                    <a:pt x="13411" y="128041"/>
                  </a:lnTo>
                  <a:lnTo>
                    <a:pt x="13411" y="0"/>
                  </a:lnTo>
                  <a:close/>
                </a:path>
                <a:path w="107315" h="131445">
                  <a:moveTo>
                    <a:pt x="107289" y="85877"/>
                  </a:moveTo>
                  <a:lnTo>
                    <a:pt x="106070" y="73799"/>
                  </a:lnTo>
                  <a:lnTo>
                    <a:pt x="105029" y="63411"/>
                  </a:lnTo>
                  <a:lnTo>
                    <a:pt x="98234" y="46316"/>
                  </a:lnTo>
                  <a:lnTo>
                    <a:pt x="97066" y="45186"/>
                  </a:lnTo>
                  <a:lnTo>
                    <a:pt x="92544" y="40855"/>
                  </a:lnTo>
                  <a:lnTo>
                    <a:pt x="92544" y="73799"/>
                  </a:lnTo>
                  <a:lnTo>
                    <a:pt x="45605" y="73799"/>
                  </a:lnTo>
                  <a:lnTo>
                    <a:pt x="47485" y="62979"/>
                  </a:lnTo>
                  <a:lnTo>
                    <a:pt x="52641" y="53848"/>
                  </a:lnTo>
                  <a:lnTo>
                    <a:pt x="60312" y="47536"/>
                  </a:lnTo>
                  <a:lnTo>
                    <a:pt x="69735" y="45186"/>
                  </a:lnTo>
                  <a:lnTo>
                    <a:pt x="79908" y="47536"/>
                  </a:lnTo>
                  <a:lnTo>
                    <a:pt x="86677" y="53848"/>
                  </a:lnTo>
                  <a:lnTo>
                    <a:pt x="90678" y="62979"/>
                  </a:lnTo>
                  <a:lnTo>
                    <a:pt x="92544" y="73799"/>
                  </a:lnTo>
                  <a:lnTo>
                    <a:pt x="92544" y="40855"/>
                  </a:lnTo>
                  <a:lnTo>
                    <a:pt x="86918" y="35445"/>
                  </a:lnTo>
                  <a:lnTo>
                    <a:pt x="71069" y="31635"/>
                  </a:lnTo>
                  <a:lnTo>
                    <a:pt x="53479" y="35636"/>
                  </a:lnTo>
                  <a:lnTo>
                    <a:pt x="40906" y="46697"/>
                  </a:lnTo>
                  <a:lnTo>
                    <a:pt x="33350" y="63411"/>
                  </a:lnTo>
                  <a:lnTo>
                    <a:pt x="30835" y="84366"/>
                  </a:lnTo>
                  <a:lnTo>
                    <a:pt x="33502" y="103098"/>
                  </a:lnTo>
                  <a:lnTo>
                    <a:pt x="41071" y="117881"/>
                  </a:lnTo>
                  <a:lnTo>
                    <a:pt x="52908" y="127571"/>
                  </a:lnTo>
                  <a:lnTo>
                    <a:pt x="68389" y="131064"/>
                  </a:lnTo>
                  <a:lnTo>
                    <a:pt x="81813" y="131064"/>
                  </a:lnTo>
                  <a:lnTo>
                    <a:pt x="87185" y="126542"/>
                  </a:lnTo>
                  <a:lnTo>
                    <a:pt x="91198" y="123532"/>
                  </a:lnTo>
                  <a:lnTo>
                    <a:pt x="97497" y="117500"/>
                  </a:lnTo>
                  <a:lnTo>
                    <a:pt x="98031" y="116992"/>
                  </a:lnTo>
                  <a:lnTo>
                    <a:pt x="102603" y="109601"/>
                  </a:lnTo>
                  <a:lnTo>
                    <a:pt x="105156" y="102768"/>
                  </a:lnTo>
                  <a:lnTo>
                    <a:pt x="105956" y="97929"/>
                  </a:lnTo>
                  <a:lnTo>
                    <a:pt x="92544" y="97929"/>
                  </a:lnTo>
                  <a:lnTo>
                    <a:pt x="90322" y="104165"/>
                  </a:lnTo>
                  <a:lnTo>
                    <a:pt x="85839" y="110540"/>
                  </a:lnTo>
                  <a:lnTo>
                    <a:pt x="79336" y="115506"/>
                  </a:lnTo>
                  <a:lnTo>
                    <a:pt x="71069" y="117500"/>
                  </a:lnTo>
                  <a:lnTo>
                    <a:pt x="60312" y="115316"/>
                  </a:lnTo>
                  <a:lnTo>
                    <a:pt x="52311" y="109029"/>
                  </a:lnTo>
                  <a:lnTo>
                    <a:pt x="47320" y="99072"/>
                  </a:lnTo>
                  <a:lnTo>
                    <a:pt x="45605" y="85877"/>
                  </a:lnTo>
                  <a:lnTo>
                    <a:pt x="107289" y="85877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/>
          <p:nvPr/>
        </p:nvSpPr>
        <p:spPr>
          <a:xfrm>
            <a:off x="8338800" y="2726925"/>
            <a:ext cx="193236" cy="13555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8592277" y="2729937"/>
            <a:ext cx="345440" cy="131445"/>
            <a:chOff x="8592277" y="2729937"/>
            <a:chExt cx="345440" cy="131445"/>
          </a:xfrm>
        </p:grpSpPr>
        <p:sp>
          <p:nvSpPr>
            <p:cNvPr id="59" name="object 59"/>
            <p:cNvSpPr/>
            <p:nvPr/>
          </p:nvSpPr>
          <p:spPr>
            <a:xfrm>
              <a:off x="8592277" y="2729937"/>
              <a:ext cx="158378" cy="13093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74788" y="2738974"/>
              <a:ext cx="162311" cy="12190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8338800" y="4072050"/>
            <a:ext cx="193236" cy="13555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8592277" y="4075063"/>
            <a:ext cx="345440" cy="131445"/>
            <a:chOff x="8592277" y="4075063"/>
            <a:chExt cx="345440" cy="131445"/>
          </a:xfrm>
        </p:grpSpPr>
        <p:sp>
          <p:nvSpPr>
            <p:cNvPr id="63" name="object 63"/>
            <p:cNvSpPr/>
            <p:nvPr/>
          </p:nvSpPr>
          <p:spPr>
            <a:xfrm>
              <a:off x="8592277" y="4075063"/>
              <a:ext cx="158378" cy="13113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74788" y="4084100"/>
              <a:ext cx="162311" cy="12210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8338800" y="5899357"/>
            <a:ext cx="193236" cy="13557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8592277" y="5903876"/>
            <a:ext cx="345440" cy="131445"/>
            <a:chOff x="8592277" y="5903876"/>
            <a:chExt cx="345440" cy="131445"/>
          </a:xfrm>
        </p:grpSpPr>
        <p:sp>
          <p:nvSpPr>
            <p:cNvPr id="67" name="object 67"/>
            <p:cNvSpPr/>
            <p:nvPr/>
          </p:nvSpPr>
          <p:spPr>
            <a:xfrm>
              <a:off x="8592277" y="5903876"/>
              <a:ext cx="158378" cy="13105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774788" y="5912913"/>
              <a:ext cx="162311" cy="122021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8330756" y="3430415"/>
            <a:ext cx="319405" cy="135890"/>
            <a:chOff x="8330756" y="3430415"/>
            <a:chExt cx="319405" cy="135890"/>
          </a:xfrm>
        </p:grpSpPr>
        <p:sp>
          <p:nvSpPr>
            <p:cNvPr id="70" name="object 70"/>
            <p:cNvSpPr/>
            <p:nvPr/>
          </p:nvSpPr>
          <p:spPr>
            <a:xfrm>
              <a:off x="8330756" y="3430415"/>
              <a:ext cx="101891" cy="13555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54098" y="3434833"/>
              <a:ext cx="85982" cy="12812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560101" y="3434833"/>
              <a:ext cx="89914" cy="131138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8718480" y="3434832"/>
            <a:ext cx="342265" cy="131445"/>
            <a:chOff x="8718480" y="3434832"/>
            <a:chExt cx="342265" cy="131445"/>
          </a:xfrm>
        </p:grpSpPr>
        <p:sp>
          <p:nvSpPr>
            <p:cNvPr id="74" name="object 74"/>
            <p:cNvSpPr/>
            <p:nvPr/>
          </p:nvSpPr>
          <p:spPr>
            <a:xfrm>
              <a:off x="8718480" y="3434832"/>
              <a:ext cx="158199" cy="131138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899561" y="3442464"/>
              <a:ext cx="160702" cy="123507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8330756" y="4974417"/>
            <a:ext cx="319405" cy="135890"/>
            <a:chOff x="8330756" y="4974417"/>
            <a:chExt cx="319405" cy="135890"/>
          </a:xfrm>
        </p:grpSpPr>
        <p:sp>
          <p:nvSpPr>
            <p:cNvPr id="77" name="object 77"/>
            <p:cNvSpPr/>
            <p:nvPr/>
          </p:nvSpPr>
          <p:spPr>
            <a:xfrm>
              <a:off x="8330756" y="4974417"/>
              <a:ext cx="101891" cy="135576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454098" y="4978936"/>
              <a:ext cx="85982" cy="12804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560101" y="4978936"/>
              <a:ext cx="89914" cy="131058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8718480" y="4978936"/>
            <a:ext cx="342265" cy="131445"/>
            <a:chOff x="8718480" y="4978936"/>
            <a:chExt cx="342265" cy="131445"/>
          </a:xfrm>
        </p:grpSpPr>
        <p:sp>
          <p:nvSpPr>
            <p:cNvPr id="81" name="object 81"/>
            <p:cNvSpPr/>
            <p:nvPr/>
          </p:nvSpPr>
          <p:spPr>
            <a:xfrm>
              <a:off x="8718480" y="4978936"/>
              <a:ext cx="158199" cy="131058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899560" y="4986467"/>
              <a:ext cx="160702" cy="123527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/>
          <p:nvPr/>
        </p:nvSpPr>
        <p:spPr>
          <a:xfrm>
            <a:off x="6812430" y="887569"/>
            <a:ext cx="52705" cy="60325"/>
          </a:xfrm>
          <a:custGeom>
            <a:avLst/>
            <a:gdLst/>
            <a:ahLst/>
            <a:cxnLst/>
            <a:rect l="l" t="t" r="r" b="b"/>
            <a:pathLst>
              <a:path w="52704" h="60325">
                <a:moveTo>
                  <a:pt x="26813" y="0"/>
                </a:moveTo>
                <a:lnTo>
                  <a:pt x="16402" y="2362"/>
                </a:lnTo>
                <a:lnTo>
                  <a:pt x="7876" y="8811"/>
                </a:lnTo>
                <a:lnTo>
                  <a:pt x="2115" y="18384"/>
                </a:lnTo>
                <a:lnTo>
                  <a:pt x="0" y="30123"/>
                </a:lnTo>
                <a:lnTo>
                  <a:pt x="2115" y="41777"/>
                </a:lnTo>
                <a:lnTo>
                  <a:pt x="7876" y="51360"/>
                </a:lnTo>
                <a:lnTo>
                  <a:pt x="16402" y="57856"/>
                </a:lnTo>
                <a:lnTo>
                  <a:pt x="26813" y="60247"/>
                </a:lnTo>
                <a:lnTo>
                  <a:pt x="36459" y="57856"/>
                </a:lnTo>
                <a:lnTo>
                  <a:pt x="44593" y="51360"/>
                </a:lnTo>
                <a:lnTo>
                  <a:pt x="50209" y="41777"/>
                </a:lnTo>
                <a:lnTo>
                  <a:pt x="52304" y="30123"/>
                </a:lnTo>
                <a:lnTo>
                  <a:pt x="50209" y="18384"/>
                </a:lnTo>
                <a:lnTo>
                  <a:pt x="44593" y="8811"/>
                </a:lnTo>
                <a:lnTo>
                  <a:pt x="36459" y="2362"/>
                </a:lnTo>
                <a:lnTo>
                  <a:pt x="2681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12430" y="1068311"/>
            <a:ext cx="52705" cy="60325"/>
          </a:xfrm>
          <a:custGeom>
            <a:avLst/>
            <a:gdLst/>
            <a:ahLst/>
            <a:cxnLst/>
            <a:rect l="l" t="t" r="r" b="b"/>
            <a:pathLst>
              <a:path w="52704" h="60325">
                <a:moveTo>
                  <a:pt x="26813" y="0"/>
                </a:moveTo>
                <a:lnTo>
                  <a:pt x="16402" y="2362"/>
                </a:lnTo>
                <a:lnTo>
                  <a:pt x="7876" y="8811"/>
                </a:lnTo>
                <a:lnTo>
                  <a:pt x="2115" y="18384"/>
                </a:lnTo>
                <a:lnTo>
                  <a:pt x="0" y="30123"/>
                </a:lnTo>
                <a:lnTo>
                  <a:pt x="2115" y="41777"/>
                </a:lnTo>
                <a:lnTo>
                  <a:pt x="7876" y="51360"/>
                </a:lnTo>
                <a:lnTo>
                  <a:pt x="16402" y="57856"/>
                </a:lnTo>
                <a:lnTo>
                  <a:pt x="26813" y="60247"/>
                </a:lnTo>
                <a:lnTo>
                  <a:pt x="36459" y="57856"/>
                </a:lnTo>
                <a:lnTo>
                  <a:pt x="44593" y="51360"/>
                </a:lnTo>
                <a:lnTo>
                  <a:pt x="50209" y="41777"/>
                </a:lnTo>
                <a:lnTo>
                  <a:pt x="52304" y="30123"/>
                </a:lnTo>
                <a:lnTo>
                  <a:pt x="50209" y="18384"/>
                </a:lnTo>
                <a:lnTo>
                  <a:pt x="44593" y="8811"/>
                </a:lnTo>
                <a:lnTo>
                  <a:pt x="36459" y="2362"/>
                </a:lnTo>
                <a:lnTo>
                  <a:pt x="2681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12430" y="1249054"/>
            <a:ext cx="52705" cy="60325"/>
          </a:xfrm>
          <a:custGeom>
            <a:avLst/>
            <a:gdLst/>
            <a:ahLst/>
            <a:cxnLst/>
            <a:rect l="l" t="t" r="r" b="b"/>
            <a:pathLst>
              <a:path w="52704" h="60325">
                <a:moveTo>
                  <a:pt x="26813" y="0"/>
                </a:moveTo>
                <a:lnTo>
                  <a:pt x="16402" y="2391"/>
                </a:lnTo>
                <a:lnTo>
                  <a:pt x="7876" y="8886"/>
                </a:lnTo>
                <a:lnTo>
                  <a:pt x="2115" y="18469"/>
                </a:lnTo>
                <a:lnTo>
                  <a:pt x="0" y="30123"/>
                </a:lnTo>
                <a:lnTo>
                  <a:pt x="2115" y="41862"/>
                </a:lnTo>
                <a:lnTo>
                  <a:pt x="7876" y="51436"/>
                </a:lnTo>
                <a:lnTo>
                  <a:pt x="16402" y="57884"/>
                </a:lnTo>
                <a:lnTo>
                  <a:pt x="26813" y="60247"/>
                </a:lnTo>
                <a:lnTo>
                  <a:pt x="36459" y="57884"/>
                </a:lnTo>
                <a:lnTo>
                  <a:pt x="44593" y="51436"/>
                </a:lnTo>
                <a:lnTo>
                  <a:pt x="50209" y="41862"/>
                </a:lnTo>
                <a:lnTo>
                  <a:pt x="52304" y="30123"/>
                </a:lnTo>
                <a:lnTo>
                  <a:pt x="50209" y="18469"/>
                </a:lnTo>
                <a:lnTo>
                  <a:pt x="44593" y="8886"/>
                </a:lnTo>
                <a:lnTo>
                  <a:pt x="36459" y="2391"/>
                </a:lnTo>
                <a:lnTo>
                  <a:pt x="2681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12430" y="6404010"/>
            <a:ext cx="52705" cy="59055"/>
          </a:xfrm>
          <a:custGeom>
            <a:avLst/>
            <a:gdLst/>
            <a:ahLst/>
            <a:cxnLst/>
            <a:rect l="l" t="t" r="r" b="b"/>
            <a:pathLst>
              <a:path w="52704" h="59054">
                <a:moveTo>
                  <a:pt x="26813" y="0"/>
                </a:moveTo>
                <a:lnTo>
                  <a:pt x="16402" y="2141"/>
                </a:lnTo>
                <a:lnTo>
                  <a:pt x="7876" y="8095"/>
                </a:lnTo>
                <a:lnTo>
                  <a:pt x="2115" y="17156"/>
                </a:lnTo>
                <a:lnTo>
                  <a:pt x="0" y="28617"/>
                </a:lnTo>
                <a:lnTo>
                  <a:pt x="2115" y="40314"/>
                </a:lnTo>
                <a:lnTo>
                  <a:pt x="7876" y="49892"/>
                </a:lnTo>
                <a:lnTo>
                  <a:pt x="16402" y="56364"/>
                </a:lnTo>
                <a:lnTo>
                  <a:pt x="26813" y="58741"/>
                </a:lnTo>
                <a:lnTo>
                  <a:pt x="36459" y="56364"/>
                </a:lnTo>
                <a:lnTo>
                  <a:pt x="44593" y="49892"/>
                </a:lnTo>
                <a:lnTo>
                  <a:pt x="50209" y="40314"/>
                </a:lnTo>
                <a:lnTo>
                  <a:pt x="52304" y="28617"/>
                </a:lnTo>
                <a:lnTo>
                  <a:pt x="50209" y="17156"/>
                </a:lnTo>
                <a:lnTo>
                  <a:pt x="44593" y="8095"/>
                </a:lnTo>
                <a:lnTo>
                  <a:pt x="36459" y="2141"/>
                </a:lnTo>
                <a:lnTo>
                  <a:pt x="2681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12430" y="6584773"/>
            <a:ext cx="52705" cy="59055"/>
          </a:xfrm>
          <a:custGeom>
            <a:avLst/>
            <a:gdLst/>
            <a:ahLst/>
            <a:cxnLst/>
            <a:rect l="l" t="t" r="r" b="b"/>
            <a:pathLst>
              <a:path w="52704" h="59054">
                <a:moveTo>
                  <a:pt x="26813" y="0"/>
                </a:moveTo>
                <a:lnTo>
                  <a:pt x="16402" y="2141"/>
                </a:lnTo>
                <a:lnTo>
                  <a:pt x="7876" y="8095"/>
                </a:lnTo>
                <a:lnTo>
                  <a:pt x="2115" y="17156"/>
                </a:lnTo>
                <a:lnTo>
                  <a:pt x="0" y="28617"/>
                </a:lnTo>
                <a:lnTo>
                  <a:pt x="2115" y="40314"/>
                </a:lnTo>
                <a:lnTo>
                  <a:pt x="7876" y="49892"/>
                </a:lnTo>
                <a:lnTo>
                  <a:pt x="16402" y="56364"/>
                </a:lnTo>
                <a:lnTo>
                  <a:pt x="26813" y="58741"/>
                </a:lnTo>
                <a:lnTo>
                  <a:pt x="36459" y="56364"/>
                </a:lnTo>
                <a:lnTo>
                  <a:pt x="44593" y="49892"/>
                </a:lnTo>
                <a:lnTo>
                  <a:pt x="50209" y="40314"/>
                </a:lnTo>
                <a:lnTo>
                  <a:pt x="52304" y="28617"/>
                </a:lnTo>
                <a:lnTo>
                  <a:pt x="50209" y="17156"/>
                </a:lnTo>
                <a:lnTo>
                  <a:pt x="44593" y="8095"/>
                </a:lnTo>
                <a:lnTo>
                  <a:pt x="36459" y="2141"/>
                </a:lnTo>
                <a:lnTo>
                  <a:pt x="2681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12430" y="6765543"/>
            <a:ext cx="52705" cy="59055"/>
          </a:xfrm>
          <a:custGeom>
            <a:avLst/>
            <a:gdLst/>
            <a:ahLst/>
            <a:cxnLst/>
            <a:rect l="l" t="t" r="r" b="b"/>
            <a:pathLst>
              <a:path w="52704" h="59054">
                <a:moveTo>
                  <a:pt x="26813" y="0"/>
                </a:moveTo>
                <a:lnTo>
                  <a:pt x="16402" y="2141"/>
                </a:lnTo>
                <a:lnTo>
                  <a:pt x="7876" y="8097"/>
                </a:lnTo>
                <a:lnTo>
                  <a:pt x="2115" y="17158"/>
                </a:lnTo>
                <a:lnTo>
                  <a:pt x="0" y="28621"/>
                </a:lnTo>
                <a:lnTo>
                  <a:pt x="2115" y="40319"/>
                </a:lnTo>
                <a:lnTo>
                  <a:pt x="7876" y="49899"/>
                </a:lnTo>
                <a:lnTo>
                  <a:pt x="16402" y="56372"/>
                </a:lnTo>
                <a:lnTo>
                  <a:pt x="26813" y="58749"/>
                </a:lnTo>
                <a:lnTo>
                  <a:pt x="36459" y="56372"/>
                </a:lnTo>
                <a:lnTo>
                  <a:pt x="44593" y="49899"/>
                </a:lnTo>
                <a:lnTo>
                  <a:pt x="50209" y="40319"/>
                </a:lnTo>
                <a:lnTo>
                  <a:pt x="52304" y="28621"/>
                </a:lnTo>
                <a:lnTo>
                  <a:pt x="50209" y="17158"/>
                </a:lnTo>
                <a:lnTo>
                  <a:pt x="44593" y="8097"/>
                </a:lnTo>
                <a:lnTo>
                  <a:pt x="36459" y="2141"/>
                </a:lnTo>
                <a:lnTo>
                  <a:pt x="2681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576" y="20782"/>
            <a:ext cx="5656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Diagram </a:t>
            </a:r>
            <a:r>
              <a:rPr sz="4400" spc="-5" dirty="0"/>
              <a:t>of </a:t>
            </a:r>
            <a:r>
              <a:rPr sz="4400" spc="-10" dirty="0"/>
              <a:t>Process</a:t>
            </a:r>
            <a:r>
              <a:rPr sz="4400" spc="-40" dirty="0"/>
              <a:t> </a:t>
            </a:r>
            <a:r>
              <a:rPr sz="4400" spc="-30" dirty="0"/>
              <a:t>State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4749"/>
            <a:ext cx="7873365" cy="2488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As a </a:t>
            </a:r>
            <a:r>
              <a:rPr sz="2200" spc="-10" dirty="0">
                <a:latin typeface="Carlito"/>
                <a:cs typeface="Carlito"/>
              </a:rPr>
              <a:t>process </a:t>
            </a:r>
            <a:r>
              <a:rPr sz="2200" spc="-20" dirty="0">
                <a:latin typeface="Carlito"/>
                <a:cs typeface="Carlito"/>
              </a:rPr>
              <a:t>executes, </a:t>
            </a: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spc="-10" dirty="0">
                <a:latin typeface="Carlito"/>
                <a:cs typeface="Carlito"/>
              </a:rPr>
              <a:t>changes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state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new:  The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being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created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ready: The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5" dirty="0">
                <a:latin typeface="Carlito"/>
                <a:cs typeface="Carlito"/>
              </a:rPr>
              <a:t>is waiting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run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CPU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running: </a:t>
            </a:r>
            <a:r>
              <a:rPr sz="2000" spc="-5" dirty="0">
                <a:latin typeface="Carlito"/>
                <a:cs typeface="Carlito"/>
              </a:rPr>
              <a:t>Instructions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being </a:t>
            </a:r>
            <a:r>
              <a:rPr sz="2000" spc="-15" dirty="0">
                <a:latin typeface="Carlito"/>
                <a:cs typeface="Carlito"/>
              </a:rPr>
              <a:t>executed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CPU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waiting: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5" dirty="0">
                <a:latin typeface="Carlito"/>
                <a:cs typeface="Carlito"/>
              </a:rPr>
              <a:t>waiting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some </a:t>
            </a:r>
            <a:r>
              <a:rPr sz="2000" spc="-15" dirty="0">
                <a:latin typeface="Carlito"/>
                <a:cs typeface="Carlito"/>
              </a:rPr>
              <a:t>event to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occur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ts val="239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terminated: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5" dirty="0">
                <a:latin typeface="Carlito"/>
                <a:cs typeface="Carlito"/>
              </a:rPr>
              <a:t>has finished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execution</a:t>
            </a:r>
            <a:endParaRPr sz="200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rlito"/>
                <a:cs typeface="Carlito"/>
              </a:rPr>
              <a:t>Only one process can </a:t>
            </a:r>
            <a:r>
              <a:rPr sz="2200" b="1" spc="-5" dirty="0">
                <a:latin typeface="Carlito"/>
                <a:cs typeface="Carlito"/>
              </a:rPr>
              <a:t>be </a:t>
            </a:r>
            <a:r>
              <a:rPr sz="2200" b="1" spc="-10" dirty="0">
                <a:latin typeface="Carlito"/>
                <a:cs typeface="Carlito"/>
              </a:rPr>
              <a:t>running </a:t>
            </a:r>
            <a:r>
              <a:rPr sz="2200" b="1" spc="-5" dirty="0">
                <a:latin typeface="Carlito"/>
                <a:cs typeface="Carlito"/>
              </a:rPr>
              <a:t>on </a:t>
            </a:r>
            <a:r>
              <a:rPr sz="2200" b="1" spc="-20" dirty="0">
                <a:latin typeface="Carlito"/>
                <a:cs typeface="Carlito"/>
              </a:rPr>
              <a:t>any </a:t>
            </a:r>
            <a:r>
              <a:rPr sz="2200" b="1" spc="-5" dirty="0">
                <a:latin typeface="Carlito"/>
                <a:cs typeface="Carlito"/>
              </a:rPr>
              <a:t>processor </a:t>
            </a:r>
            <a:r>
              <a:rPr sz="2200" b="1" spc="-20" dirty="0">
                <a:latin typeface="Carlito"/>
                <a:cs typeface="Carlito"/>
              </a:rPr>
              <a:t>at any </a:t>
            </a:r>
            <a:r>
              <a:rPr sz="2200" b="1" spc="-25" dirty="0">
                <a:latin typeface="Carlito"/>
                <a:cs typeface="Carlito"/>
              </a:rPr>
              <a:t>instant</a:t>
            </a:r>
            <a:r>
              <a:rPr sz="2200" spc="-25" dirty="0">
                <a:latin typeface="Carlito"/>
                <a:cs typeface="Carlito"/>
              </a:rPr>
              <a:t>,  </a:t>
            </a:r>
            <a:r>
              <a:rPr sz="2200" spc="-5" dirty="0">
                <a:latin typeface="Carlito"/>
                <a:cs typeface="Carlito"/>
              </a:rPr>
              <a:t>although </a:t>
            </a:r>
            <a:r>
              <a:rPr sz="2200" spc="-10" dirty="0">
                <a:latin typeface="Carlito"/>
                <a:cs typeface="Carlito"/>
              </a:rPr>
              <a:t>many processes </a:t>
            </a:r>
            <a:r>
              <a:rPr sz="2200" spc="-15" dirty="0">
                <a:latin typeface="Carlito"/>
                <a:cs typeface="Carlito"/>
              </a:rPr>
              <a:t>may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ready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waiting.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3846716"/>
            <a:ext cx="6973551" cy="2773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33515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CPU</a:t>
            </a:r>
            <a:r>
              <a:rPr sz="4400" spc="-60" dirty="0"/>
              <a:t> </a:t>
            </a:r>
            <a:r>
              <a:rPr sz="4400" spc="-5" dirty="0"/>
              <a:t>Scheduler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868284" cy="45377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85090" indent="-342900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Selects </a:t>
            </a:r>
            <a:r>
              <a:rPr sz="3000" spc="-20" dirty="0">
                <a:latin typeface="Carlito"/>
                <a:cs typeface="Carlito"/>
              </a:rPr>
              <a:t>from </a:t>
            </a:r>
            <a:r>
              <a:rPr sz="3000" spc="-5" dirty="0">
                <a:latin typeface="Carlito"/>
                <a:cs typeface="Carlito"/>
              </a:rPr>
              <a:t>among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processes in </a:t>
            </a:r>
            <a:r>
              <a:rPr sz="3000" dirty="0">
                <a:latin typeface="Carlito"/>
                <a:cs typeface="Carlito"/>
              </a:rPr>
              <a:t>memory  </a:t>
            </a:r>
            <a:r>
              <a:rPr sz="3000" spc="-5" dirty="0">
                <a:latin typeface="Carlito"/>
                <a:cs typeface="Carlito"/>
              </a:rPr>
              <a:t>that </a:t>
            </a:r>
            <a:r>
              <a:rPr sz="3000" spc="-15" dirty="0">
                <a:latin typeface="Carlito"/>
                <a:cs typeface="Carlito"/>
              </a:rPr>
              <a:t>are </a:t>
            </a:r>
            <a:r>
              <a:rPr sz="3000" spc="-10" dirty="0">
                <a:latin typeface="Carlito"/>
                <a:cs typeface="Carlito"/>
              </a:rPr>
              <a:t>ready to </a:t>
            </a:r>
            <a:r>
              <a:rPr sz="3000" spc="-25" dirty="0">
                <a:latin typeface="Carlito"/>
                <a:cs typeface="Carlito"/>
              </a:rPr>
              <a:t>execute,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10" dirty="0">
                <a:latin typeface="Carlito"/>
                <a:cs typeface="Carlito"/>
              </a:rPr>
              <a:t>allocates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CPU 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one </a:t>
            </a:r>
            <a:r>
              <a:rPr sz="3000" dirty="0">
                <a:latin typeface="Carlito"/>
                <a:cs typeface="Carlito"/>
              </a:rPr>
              <a:t>of</a:t>
            </a:r>
            <a:r>
              <a:rPr sz="3000" spc="-1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them</a:t>
            </a: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CPU scheduling decisions </a:t>
            </a:r>
            <a:r>
              <a:rPr sz="3000" spc="-20" dirty="0">
                <a:latin typeface="Carlito"/>
                <a:cs typeface="Carlito"/>
              </a:rPr>
              <a:t>may </a:t>
            </a:r>
            <a:r>
              <a:rPr sz="3000" spc="-30" dirty="0">
                <a:latin typeface="Carlito"/>
                <a:cs typeface="Carlito"/>
              </a:rPr>
              <a:t>take </a:t>
            </a:r>
            <a:r>
              <a:rPr sz="3000" spc="-5" dirty="0">
                <a:latin typeface="Carlito"/>
                <a:cs typeface="Carlito"/>
              </a:rPr>
              <a:t>place </a:t>
            </a:r>
            <a:r>
              <a:rPr sz="3000" dirty="0">
                <a:latin typeface="Carlito"/>
                <a:cs typeface="Carlito"/>
              </a:rPr>
              <a:t>when a  </a:t>
            </a:r>
            <a:r>
              <a:rPr sz="3000" spc="-10" dirty="0">
                <a:latin typeface="Carlito"/>
                <a:cs typeface="Carlito"/>
              </a:rPr>
              <a:t>process:</a:t>
            </a:r>
            <a:endParaRPr sz="3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AutoNum type="arabicPeriod"/>
              <a:tabLst>
                <a:tab pos="756920" algn="l"/>
              </a:tabLst>
            </a:pPr>
            <a:r>
              <a:rPr sz="2600" spc="-10" dirty="0">
                <a:latin typeface="Carlito"/>
                <a:cs typeface="Carlito"/>
              </a:rPr>
              <a:t>Switches from </a:t>
            </a:r>
            <a:r>
              <a:rPr sz="2600" dirty="0">
                <a:latin typeface="Carlito"/>
                <a:cs typeface="Carlito"/>
              </a:rPr>
              <a:t>running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waiting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state</a:t>
            </a:r>
            <a:endParaRPr sz="26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AutoNum type="arabicPeriod"/>
              <a:tabLst>
                <a:tab pos="756920" algn="l"/>
              </a:tabLst>
            </a:pPr>
            <a:r>
              <a:rPr sz="2600" spc="-10" dirty="0">
                <a:latin typeface="Carlito"/>
                <a:cs typeface="Carlito"/>
              </a:rPr>
              <a:t>Switches from </a:t>
            </a:r>
            <a:r>
              <a:rPr sz="2600" dirty="0">
                <a:latin typeface="Carlito"/>
                <a:cs typeface="Carlito"/>
              </a:rPr>
              <a:t>running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ready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state</a:t>
            </a:r>
            <a:endParaRPr sz="26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AutoNum type="arabicPeriod"/>
              <a:tabLst>
                <a:tab pos="756920" algn="l"/>
              </a:tabLst>
            </a:pPr>
            <a:r>
              <a:rPr sz="2600" spc="-10" dirty="0">
                <a:latin typeface="Carlito"/>
                <a:cs typeface="Carlito"/>
              </a:rPr>
              <a:t>Switches from </a:t>
            </a:r>
            <a:r>
              <a:rPr sz="2600" spc="-5" dirty="0">
                <a:latin typeface="Carlito"/>
                <a:cs typeface="Carlito"/>
              </a:rPr>
              <a:t>waiting </a:t>
            </a:r>
            <a:r>
              <a:rPr sz="2600" spc="-10" dirty="0">
                <a:latin typeface="Carlito"/>
                <a:cs typeface="Carlito"/>
              </a:rPr>
              <a:t>to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ready</a:t>
            </a:r>
            <a:endParaRPr sz="2600" dirty="0">
              <a:latin typeface="Carlito"/>
              <a:cs typeface="Carlito"/>
            </a:endParaRPr>
          </a:p>
          <a:p>
            <a:pPr marL="756285" lvl="1" indent="-287020">
              <a:lnSpc>
                <a:spcPts val="3115"/>
              </a:lnSpc>
              <a:buClr>
                <a:srgbClr val="CC6600"/>
              </a:buClr>
              <a:buAutoNum type="arabicPeriod"/>
              <a:tabLst>
                <a:tab pos="756920" algn="l"/>
              </a:tabLst>
            </a:pPr>
            <a:r>
              <a:rPr sz="2600" spc="-30" dirty="0">
                <a:latin typeface="Carlito"/>
                <a:cs typeface="Carlito"/>
              </a:rPr>
              <a:t>Terminates</a:t>
            </a:r>
            <a:endParaRPr sz="2600" dirty="0">
              <a:latin typeface="Carlito"/>
              <a:cs typeface="Carlito"/>
            </a:endParaRPr>
          </a:p>
          <a:p>
            <a:pPr marL="355600" indent="-342900">
              <a:lnSpc>
                <a:spcPts val="359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Scheduling </a:t>
            </a:r>
            <a:r>
              <a:rPr sz="3000" spc="-10" dirty="0">
                <a:latin typeface="Carlito"/>
                <a:cs typeface="Carlito"/>
              </a:rPr>
              <a:t>under </a:t>
            </a:r>
            <a:r>
              <a:rPr sz="3000" dirty="0">
                <a:latin typeface="Carlito"/>
                <a:cs typeface="Carlito"/>
              </a:rPr>
              <a:t>1 and 4 is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b="1" spc="-10" dirty="0">
                <a:latin typeface="Carlito"/>
                <a:cs typeface="Carlito"/>
              </a:rPr>
              <a:t>non-preemptive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All </a:t>
            </a:r>
            <a:r>
              <a:rPr sz="3000" spc="-5" dirty="0">
                <a:latin typeface="Carlito"/>
                <a:cs typeface="Carlito"/>
              </a:rPr>
              <a:t>other scheduling </a:t>
            </a:r>
            <a:r>
              <a:rPr sz="3000" dirty="0">
                <a:latin typeface="Carlito"/>
                <a:cs typeface="Carlito"/>
              </a:rPr>
              <a:t>is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b="1" spc="-10" dirty="0">
                <a:latin typeface="Carlito"/>
                <a:cs typeface="Carlito"/>
              </a:rPr>
              <a:t>preemptive</a:t>
            </a:r>
            <a:endParaRPr sz="3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838" y="461899"/>
            <a:ext cx="33515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CPU</a:t>
            </a:r>
            <a:r>
              <a:rPr sz="4400" spc="-60" dirty="0"/>
              <a:t> </a:t>
            </a:r>
            <a:r>
              <a:rPr sz="4400" spc="-5" dirty="0"/>
              <a:t>Scheduler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506394"/>
            <a:ext cx="8059420" cy="436689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Non-preemptive</a:t>
            </a:r>
            <a:endParaRPr sz="3200">
              <a:latin typeface="Carlito"/>
              <a:cs typeface="Carlito"/>
            </a:endParaRPr>
          </a:p>
          <a:p>
            <a:pPr marL="756285" marR="45720" lvl="1" indent="-287020">
              <a:lnSpc>
                <a:spcPts val="3020"/>
              </a:lnSpc>
              <a:spcBef>
                <a:spcPts val="7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Under </a:t>
            </a:r>
            <a:r>
              <a:rPr sz="2800" spc="-15" dirty="0">
                <a:latin typeface="Carlito"/>
                <a:cs typeface="Carlito"/>
              </a:rPr>
              <a:t>non-preemptive </a:t>
            </a:r>
            <a:r>
              <a:rPr sz="2800" spc="-5" dirty="0">
                <a:latin typeface="Carlito"/>
                <a:cs typeface="Carlito"/>
              </a:rPr>
              <a:t>scheduling, </a:t>
            </a:r>
            <a:r>
              <a:rPr sz="2800" spc="-10" dirty="0">
                <a:latin typeface="Carlito"/>
                <a:cs typeface="Carlito"/>
              </a:rPr>
              <a:t>once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CPU  has been </a:t>
            </a:r>
            <a:r>
              <a:rPr sz="2800" spc="-15" dirty="0">
                <a:latin typeface="Carlito"/>
                <a:cs typeface="Carlito"/>
              </a:rPr>
              <a:t>allocated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process,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process </a:t>
            </a:r>
            <a:r>
              <a:rPr sz="2800" spc="-25" dirty="0">
                <a:latin typeface="Carlito"/>
                <a:cs typeface="Carlito"/>
              </a:rPr>
              <a:t>keeps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CPU until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releases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CPU </a:t>
            </a:r>
            <a:r>
              <a:rPr sz="2800" spc="-5" dirty="0">
                <a:latin typeface="Carlito"/>
                <a:cs typeface="Carlito"/>
              </a:rPr>
              <a:t>either </a:t>
            </a:r>
            <a:r>
              <a:rPr sz="2800" spc="-15" dirty="0">
                <a:latin typeface="Carlito"/>
                <a:cs typeface="Carlito"/>
              </a:rPr>
              <a:t>by  </a:t>
            </a:r>
            <a:r>
              <a:rPr sz="2800" spc="-10" dirty="0">
                <a:latin typeface="Carlito"/>
                <a:cs typeface="Carlito"/>
              </a:rPr>
              <a:t>terminating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switching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waiting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state.</a:t>
            </a:r>
            <a:endParaRPr sz="2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rlito"/>
                <a:cs typeface="Carlito"/>
              </a:rPr>
              <a:t>Ex: </a:t>
            </a:r>
            <a:r>
              <a:rPr sz="2400" spc="-5" dirty="0">
                <a:latin typeface="Carlito"/>
                <a:cs typeface="Carlito"/>
              </a:rPr>
              <a:t>Old </a:t>
            </a:r>
            <a:r>
              <a:rPr sz="2400" spc="-10" dirty="0">
                <a:latin typeface="Carlito"/>
                <a:cs typeface="Carlito"/>
              </a:rPr>
              <a:t>operating </a:t>
            </a:r>
            <a:r>
              <a:rPr sz="2400" spc="-20" dirty="0">
                <a:latin typeface="Carlito"/>
                <a:cs typeface="Carlito"/>
              </a:rPr>
              <a:t>system, </a:t>
            </a:r>
            <a:r>
              <a:rPr sz="2400" spc="-5" dirty="0">
                <a:latin typeface="Carlito"/>
                <a:cs typeface="Carlito"/>
              </a:rPr>
              <a:t>some </a:t>
            </a:r>
            <a:r>
              <a:rPr sz="2400" spc="-15" dirty="0">
                <a:latin typeface="Carlito"/>
                <a:cs typeface="Carlito"/>
              </a:rPr>
              <a:t>hardware,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…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Preemptive</a:t>
            </a:r>
            <a:endParaRPr sz="3200">
              <a:latin typeface="Carlito"/>
              <a:cs typeface="Carlito"/>
            </a:endParaRPr>
          </a:p>
          <a:p>
            <a:pPr marL="756285" marR="5080" lvl="1" indent="-287020">
              <a:lnSpc>
                <a:spcPct val="9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The scheduler decides </a:t>
            </a: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15" dirty="0">
                <a:latin typeface="Carlito"/>
                <a:cs typeface="Carlito"/>
              </a:rPr>
              <a:t>process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stop  </a:t>
            </a:r>
            <a:r>
              <a:rPr sz="2800" spc="-5" dirty="0">
                <a:latin typeface="Carlito"/>
                <a:cs typeface="Carlito"/>
              </a:rPr>
              <a:t>running, and a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15" dirty="0">
                <a:latin typeface="Carlito"/>
                <a:cs typeface="Carlito"/>
              </a:rPr>
              <a:t>process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resume  running.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6203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Process </a:t>
            </a:r>
            <a:r>
              <a:rPr sz="4400" spc="-5" dirty="0"/>
              <a:t>Scheduling</a:t>
            </a:r>
            <a:r>
              <a:rPr sz="4400" spc="-20" dirty="0"/>
              <a:t> </a:t>
            </a:r>
            <a:r>
              <a:rPr sz="4400" dirty="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0594"/>
            <a:ext cx="7613015" cy="46253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114935" indent="-343535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rlito"/>
                <a:cs typeface="Carlito"/>
              </a:rPr>
              <a:t>Maximize </a:t>
            </a:r>
            <a:r>
              <a:rPr sz="3000" spc="-5" dirty="0">
                <a:latin typeface="Carlito"/>
                <a:cs typeface="Carlito"/>
              </a:rPr>
              <a:t>CPU use 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rlito"/>
                <a:cs typeface="Carlito"/>
              </a:rPr>
              <a:t>quickly </a:t>
            </a:r>
            <a:r>
              <a:rPr sz="3000" spc="-10" dirty="0">
                <a:latin typeface="Carlito"/>
                <a:cs typeface="Carlito"/>
              </a:rPr>
              <a:t>switch</a:t>
            </a:r>
            <a:r>
              <a:rPr sz="3000" spc="-125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processes  onto </a:t>
            </a:r>
            <a:r>
              <a:rPr sz="3000" spc="-5" dirty="0">
                <a:latin typeface="Carlito"/>
                <a:cs typeface="Carlito"/>
              </a:rPr>
              <a:t>CPU </a:t>
            </a:r>
            <a:r>
              <a:rPr sz="3000" spc="-25" dirty="0">
                <a:latin typeface="Carlito"/>
                <a:cs typeface="Carlito"/>
              </a:rPr>
              <a:t>for </a:t>
            </a:r>
            <a:r>
              <a:rPr sz="3000" dirty="0">
                <a:latin typeface="Carlito"/>
                <a:cs typeface="Carlito"/>
              </a:rPr>
              <a:t>time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sharing</a:t>
            </a:r>
            <a:endParaRPr sz="3000" dirty="0">
              <a:latin typeface="Carlito"/>
              <a:cs typeface="Carlito"/>
            </a:endParaRPr>
          </a:p>
          <a:p>
            <a:pPr marL="355600" marR="5080" indent="-343535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rlito"/>
                <a:cs typeface="Carlito"/>
              </a:rPr>
              <a:t>Process </a:t>
            </a:r>
            <a:r>
              <a:rPr sz="3000" spc="-10" dirty="0">
                <a:latin typeface="Carlito"/>
                <a:cs typeface="Carlito"/>
              </a:rPr>
              <a:t>scheduler </a:t>
            </a:r>
            <a:r>
              <a:rPr sz="3000" spc="-5" dirty="0">
                <a:latin typeface="Carlito"/>
                <a:cs typeface="Carlito"/>
              </a:rPr>
              <a:t>selects </a:t>
            </a:r>
            <a:r>
              <a:rPr sz="3000" dirty="0">
                <a:latin typeface="Carlito"/>
                <a:cs typeface="Carlito"/>
              </a:rPr>
              <a:t>among </a:t>
            </a:r>
            <a:r>
              <a:rPr sz="3000" spc="-15" dirty="0">
                <a:latin typeface="Carlito"/>
                <a:cs typeface="Carlito"/>
              </a:rPr>
              <a:t>available  processes </a:t>
            </a:r>
            <a:r>
              <a:rPr sz="3000" spc="-25" dirty="0">
                <a:latin typeface="Carlito"/>
                <a:cs typeface="Carlito"/>
              </a:rPr>
              <a:t>for </a:t>
            </a:r>
            <a:r>
              <a:rPr sz="3000" spc="-20" dirty="0">
                <a:latin typeface="Carlito"/>
                <a:cs typeface="Carlito"/>
              </a:rPr>
              <a:t>next execution </a:t>
            </a:r>
            <a:r>
              <a:rPr sz="3000" dirty="0">
                <a:latin typeface="Carlito"/>
                <a:cs typeface="Carlito"/>
              </a:rPr>
              <a:t>on </a:t>
            </a:r>
            <a:r>
              <a:rPr sz="3000" spc="-5" dirty="0">
                <a:latin typeface="Carlito"/>
                <a:cs typeface="Carlito"/>
              </a:rPr>
              <a:t>CPU </a:t>
            </a:r>
            <a:r>
              <a:rPr sz="30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rlito"/>
                <a:cs typeface="Carlito"/>
              </a:rPr>
              <a:t>The OS  manages multiple active </a:t>
            </a:r>
            <a:r>
              <a:rPr sz="3000" spc="-15" dirty="0">
                <a:solidFill>
                  <a:srgbClr val="FF0000"/>
                </a:solidFill>
                <a:latin typeface="Carlito"/>
                <a:cs typeface="Carlito"/>
              </a:rPr>
              <a:t>process </a:t>
            </a:r>
            <a:r>
              <a:rPr sz="3000" spc="-10" dirty="0">
                <a:solidFill>
                  <a:srgbClr val="FF0000"/>
                </a:solidFill>
                <a:latin typeface="Carlito"/>
                <a:cs typeface="Carlito"/>
              </a:rPr>
              <a:t>using </a:t>
            </a:r>
            <a:r>
              <a:rPr sz="3000" spc="-30" dirty="0">
                <a:solidFill>
                  <a:srgbClr val="FF0000"/>
                </a:solidFill>
                <a:latin typeface="Carlito"/>
                <a:cs typeface="Carlito"/>
              </a:rPr>
              <a:t>state  </a:t>
            </a:r>
            <a:r>
              <a:rPr sz="3000" spc="-10" dirty="0">
                <a:solidFill>
                  <a:srgbClr val="FF0000"/>
                </a:solidFill>
                <a:latin typeface="Carlito"/>
                <a:cs typeface="Carlito"/>
              </a:rPr>
              <a:t>queues</a:t>
            </a:r>
            <a:endParaRPr sz="3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Job </a:t>
            </a:r>
            <a:r>
              <a:rPr sz="2600" spc="-5" dirty="0">
                <a:solidFill>
                  <a:srgbClr val="FF0000"/>
                </a:solidFill>
                <a:latin typeface="Carlito"/>
                <a:cs typeface="Carlito"/>
              </a:rPr>
              <a:t>queue </a:t>
            </a:r>
            <a:r>
              <a:rPr sz="2600" dirty="0">
                <a:latin typeface="Carlito"/>
                <a:cs typeface="Carlito"/>
              </a:rPr>
              <a:t>– </a:t>
            </a:r>
            <a:r>
              <a:rPr sz="2600" spc="-5" dirty="0">
                <a:latin typeface="Carlito"/>
                <a:cs typeface="Carlito"/>
              </a:rPr>
              <a:t>set of </a:t>
            </a:r>
            <a:r>
              <a:rPr sz="2600" dirty="0">
                <a:latin typeface="Carlito"/>
                <a:cs typeface="Carlito"/>
              </a:rPr>
              <a:t>all </a:t>
            </a:r>
            <a:r>
              <a:rPr sz="2600" spc="-10" dirty="0">
                <a:latin typeface="Carlito"/>
                <a:cs typeface="Carlito"/>
              </a:rPr>
              <a:t>processes </a:t>
            </a:r>
            <a:r>
              <a:rPr sz="2600" dirty="0">
                <a:latin typeface="Carlito"/>
                <a:cs typeface="Carlito"/>
              </a:rPr>
              <a:t>in the</a:t>
            </a:r>
            <a:r>
              <a:rPr sz="2600" spc="-114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system</a:t>
            </a:r>
            <a:endParaRPr sz="2600" dirty="0">
              <a:latin typeface="Carlito"/>
              <a:cs typeface="Carlito"/>
            </a:endParaRPr>
          </a:p>
          <a:p>
            <a:pPr marL="756285" marR="69850" lvl="1" indent="-287020">
              <a:lnSpc>
                <a:spcPct val="8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solidFill>
                  <a:srgbClr val="FF0000"/>
                </a:solidFill>
                <a:latin typeface="Carlito"/>
                <a:cs typeface="Carlito"/>
              </a:rPr>
              <a:t>Ready </a:t>
            </a:r>
            <a:r>
              <a:rPr sz="2600" spc="-5" dirty="0">
                <a:solidFill>
                  <a:srgbClr val="FF0000"/>
                </a:solidFill>
                <a:latin typeface="Carlito"/>
                <a:cs typeface="Carlito"/>
              </a:rPr>
              <a:t>queue </a:t>
            </a:r>
            <a:r>
              <a:rPr sz="2600" dirty="0">
                <a:latin typeface="Carlito"/>
                <a:cs typeface="Carlito"/>
              </a:rPr>
              <a:t>– </a:t>
            </a:r>
            <a:r>
              <a:rPr sz="2600" spc="-5" dirty="0">
                <a:latin typeface="Carlito"/>
                <a:cs typeface="Carlito"/>
              </a:rPr>
              <a:t>set of </a:t>
            </a:r>
            <a:r>
              <a:rPr sz="2600" dirty="0">
                <a:latin typeface="Carlito"/>
                <a:cs typeface="Carlito"/>
              </a:rPr>
              <a:t>all </a:t>
            </a:r>
            <a:r>
              <a:rPr sz="2600" spc="-10" dirty="0">
                <a:latin typeface="Carlito"/>
                <a:cs typeface="Carlito"/>
              </a:rPr>
              <a:t>processes </a:t>
            </a:r>
            <a:r>
              <a:rPr sz="2600" spc="-5" dirty="0">
                <a:latin typeface="Carlito"/>
                <a:cs typeface="Carlito"/>
              </a:rPr>
              <a:t>residing </a:t>
            </a:r>
            <a:r>
              <a:rPr sz="2600" dirty="0">
                <a:latin typeface="Carlito"/>
                <a:cs typeface="Carlito"/>
              </a:rPr>
              <a:t>in main  </a:t>
            </a:r>
            <a:r>
              <a:rPr sz="2600" spc="-30" dirty="0">
                <a:latin typeface="Carlito"/>
                <a:cs typeface="Carlito"/>
              </a:rPr>
              <a:t>memory, </a:t>
            </a:r>
            <a:r>
              <a:rPr sz="2600" spc="-10" dirty="0">
                <a:latin typeface="Carlito"/>
                <a:cs typeface="Carlito"/>
              </a:rPr>
              <a:t>ready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waiting </a:t>
            </a:r>
            <a:r>
              <a:rPr sz="2600" spc="-15" dirty="0">
                <a:latin typeface="Carlito"/>
                <a:cs typeface="Carlito"/>
              </a:rPr>
              <a:t>to</a:t>
            </a:r>
            <a:r>
              <a:rPr sz="2600" spc="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execute</a:t>
            </a:r>
            <a:endParaRPr sz="2600" dirty="0">
              <a:latin typeface="Carlito"/>
              <a:cs typeface="Carlito"/>
            </a:endParaRPr>
          </a:p>
          <a:p>
            <a:pPr marL="756285" marR="27940" lvl="1" indent="-287020">
              <a:lnSpc>
                <a:spcPts val="25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Device </a:t>
            </a:r>
            <a:r>
              <a:rPr sz="2600" spc="-5" dirty="0">
                <a:solidFill>
                  <a:srgbClr val="FF0000"/>
                </a:solidFill>
                <a:latin typeface="Carlito"/>
                <a:cs typeface="Carlito"/>
              </a:rPr>
              <a:t>queues </a:t>
            </a:r>
            <a:r>
              <a:rPr sz="2600" dirty="0">
                <a:latin typeface="Carlito"/>
                <a:cs typeface="Carlito"/>
              </a:rPr>
              <a:t>– </a:t>
            </a:r>
            <a:r>
              <a:rPr sz="2600" spc="-5" dirty="0">
                <a:latin typeface="Carlito"/>
                <a:cs typeface="Carlito"/>
              </a:rPr>
              <a:t>set </a:t>
            </a:r>
            <a:r>
              <a:rPr sz="2600" dirty="0">
                <a:latin typeface="Carlito"/>
                <a:cs typeface="Carlito"/>
              </a:rPr>
              <a:t>of </a:t>
            </a:r>
            <a:r>
              <a:rPr sz="2600" spc="-10" dirty="0">
                <a:latin typeface="Carlito"/>
                <a:cs typeface="Carlito"/>
              </a:rPr>
              <a:t>processes </a:t>
            </a:r>
            <a:r>
              <a:rPr sz="2600" spc="-5" dirty="0">
                <a:latin typeface="Carlito"/>
                <a:cs typeface="Carlito"/>
              </a:rPr>
              <a:t>waiting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an I/O  </a:t>
            </a:r>
            <a:r>
              <a:rPr sz="2600" spc="-5" dirty="0">
                <a:latin typeface="Carlito"/>
                <a:cs typeface="Carlito"/>
              </a:rPr>
              <a:t>device. </a:t>
            </a:r>
            <a:r>
              <a:rPr sz="2600" spc="-15" dirty="0">
                <a:latin typeface="Carlito"/>
                <a:cs typeface="Carlito"/>
              </a:rPr>
              <a:t>Each </a:t>
            </a:r>
            <a:r>
              <a:rPr sz="2600" dirty="0">
                <a:latin typeface="Carlito"/>
                <a:cs typeface="Carlito"/>
              </a:rPr>
              <a:t>I/O </a:t>
            </a:r>
            <a:r>
              <a:rPr sz="2600" spc="-5" dirty="0">
                <a:latin typeface="Carlito"/>
                <a:cs typeface="Carlito"/>
              </a:rPr>
              <a:t>device has </a:t>
            </a:r>
            <a:r>
              <a:rPr sz="2600" dirty="0">
                <a:latin typeface="Carlito"/>
                <a:cs typeface="Carlito"/>
              </a:rPr>
              <a:t>its </a:t>
            </a:r>
            <a:r>
              <a:rPr sz="2600" spc="-10" dirty="0">
                <a:latin typeface="Carlito"/>
                <a:cs typeface="Carlito"/>
              </a:rPr>
              <a:t>own wait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queue.</a:t>
            </a:r>
            <a:endParaRPr sz="26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rlito"/>
                <a:cs typeface="Carlito"/>
              </a:rPr>
              <a:t>Processes </a:t>
            </a:r>
            <a:r>
              <a:rPr sz="2600" spc="-15" dirty="0">
                <a:latin typeface="Carlito"/>
                <a:cs typeface="Carlito"/>
              </a:rPr>
              <a:t>migrate </a:t>
            </a:r>
            <a:r>
              <a:rPr sz="2600" spc="-5" dirty="0">
                <a:latin typeface="Carlito"/>
                <a:cs typeface="Carlito"/>
              </a:rPr>
              <a:t>among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various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queues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7709"/>
            <a:ext cx="62553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Process </a:t>
            </a:r>
            <a:r>
              <a:rPr sz="4400" spc="-20" dirty="0"/>
              <a:t>Control </a:t>
            </a:r>
            <a:r>
              <a:rPr sz="4400" dirty="0"/>
              <a:t>Block</a:t>
            </a:r>
            <a:r>
              <a:rPr sz="4400" spc="10" dirty="0"/>
              <a:t> </a:t>
            </a:r>
            <a:r>
              <a:rPr sz="4400" spc="-5" dirty="0"/>
              <a:t>(PCB)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4498975" y="1417065"/>
            <a:ext cx="4308475" cy="453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PCB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contains:</a:t>
            </a:r>
            <a:endParaRPr sz="1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10" dirty="0">
                <a:latin typeface="Carlito"/>
                <a:cs typeface="Carlito"/>
              </a:rPr>
              <a:t>Process </a:t>
            </a:r>
            <a:r>
              <a:rPr sz="1500" spc="-15" dirty="0">
                <a:latin typeface="Carlito"/>
                <a:cs typeface="Carlito"/>
              </a:rPr>
              <a:t>state</a:t>
            </a:r>
            <a:endParaRPr sz="1500" dirty="0">
              <a:latin typeface="Carlito"/>
              <a:cs typeface="Carlito"/>
            </a:endParaRPr>
          </a:p>
          <a:p>
            <a:pPr marL="1155700" lvl="2" indent="-229235">
              <a:lnSpc>
                <a:spcPts val="1555"/>
              </a:lnSpc>
              <a:spcBef>
                <a:spcPts val="1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300" spc="-35" dirty="0">
                <a:latin typeface="Carlito"/>
                <a:cs typeface="Carlito"/>
              </a:rPr>
              <a:t>New, </a:t>
            </a:r>
            <a:r>
              <a:rPr sz="1300" spc="-20" dirty="0">
                <a:latin typeface="Carlito"/>
                <a:cs typeface="Carlito"/>
              </a:rPr>
              <a:t>ready, </a:t>
            </a:r>
            <a:r>
              <a:rPr sz="1300" dirty="0">
                <a:latin typeface="Carlito"/>
                <a:cs typeface="Carlito"/>
              </a:rPr>
              <a:t>running, </a:t>
            </a:r>
            <a:r>
              <a:rPr sz="1300" spc="-5" dirty="0">
                <a:latin typeface="Carlito"/>
                <a:cs typeface="Carlito"/>
              </a:rPr>
              <a:t>waiting, and</a:t>
            </a:r>
            <a:r>
              <a:rPr sz="1300" spc="12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terminated</a:t>
            </a:r>
            <a:endParaRPr sz="1300" dirty="0">
              <a:latin typeface="Carlito"/>
              <a:cs typeface="Carlito"/>
            </a:endParaRPr>
          </a:p>
          <a:p>
            <a:pPr marL="756285" lvl="1" indent="-287020">
              <a:lnSpc>
                <a:spcPts val="179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10" dirty="0">
                <a:latin typeface="Carlito"/>
                <a:cs typeface="Carlito"/>
              </a:rPr>
              <a:t>Process </a:t>
            </a:r>
            <a:r>
              <a:rPr sz="1500" dirty="0">
                <a:latin typeface="Carlito"/>
                <a:cs typeface="Carlito"/>
              </a:rPr>
              <a:t>number</a:t>
            </a:r>
          </a:p>
          <a:p>
            <a:pPr marL="1155700" lvl="2" indent="-229235">
              <a:lnSpc>
                <a:spcPts val="1555"/>
              </a:lnSpc>
              <a:spcBef>
                <a:spcPts val="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300" spc="-5" dirty="0">
                <a:latin typeface="Carlito"/>
                <a:cs typeface="Carlito"/>
              </a:rPr>
              <a:t>pid</a:t>
            </a:r>
            <a:endParaRPr sz="1300" dirty="0">
              <a:latin typeface="Carlito"/>
              <a:cs typeface="Carlito"/>
            </a:endParaRPr>
          </a:p>
          <a:p>
            <a:pPr marL="756285" lvl="1" indent="-287020">
              <a:lnSpc>
                <a:spcPts val="179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10" dirty="0">
                <a:latin typeface="Carlito"/>
                <a:cs typeface="Carlito"/>
              </a:rPr>
              <a:t>Program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counter</a:t>
            </a:r>
            <a:endParaRPr sz="1500" dirty="0">
              <a:latin typeface="Carlito"/>
              <a:cs typeface="Carlito"/>
            </a:endParaRPr>
          </a:p>
          <a:p>
            <a:pPr marL="1155700" marR="5080" lvl="2" indent="-228600">
              <a:lnSpc>
                <a:spcPts val="1250"/>
              </a:lnSpc>
              <a:spcBef>
                <a:spcPts val="31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300" spc="-10" dirty="0">
                <a:latin typeface="Carlito"/>
                <a:cs typeface="Carlito"/>
              </a:rPr>
              <a:t>Indicates </a:t>
            </a:r>
            <a:r>
              <a:rPr sz="1300" spc="-5" dirty="0">
                <a:latin typeface="Carlito"/>
                <a:cs typeface="Carlito"/>
              </a:rPr>
              <a:t>the address of the </a:t>
            </a:r>
            <a:r>
              <a:rPr sz="1300" spc="-10" dirty="0">
                <a:latin typeface="Carlito"/>
                <a:cs typeface="Carlito"/>
              </a:rPr>
              <a:t>next </a:t>
            </a:r>
            <a:r>
              <a:rPr sz="1300" spc="-5" dirty="0">
                <a:latin typeface="Carlito"/>
                <a:cs typeface="Carlito"/>
              </a:rPr>
              <a:t>instruction </a:t>
            </a:r>
            <a:r>
              <a:rPr sz="1300" spc="-10" dirty="0">
                <a:latin typeface="Carlito"/>
                <a:cs typeface="Carlito"/>
              </a:rPr>
              <a:t>to  </a:t>
            </a:r>
            <a:r>
              <a:rPr sz="1300" spc="-5" dirty="0">
                <a:latin typeface="Carlito"/>
                <a:cs typeface="Carlito"/>
              </a:rPr>
              <a:t>be </a:t>
            </a:r>
            <a:r>
              <a:rPr sz="1300" spc="-15" dirty="0">
                <a:latin typeface="Carlito"/>
                <a:cs typeface="Carlito"/>
              </a:rPr>
              <a:t>executed for </a:t>
            </a:r>
            <a:r>
              <a:rPr sz="1300" spc="-5" dirty="0">
                <a:latin typeface="Carlito"/>
                <a:cs typeface="Carlito"/>
              </a:rPr>
              <a:t>this</a:t>
            </a:r>
            <a:r>
              <a:rPr sz="1300" spc="8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process</a:t>
            </a:r>
            <a:endParaRPr sz="1300" dirty="0">
              <a:latin typeface="Carlito"/>
              <a:cs typeface="Carlito"/>
            </a:endParaRPr>
          </a:p>
          <a:p>
            <a:pPr marL="756285" marR="685165" lvl="1" indent="-287020">
              <a:lnSpc>
                <a:spcPts val="1440"/>
              </a:lnSpc>
              <a:spcBef>
                <a:spcPts val="35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latin typeface="Carlito"/>
                <a:cs typeface="Carlito"/>
              </a:rPr>
              <a:t>CPU </a:t>
            </a:r>
            <a:r>
              <a:rPr sz="1500" spc="-10" dirty="0">
                <a:latin typeface="Carlito"/>
                <a:cs typeface="Carlito"/>
              </a:rPr>
              <a:t>registers </a:t>
            </a:r>
            <a:r>
              <a:rPr sz="1500" spc="-5" dirty="0">
                <a:latin typeface="Carlito"/>
                <a:cs typeface="Carlito"/>
              </a:rPr>
              <a:t>(vary </a:t>
            </a:r>
            <a:r>
              <a:rPr sz="1500" dirty="0">
                <a:latin typeface="Carlito"/>
                <a:cs typeface="Carlito"/>
              </a:rPr>
              <a:t>in </a:t>
            </a:r>
            <a:r>
              <a:rPr sz="1500" spc="-5" dirty="0">
                <a:latin typeface="Carlito"/>
                <a:cs typeface="Carlito"/>
              </a:rPr>
              <a:t>number </a:t>
            </a:r>
            <a:r>
              <a:rPr sz="1500" dirty="0">
                <a:latin typeface="Carlito"/>
                <a:cs typeface="Carlito"/>
              </a:rPr>
              <a:t>&amp;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type  depending </a:t>
            </a:r>
            <a:r>
              <a:rPr sz="1500" spc="-5" dirty="0">
                <a:latin typeface="Carlito"/>
                <a:cs typeface="Carlito"/>
              </a:rPr>
              <a:t>on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5" dirty="0">
                <a:latin typeface="Carlito"/>
                <a:cs typeface="Carlito"/>
              </a:rPr>
              <a:t>computer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arch.)</a:t>
            </a:r>
            <a:endParaRPr sz="1500" dirty="0">
              <a:latin typeface="Carlito"/>
              <a:cs typeface="Carlito"/>
            </a:endParaRPr>
          </a:p>
          <a:p>
            <a:pPr marL="1155700" lvl="2" indent="-229235">
              <a:lnSpc>
                <a:spcPts val="1555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300" spc="-10" dirty="0">
                <a:latin typeface="Carlito"/>
                <a:cs typeface="Carlito"/>
              </a:rPr>
              <a:t>Accumulators, registers, stack</a:t>
            </a:r>
            <a:r>
              <a:rPr sz="1300" spc="6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pointers</a:t>
            </a:r>
            <a:endParaRPr sz="1300" dirty="0">
              <a:latin typeface="Carlito"/>
              <a:cs typeface="Carlito"/>
            </a:endParaRPr>
          </a:p>
          <a:p>
            <a:pPr marL="756285" lvl="1" indent="-287020">
              <a:lnSpc>
                <a:spcPts val="179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latin typeface="Carlito"/>
                <a:cs typeface="Carlito"/>
              </a:rPr>
              <a:t>CPU scheduling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information</a:t>
            </a:r>
            <a:endParaRPr sz="1500" dirty="0">
              <a:latin typeface="Carlito"/>
              <a:cs typeface="Carlito"/>
            </a:endParaRPr>
          </a:p>
          <a:p>
            <a:pPr marL="1155700" lvl="2" indent="-229235">
              <a:lnSpc>
                <a:spcPts val="1555"/>
              </a:lnSpc>
              <a:spcBef>
                <a:spcPts val="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300" spc="-10" dirty="0">
                <a:latin typeface="Carlito"/>
                <a:cs typeface="Carlito"/>
              </a:rPr>
              <a:t>Process </a:t>
            </a:r>
            <a:r>
              <a:rPr sz="1300" spc="-15" dirty="0">
                <a:latin typeface="Carlito"/>
                <a:cs typeface="Carlito"/>
              </a:rPr>
              <a:t>priority, </a:t>
            </a:r>
            <a:r>
              <a:rPr sz="1300" spc="-5" dirty="0">
                <a:latin typeface="Carlito"/>
                <a:cs typeface="Carlito"/>
              </a:rPr>
              <a:t>scheduling queue</a:t>
            </a:r>
            <a:r>
              <a:rPr sz="1300" spc="114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pointers</a:t>
            </a:r>
            <a:endParaRPr sz="1300" dirty="0">
              <a:latin typeface="Carlito"/>
              <a:cs typeface="Carlito"/>
            </a:endParaRPr>
          </a:p>
          <a:p>
            <a:pPr marL="756285" lvl="1" indent="-287020">
              <a:lnSpc>
                <a:spcPts val="179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5" dirty="0">
                <a:latin typeface="Carlito"/>
                <a:cs typeface="Carlito"/>
              </a:rPr>
              <a:t>Memory-management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information</a:t>
            </a:r>
            <a:endParaRPr sz="1500" dirty="0">
              <a:latin typeface="Carlito"/>
              <a:cs typeface="Carlito"/>
            </a:endParaRPr>
          </a:p>
          <a:p>
            <a:pPr marL="1155700" marR="49530" lvl="2" indent="-228600">
              <a:lnSpc>
                <a:spcPct val="80000"/>
              </a:lnSpc>
              <a:spcBef>
                <a:spcPts val="3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300" spc="-20" dirty="0">
                <a:latin typeface="Carlito"/>
                <a:cs typeface="Carlito"/>
              </a:rPr>
              <a:t>Values </a:t>
            </a:r>
            <a:r>
              <a:rPr sz="1300" spc="-5" dirty="0">
                <a:latin typeface="Carlito"/>
                <a:cs typeface="Carlito"/>
              </a:rPr>
              <a:t>of base and limit </a:t>
            </a:r>
            <a:r>
              <a:rPr sz="1300" spc="-10" dirty="0">
                <a:latin typeface="Carlito"/>
                <a:cs typeface="Carlito"/>
              </a:rPr>
              <a:t>registers, page </a:t>
            </a:r>
            <a:r>
              <a:rPr sz="1300" spc="-5" dirty="0">
                <a:latin typeface="Carlito"/>
                <a:cs typeface="Carlito"/>
              </a:rPr>
              <a:t>tables,  </a:t>
            </a:r>
            <a:r>
              <a:rPr sz="1300" spc="-10" dirty="0">
                <a:latin typeface="Carlito"/>
                <a:cs typeface="Carlito"/>
              </a:rPr>
              <a:t>etc.</a:t>
            </a:r>
            <a:endParaRPr sz="1300" dirty="0">
              <a:latin typeface="Carlito"/>
              <a:cs typeface="Carlito"/>
            </a:endParaRPr>
          </a:p>
          <a:p>
            <a:pPr marL="756285" lvl="1" indent="-287020">
              <a:lnSpc>
                <a:spcPts val="1789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5" dirty="0">
                <a:latin typeface="Carlito"/>
                <a:cs typeface="Carlito"/>
              </a:rPr>
              <a:t>Accounting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information</a:t>
            </a:r>
            <a:endParaRPr sz="1500" dirty="0">
              <a:latin typeface="Carlito"/>
              <a:cs typeface="Carlito"/>
            </a:endParaRPr>
          </a:p>
          <a:p>
            <a:pPr marL="1155700" lvl="2" indent="-229235">
              <a:lnSpc>
                <a:spcPts val="1405"/>
              </a:lnSpc>
              <a:spcBef>
                <a:spcPts val="1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300" spc="-10" dirty="0">
                <a:latin typeface="Carlito"/>
                <a:cs typeface="Carlito"/>
              </a:rPr>
              <a:t>Amount </a:t>
            </a:r>
            <a:r>
              <a:rPr sz="1300" spc="-5" dirty="0">
                <a:latin typeface="Carlito"/>
                <a:cs typeface="Carlito"/>
              </a:rPr>
              <a:t>of CPU or real time used, time</a:t>
            </a:r>
            <a:r>
              <a:rPr sz="1300" spc="13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limits,</a:t>
            </a:r>
            <a:endParaRPr sz="1300" dirty="0">
              <a:latin typeface="Carlito"/>
              <a:cs typeface="Carlito"/>
            </a:endParaRPr>
          </a:p>
          <a:p>
            <a:pPr marL="1155700">
              <a:lnSpc>
                <a:spcPts val="1400"/>
              </a:lnSpc>
            </a:pPr>
            <a:r>
              <a:rPr sz="1300" spc="-5" dirty="0">
                <a:latin typeface="Carlito"/>
                <a:cs typeface="Carlito"/>
              </a:rPr>
              <a:t>account </a:t>
            </a:r>
            <a:r>
              <a:rPr sz="1300" spc="-10" dirty="0">
                <a:latin typeface="Carlito"/>
                <a:cs typeface="Carlito"/>
              </a:rPr>
              <a:t>numbers, process</a:t>
            </a:r>
            <a:r>
              <a:rPr sz="1300" spc="6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numbers</a:t>
            </a:r>
            <a:endParaRPr sz="1300" dirty="0">
              <a:latin typeface="Carlito"/>
              <a:cs typeface="Carlito"/>
            </a:endParaRPr>
          </a:p>
          <a:p>
            <a:pPr marL="756285" lvl="1" indent="-287020">
              <a:lnSpc>
                <a:spcPts val="179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5" dirty="0">
                <a:latin typeface="Carlito"/>
                <a:cs typeface="Carlito"/>
              </a:rPr>
              <a:t>I/O </a:t>
            </a:r>
            <a:r>
              <a:rPr sz="1500" spc="-10" dirty="0">
                <a:latin typeface="Carlito"/>
                <a:cs typeface="Carlito"/>
              </a:rPr>
              <a:t>status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information</a:t>
            </a:r>
            <a:endParaRPr sz="1500" dirty="0">
              <a:latin typeface="Carlito"/>
              <a:cs typeface="Carlito"/>
            </a:endParaRPr>
          </a:p>
          <a:p>
            <a:pPr marL="1155700" marR="99060" lvl="2" indent="-228600">
              <a:lnSpc>
                <a:spcPct val="80000"/>
              </a:lnSpc>
              <a:spcBef>
                <a:spcPts val="3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300" spc="-10" dirty="0">
                <a:latin typeface="Carlito"/>
                <a:cs typeface="Carlito"/>
              </a:rPr>
              <a:t>List </a:t>
            </a:r>
            <a:r>
              <a:rPr sz="1300" spc="-5" dirty="0">
                <a:latin typeface="Carlito"/>
                <a:cs typeface="Carlito"/>
              </a:rPr>
              <a:t>of I/O devices, list of files allocated </a:t>
            </a:r>
            <a:r>
              <a:rPr sz="1300" spc="-10" dirty="0">
                <a:latin typeface="Carlito"/>
                <a:cs typeface="Carlito"/>
              </a:rPr>
              <a:t>to </a:t>
            </a:r>
            <a:r>
              <a:rPr sz="1300" spc="-5" dirty="0">
                <a:latin typeface="Carlito"/>
                <a:cs typeface="Carlito"/>
              </a:rPr>
              <a:t>the  </a:t>
            </a:r>
            <a:r>
              <a:rPr sz="1300" spc="-10" dirty="0">
                <a:latin typeface="Carlito"/>
                <a:cs typeface="Carlito"/>
              </a:rPr>
              <a:t>process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385061"/>
            <a:ext cx="392684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493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10" dirty="0">
                <a:latin typeface="Carlito"/>
                <a:cs typeface="Carlito"/>
              </a:rPr>
              <a:t>Process Control </a:t>
            </a:r>
            <a:r>
              <a:rPr sz="2400" b="1" dirty="0">
                <a:latin typeface="Carlito"/>
                <a:cs typeface="Carlito"/>
              </a:rPr>
              <a:t>Block</a:t>
            </a:r>
            <a:r>
              <a:rPr sz="2400" b="1" spc="-9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(PCB):  </a:t>
            </a:r>
            <a:r>
              <a:rPr sz="2400" spc="-5" dirty="0">
                <a:latin typeface="Carlito"/>
                <a:cs typeface="Carlito"/>
              </a:rPr>
              <a:t>OS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structure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keep  </a:t>
            </a:r>
            <a:r>
              <a:rPr sz="2400" spc="-10" dirty="0">
                <a:latin typeface="Carlito"/>
                <a:cs typeface="Carlito"/>
              </a:rPr>
              <a:t>track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processes</a:t>
            </a:r>
            <a:endParaRPr sz="2400" dirty="0">
              <a:latin typeface="Carlito"/>
              <a:cs typeface="Carlito"/>
            </a:endParaRPr>
          </a:p>
          <a:p>
            <a:pPr marL="756285" marR="179070" lvl="1" indent="-28702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PCB </a:t>
            </a:r>
            <a:r>
              <a:rPr sz="2000" spc="-10" dirty="0">
                <a:latin typeface="Carlito"/>
                <a:cs typeface="Carlito"/>
              </a:rPr>
              <a:t>tracks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execution  </a:t>
            </a:r>
            <a:r>
              <a:rPr sz="2000" spc="-20" dirty="0">
                <a:latin typeface="Carlito"/>
                <a:cs typeface="Carlito"/>
              </a:rPr>
              <a:t>state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location of </a:t>
            </a:r>
            <a:r>
              <a:rPr sz="2000" dirty="0">
                <a:latin typeface="Carlito"/>
                <a:cs typeface="Carlito"/>
              </a:rPr>
              <a:t>each  </a:t>
            </a:r>
            <a:r>
              <a:rPr sz="2000" spc="-10" dirty="0">
                <a:latin typeface="Carlito"/>
                <a:cs typeface="Carlito"/>
              </a:rPr>
              <a:t>process</a:t>
            </a:r>
            <a:endParaRPr sz="20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The OS </a:t>
            </a:r>
            <a:r>
              <a:rPr sz="2000" spc="-10" dirty="0">
                <a:latin typeface="Carlito"/>
                <a:cs typeface="Carlito"/>
              </a:rPr>
              <a:t>allocates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new </a:t>
            </a:r>
            <a:r>
              <a:rPr sz="2000" dirty="0">
                <a:latin typeface="Carlito"/>
                <a:cs typeface="Carlito"/>
              </a:rPr>
              <a:t>PCB </a:t>
            </a:r>
            <a:r>
              <a:rPr sz="2000" spc="-5" dirty="0">
                <a:latin typeface="Carlito"/>
                <a:cs typeface="Carlito"/>
              </a:rPr>
              <a:t>on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creation </a:t>
            </a:r>
            <a:r>
              <a:rPr sz="2000" spc="-5" dirty="0">
                <a:latin typeface="Carlito"/>
                <a:cs typeface="Carlito"/>
              </a:rPr>
              <a:t>of each </a:t>
            </a:r>
            <a:r>
              <a:rPr sz="2000" spc="-10" dirty="0">
                <a:latin typeface="Carlito"/>
                <a:cs typeface="Carlito"/>
              </a:rPr>
              <a:t>process 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places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state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queue</a:t>
            </a: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 dirty="0">
              <a:latin typeface="Carlito"/>
              <a:cs typeface="Carlito"/>
            </a:endParaRPr>
          </a:p>
          <a:p>
            <a:pPr marL="756285" marR="16383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The OS </a:t>
            </a:r>
            <a:r>
              <a:rPr sz="2000" spc="-10" dirty="0">
                <a:latin typeface="Carlito"/>
                <a:cs typeface="Carlito"/>
              </a:rPr>
              <a:t>de-allocates </a:t>
            </a:r>
            <a:r>
              <a:rPr sz="2000" dirty="0">
                <a:latin typeface="Carlito"/>
                <a:cs typeface="Carlito"/>
              </a:rPr>
              <a:t>the PCB  when the </a:t>
            </a:r>
            <a:r>
              <a:rPr sz="2000" spc="-10" dirty="0">
                <a:latin typeface="Carlito"/>
                <a:cs typeface="Carlito"/>
              </a:rPr>
              <a:t>process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terminates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  <a:spcBef>
                <a:spcPts val="1620"/>
              </a:spcBef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PCB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stored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in</a:t>
            </a:r>
            <a:r>
              <a:rPr sz="1800" spc="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RAM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9283" y="4876798"/>
            <a:ext cx="6765061" cy="187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154565"/>
            <a:ext cx="3060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Ready</a:t>
            </a:r>
            <a:r>
              <a:rPr sz="4400" spc="-90" dirty="0"/>
              <a:t> </a:t>
            </a:r>
            <a:r>
              <a:rPr sz="4400" dirty="0"/>
              <a:t>Queue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296438"/>
            <a:ext cx="8179434" cy="34556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Stored </a:t>
            </a:r>
            <a:r>
              <a:rPr sz="2800" spc="-5" dirty="0">
                <a:latin typeface="Carlito"/>
                <a:cs typeface="Carlito"/>
              </a:rPr>
              <a:t>as a </a:t>
            </a:r>
            <a:r>
              <a:rPr sz="2800" spc="-20" dirty="0">
                <a:latin typeface="Carlito"/>
                <a:cs typeface="Carlito"/>
              </a:rPr>
              <a:t>linked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list</a:t>
            </a:r>
            <a:endParaRPr sz="2800" dirty="0">
              <a:latin typeface="Carlito"/>
              <a:cs typeface="Carlito"/>
            </a:endParaRPr>
          </a:p>
          <a:p>
            <a:pPr marL="355600" marR="132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Header </a:t>
            </a:r>
            <a:r>
              <a:rPr sz="2800" spc="-15" dirty="0">
                <a:latin typeface="Carlito"/>
                <a:cs typeface="Carlito"/>
              </a:rPr>
              <a:t>contains </a:t>
            </a:r>
            <a:r>
              <a:rPr sz="2800" spc="-20" dirty="0">
                <a:latin typeface="Carlito"/>
                <a:cs typeface="Carlito"/>
              </a:rPr>
              <a:t>pointers 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first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final </a:t>
            </a:r>
            <a:r>
              <a:rPr sz="2800" spc="-5" dirty="0">
                <a:latin typeface="Carlito"/>
                <a:cs typeface="Carlito"/>
              </a:rPr>
              <a:t>PCBs in  the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list</a:t>
            </a:r>
            <a:endParaRPr sz="28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Each </a:t>
            </a:r>
            <a:r>
              <a:rPr sz="2400" dirty="0">
                <a:latin typeface="Carlito"/>
                <a:cs typeface="Carlito"/>
              </a:rPr>
              <a:t>PCB includes a </a:t>
            </a:r>
            <a:r>
              <a:rPr sz="2400" spc="-10" dirty="0">
                <a:latin typeface="Carlito"/>
                <a:cs typeface="Carlito"/>
              </a:rPr>
              <a:t>pointer </a:t>
            </a:r>
            <a:r>
              <a:rPr sz="2400" spc="-5" dirty="0">
                <a:latin typeface="Carlito"/>
                <a:cs typeface="Carlito"/>
              </a:rPr>
              <a:t>field that </a:t>
            </a:r>
            <a:r>
              <a:rPr sz="2400" spc="-10" dirty="0">
                <a:latin typeface="Carlito"/>
                <a:cs typeface="Carlito"/>
              </a:rPr>
              <a:t>points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next </a:t>
            </a:r>
            <a:r>
              <a:rPr sz="2400" dirty="0">
                <a:latin typeface="Carlito"/>
                <a:cs typeface="Carlito"/>
              </a:rPr>
              <a:t>PCB  in the </a:t>
            </a:r>
            <a:r>
              <a:rPr sz="2400" spc="-10" dirty="0">
                <a:latin typeface="Carlito"/>
                <a:cs typeface="Carlito"/>
              </a:rPr>
              <a:t>ready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queue.</a:t>
            </a:r>
            <a:endParaRPr sz="2400" dirty="0">
              <a:latin typeface="Carlito"/>
              <a:cs typeface="Carlito"/>
            </a:endParaRPr>
          </a:p>
          <a:p>
            <a:pPr marL="756285" marR="82550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When the </a:t>
            </a:r>
            <a:r>
              <a:rPr sz="2400" spc="-5" dirty="0">
                <a:latin typeface="Carlito"/>
                <a:cs typeface="Carlito"/>
              </a:rPr>
              <a:t>OS changes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state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process, </a:t>
            </a:r>
            <a:r>
              <a:rPr sz="2400" dirty="0">
                <a:latin typeface="Carlito"/>
                <a:cs typeface="Carlito"/>
              </a:rPr>
              <a:t>the PCB is  </a:t>
            </a:r>
            <a:r>
              <a:rPr sz="2400" spc="-15" dirty="0">
                <a:latin typeface="Carlito"/>
                <a:cs typeface="Carlito"/>
              </a:rPr>
              <a:t>unlinked from </a:t>
            </a:r>
            <a:r>
              <a:rPr sz="2400" dirty="0">
                <a:latin typeface="Carlito"/>
                <a:cs typeface="Carlito"/>
              </a:rPr>
              <a:t>its </a:t>
            </a:r>
            <a:r>
              <a:rPr sz="2400" spc="-10" dirty="0">
                <a:latin typeface="Carlito"/>
                <a:cs typeface="Carlito"/>
              </a:rPr>
              <a:t>current </a:t>
            </a:r>
            <a:r>
              <a:rPr sz="2400" spc="-5" dirty="0">
                <a:latin typeface="Carlito"/>
                <a:cs typeface="Carlito"/>
              </a:rPr>
              <a:t>queue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moved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its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25" dirty="0">
                <a:latin typeface="Carlito"/>
                <a:cs typeface="Carlito"/>
              </a:rPr>
              <a:t>state  </a:t>
            </a:r>
            <a:r>
              <a:rPr sz="2400" spc="-5" dirty="0">
                <a:latin typeface="Carlito"/>
                <a:cs typeface="Carlito"/>
              </a:rPr>
              <a:t>queue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1068</Words>
  <Application>Microsoft Office PowerPoint</Application>
  <PresentationFormat>On-screen Show (4:3)</PresentationFormat>
  <Paragraphs>129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Carlito</vt:lpstr>
      <vt:lpstr>Times New Roman</vt:lpstr>
      <vt:lpstr>Wingdings</vt:lpstr>
      <vt:lpstr>Office Theme</vt:lpstr>
      <vt:lpstr>Process scheduling</vt:lpstr>
      <vt:lpstr>Foreword</vt:lpstr>
      <vt:lpstr>Basic Concepts</vt:lpstr>
      <vt:lpstr>Diagram of Process State</vt:lpstr>
      <vt:lpstr>CPU Scheduler</vt:lpstr>
      <vt:lpstr>CPU Scheduler</vt:lpstr>
      <vt:lpstr>Process Scheduling Queues</vt:lpstr>
      <vt:lpstr>Process Control Block (PCB)</vt:lpstr>
      <vt:lpstr>Ready Queue</vt:lpstr>
      <vt:lpstr>Dispatcher</vt:lpstr>
      <vt:lpstr>Context Switch</vt:lpstr>
      <vt:lpstr>Switching between processes</vt:lpstr>
      <vt:lpstr>Scheduling Criteria</vt:lpstr>
      <vt:lpstr>Scheduling Algorithm Optimization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Maher</cp:lastModifiedBy>
  <cp:revision>10</cp:revision>
  <dcterms:created xsi:type="dcterms:W3CDTF">2022-10-24T13:55:41Z</dcterms:created>
  <dcterms:modified xsi:type="dcterms:W3CDTF">2023-12-02T16:26:18Z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2022-10-24T00:00:00Z</vt:filetime>
  </property>
</Properties>
</file>