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7239" y="461899"/>
            <a:ext cx="71895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37461"/>
            <a:ext cx="3282950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575" y="1555749"/>
            <a:ext cx="3625215" cy="471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759" y="158623"/>
            <a:ext cx="801248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2711" y="1637029"/>
            <a:ext cx="4758690" cy="1892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7485" y="6464909"/>
            <a:ext cx="2130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3833" y="6464909"/>
            <a:ext cx="3098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92150"/>
            <a:ext cx="46884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arlito"/>
                <a:cs typeface="Carlito"/>
              </a:rPr>
              <a:t>Burst</a:t>
            </a:r>
            <a:r>
              <a:rPr b="1" spc="-6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827150"/>
            <a:ext cx="7694295" cy="501201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Every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in a </a:t>
            </a:r>
            <a:r>
              <a:rPr sz="3200" spc="-10" dirty="0">
                <a:latin typeface="Carlito"/>
                <a:cs typeface="Carlito"/>
              </a:rPr>
              <a:t>computer </a:t>
            </a:r>
            <a:r>
              <a:rPr sz="3200" spc="-30" dirty="0">
                <a:latin typeface="Carlito"/>
                <a:cs typeface="Carlito"/>
              </a:rPr>
              <a:t>system </a:t>
            </a:r>
            <a:r>
              <a:rPr sz="3200" spc="-10" dirty="0">
                <a:latin typeface="Carlito"/>
                <a:cs typeface="Carlito"/>
              </a:rPr>
              <a:t>requires  </a:t>
            </a:r>
            <a:r>
              <a:rPr sz="3200" spc="-5" dirty="0">
                <a:latin typeface="Carlito"/>
                <a:cs typeface="Carlito"/>
              </a:rPr>
              <a:t>some amount of time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its</a:t>
            </a:r>
            <a:r>
              <a:rPr sz="3200" spc="8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execution.</a:t>
            </a:r>
            <a:endParaRPr sz="3200" dirty="0">
              <a:latin typeface="Carlito"/>
              <a:cs typeface="Carlito"/>
            </a:endParaRPr>
          </a:p>
          <a:p>
            <a:pPr marL="355600" marR="525145" indent="-342900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endParaRPr lang="en-US" sz="3200" b="1" spc="-15" dirty="0">
              <a:latin typeface="Carlito"/>
              <a:cs typeface="Carlito"/>
            </a:endParaRPr>
          </a:p>
          <a:p>
            <a:pPr marL="355600" marR="525145" indent="-342900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b="1" spc="-15" dirty="0">
                <a:latin typeface="Carlito"/>
                <a:cs typeface="Carlito"/>
              </a:rPr>
              <a:t>Burst </a:t>
            </a:r>
            <a:r>
              <a:rPr sz="3200" b="1" dirty="0">
                <a:latin typeface="Carlito"/>
                <a:cs typeface="Carlito"/>
              </a:rPr>
              <a:t>time is the </a:t>
            </a:r>
            <a:r>
              <a:rPr sz="3200" b="1" spc="-15" dirty="0">
                <a:latin typeface="Carlito"/>
                <a:cs typeface="Carlito"/>
              </a:rPr>
              <a:t>total </a:t>
            </a:r>
            <a:r>
              <a:rPr sz="3200" b="1" dirty="0">
                <a:latin typeface="Carlito"/>
                <a:cs typeface="Carlito"/>
              </a:rPr>
              <a:t>time </a:t>
            </a:r>
            <a:r>
              <a:rPr sz="3200" b="1" spc="-25" dirty="0">
                <a:latin typeface="Carlito"/>
                <a:cs typeface="Carlito"/>
              </a:rPr>
              <a:t>taken </a:t>
            </a:r>
            <a:r>
              <a:rPr sz="3200" b="1" spc="-10" dirty="0">
                <a:latin typeface="Carlito"/>
                <a:cs typeface="Carlito"/>
              </a:rPr>
              <a:t>by </a:t>
            </a:r>
            <a:r>
              <a:rPr sz="3200" b="1" dirty="0">
                <a:latin typeface="Carlito"/>
                <a:cs typeface="Carlito"/>
              </a:rPr>
              <a:t>the  </a:t>
            </a:r>
            <a:r>
              <a:rPr sz="3200" b="1" spc="-5" dirty="0">
                <a:latin typeface="Carlito"/>
                <a:cs typeface="Carlito"/>
              </a:rPr>
              <a:t>process </a:t>
            </a:r>
            <a:r>
              <a:rPr sz="3200" b="1" spc="-20" dirty="0">
                <a:latin typeface="Carlito"/>
                <a:cs typeface="Carlito"/>
              </a:rPr>
              <a:t>for </a:t>
            </a:r>
            <a:r>
              <a:rPr sz="3200" b="1" dirty="0">
                <a:latin typeface="Carlito"/>
                <a:cs typeface="Carlito"/>
              </a:rPr>
              <a:t>its </a:t>
            </a:r>
            <a:r>
              <a:rPr sz="3200" b="1" spc="-15" dirty="0">
                <a:latin typeface="Carlito"/>
                <a:cs typeface="Carlito"/>
              </a:rPr>
              <a:t>execution </a:t>
            </a:r>
            <a:r>
              <a:rPr sz="3200" b="1" dirty="0">
                <a:latin typeface="Carlito"/>
                <a:cs typeface="Carlito"/>
              </a:rPr>
              <a:t>on the</a:t>
            </a:r>
            <a:r>
              <a:rPr sz="3200" b="1" spc="-10" dirty="0">
                <a:latin typeface="Carlito"/>
                <a:cs typeface="Carlito"/>
              </a:rPr>
              <a:t> </a:t>
            </a:r>
            <a:r>
              <a:rPr sz="3200" b="1" spc="-25" dirty="0">
                <a:latin typeface="Carlito"/>
                <a:cs typeface="Carlito"/>
              </a:rPr>
              <a:t>CPU.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Exit</a:t>
            </a:r>
            <a:r>
              <a:rPr sz="3200" b="1" spc="-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time</a:t>
            </a:r>
            <a:endParaRPr sz="3200" dirty="0">
              <a:latin typeface="Carlito"/>
              <a:cs typeface="Carlito"/>
            </a:endParaRPr>
          </a:p>
          <a:p>
            <a:pPr marL="355600" marR="488950" indent="-342900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Exit </a:t>
            </a:r>
            <a:r>
              <a:rPr sz="3200" dirty="0">
                <a:latin typeface="Carlito"/>
                <a:cs typeface="Carlito"/>
              </a:rPr>
              <a:t>time is the time when a </a:t>
            </a:r>
            <a:r>
              <a:rPr sz="3200" spc="-10" dirty="0">
                <a:latin typeface="Carlito"/>
                <a:cs typeface="Carlito"/>
              </a:rPr>
              <a:t>process  completes </a:t>
            </a:r>
            <a:r>
              <a:rPr sz="3200" spc="-5" dirty="0">
                <a:latin typeface="Carlito"/>
                <a:cs typeface="Carlito"/>
              </a:rPr>
              <a:t>its </a:t>
            </a:r>
            <a:r>
              <a:rPr sz="3200" spc="-15" dirty="0">
                <a:latin typeface="Carlito"/>
                <a:cs typeface="Carlito"/>
              </a:rPr>
              <a:t>execution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exit from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25" dirty="0">
                <a:latin typeface="Carlito"/>
                <a:cs typeface="Carlito"/>
              </a:rPr>
              <a:t>system.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2" y="60825"/>
            <a:ext cx="83733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Example </a:t>
            </a:r>
            <a:r>
              <a:rPr sz="4400" spc="-5" dirty="0"/>
              <a:t>of SJF</a:t>
            </a:r>
            <a:r>
              <a:rPr sz="4400" spc="-15" dirty="0"/>
              <a:t> </a:t>
            </a:r>
            <a:r>
              <a:rPr sz="4400" spc="-10" dirty="0"/>
              <a:t>(nonpreemptive)</a:t>
            </a:r>
            <a:endParaRPr sz="44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954"/>
              </p:ext>
            </p:extLst>
          </p:nvPr>
        </p:nvGraphicFramePr>
        <p:xfrm>
          <a:off x="1290256" y="920976"/>
          <a:ext cx="5555615" cy="248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881">
                <a:tc>
                  <a:txBody>
                    <a:bodyPr/>
                    <a:lstStyle/>
                    <a:p>
                      <a:pPr marL="803910">
                        <a:lnSpc>
                          <a:spcPts val="2370"/>
                        </a:lnSpc>
                        <a:tabLst>
                          <a:tab pos="2164715" algn="l"/>
                        </a:tabLst>
                      </a:pPr>
                      <a:r>
                        <a:rPr sz="25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Process	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885" algn="ctr">
                        <a:lnSpc>
                          <a:spcPts val="2370"/>
                        </a:lnSpc>
                      </a:pPr>
                      <a:r>
                        <a:rPr sz="25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Burst</a:t>
                      </a:r>
                      <a:r>
                        <a:rPr sz="2500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5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Time</a:t>
                      </a:r>
                      <a:endParaRPr sz="25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85">
                <a:tc>
                  <a:txBody>
                    <a:bodyPr/>
                    <a:lstStyle/>
                    <a:p>
                      <a:pPr marR="715010" algn="ctr">
                        <a:lnSpc>
                          <a:spcPts val="2625"/>
                        </a:lnSpc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1</a:t>
                      </a:r>
                      <a:endParaRPr sz="2475" baseline="-20202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2790" algn="ctr">
                        <a:lnSpc>
                          <a:spcPts val="2625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715010" algn="ctr">
                        <a:lnSpc>
                          <a:spcPts val="2420"/>
                        </a:lnSpc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2</a:t>
                      </a:r>
                      <a:endParaRPr sz="2475" baseline="-20202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2790" algn="ctr">
                        <a:lnSpc>
                          <a:spcPts val="242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8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715010" algn="ctr">
                        <a:lnSpc>
                          <a:spcPts val="2420"/>
                        </a:lnSpc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3</a:t>
                      </a:r>
                      <a:endParaRPr sz="2475" baseline="-20202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2790" algn="ctr">
                        <a:lnSpc>
                          <a:spcPts val="242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7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885">
                <a:tc>
                  <a:txBody>
                    <a:bodyPr/>
                    <a:lstStyle/>
                    <a:p>
                      <a:pPr marR="715010" algn="ctr">
                        <a:lnSpc>
                          <a:spcPts val="2420"/>
                        </a:lnSpc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4</a:t>
                      </a:r>
                      <a:endParaRPr sz="2475" baseline="-20202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2790" algn="ctr">
                        <a:lnSpc>
                          <a:spcPts val="242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3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68">
                <a:tc>
                  <a:txBody>
                    <a:bodyPr/>
                    <a:lstStyle/>
                    <a:p>
                      <a:pPr marL="31750">
                        <a:lnSpc>
                          <a:spcPts val="2420"/>
                        </a:lnSpc>
                      </a:pPr>
                      <a:r>
                        <a:rPr sz="2500" spc="-10" dirty="0">
                          <a:latin typeface="Carlito"/>
                          <a:cs typeface="Carlito"/>
                        </a:rPr>
                        <a:t>SJF 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scheduling</a:t>
                      </a:r>
                      <a:r>
                        <a:rPr sz="25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chart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50519" y="3040456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4946396"/>
            <a:ext cx="61760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25" dirty="0">
                <a:latin typeface="Carlito"/>
                <a:cs typeface="Carlito"/>
              </a:rPr>
              <a:t>Average </a:t>
            </a:r>
            <a:r>
              <a:rPr sz="2500" spc="-5" dirty="0">
                <a:latin typeface="Carlito"/>
                <a:cs typeface="Carlito"/>
              </a:rPr>
              <a:t>waiting time = (3 + 16 + 9 + 0) / 4 =</a:t>
            </a:r>
            <a:r>
              <a:rPr sz="2500" spc="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7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8029" y="4544390"/>
            <a:ext cx="3100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4005" algn="l"/>
              </a:tabLst>
            </a:pPr>
            <a:r>
              <a:rPr sz="1800" spc="-5" dirty="0">
                <a:latin typeface="Arial"/>
                <a:cs typeface="Arial"/>
              </a:rPr>
              <a:t>3	</a:t>
            </a:r>
            <a:r>
              <a:rPr sz="1800" spc="-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228" y="45575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4809" y="45257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9427" y="3762755"/>
          <a:ext cx="55626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75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39788" y="454439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673083" y="659536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73845"/>
            <a:ext cx="73221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Example </a:t>
            </a:r>
            <a:r>
              <a:rPr sz="4400" spc="-5" dirty="0"/>
              <a:t>of SJF</a:t>
            </a:r>
            <a:r>
              <a:rPr sz="4400" spc="5" dirty="0"/>
              <a:t> </a:t>
            </a:r>
            <a:r>
              <a:rPr sz="4400" spc="-10" dirty="0"/>
              <a:t>(nonpreemptive)</a:t>
            </a:r>
            <a:endParaRPr sz="44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32711" y="1637029"/>
          <a:ext cx="4758054" cy="215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881">
                <a:tc>
                  <a:txBody>
                    <a:bodyPr/>
                    <a:lstStyle/>
                    <a:p>
                      <a:pPr marL="31750">
                        <a:lnSpc>
                          <a:spcPts val="2370"/>
                        </a:lnSpc>
                        <a:tabLst>
                          <a:tab pos="1417320" algn="l"/>
                        </a:tabLst>
                      </a:pPr>
                      <a:r>
                        <a:rPr sz="25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Process	Arrival</a:t>
                      </a:r>
                      <a:r>
                        <a:rPr sz="25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5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time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 algn="ctr">
                        <a:lnSpc>
                          <a:spcPts val="2370"/>
                        </a:lnSpc>
                      </a:pPr>
                      <a:r>
                        <a:rPr sz="25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Burst</a:t>
                      </a:r>
                      <a:r>
                        <a:rPr sz="2500" u="heavy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5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time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12">
                <a:tc>
                  <a:txBody>
                    <a:bodyPr/>
                    <a:lstStyle/>
                    <a:p>
                      <a:pPr marL="383540">
                        <a:lnSpc>
                          <a:spcPts val="2625"/>
                        </a:lnSpc>
                        <a:tabLst>
                          <a:tab pos="1970405" algn="l"/>
                        </a:tabLst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1	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0.0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2625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7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19734">
                        <a:lnSpc>
                          <a:spcPts val="2420"/>
                        </a:lnSpc>
                        <a:tabLst>
                          <a:tab pos="1970405" algn="l"/>
                        </a:tabLst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2	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2.0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242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4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19734">
                        <a:lnSpc>
                          <a:spcPts val="2420"/>
                        </a:lnSpc>
                        <a:tabLst>
                          <a:tab pos="1970405" algn="l"/>
                        </a:tabLst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3	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4.0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242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1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13">
                <a:tc>
                  <a:txBody>
                    <a:bodyPr/>
                    <a:lstStyle/>
                    <a:p>
                      <a:pPr marL="419734">
                        <a:lnSpc>
                          <a:spcPts val="2420"/>
                        </a:lnSpc>
                        <a:tabLst>
                          <a:tab pos="1970405" algn="l"/>
                        </a:tabLst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4	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5.0</a:t>
                      </a:r>
                      <a:endParaRPr sz="25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242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5356047"/>
            <a:ext cx="58769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20" dirty="0">
                <a:latin typeface="Carlito"/>
                <a:cs typeface="Carlito"/>
              </a:rPr>
              <a:t>Average </a:t>
            </a:r>
            <a:r>
              <a:rPr sz="2500" spc="-5" dirty="0">
                <a:latin typeface="Carlito"/>
                <a:cs typeface="Carlito"/>
              </a:rPr>
              <a:t>waiting time = (0 + 6 + 3 + 7)/4 =</a:t>
            </a:r>
            <a:r>
              <a:rPr sz="2500" spc="3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4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8305" y="46004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9014" y="46004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228" y="46004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74839"/>
              </p:ext>
            </p:extLst>
          </p:nvPr>
        </p:nvGraphicFramePr>
        <p:xfrm>
          <a:off x="1519427" y="3805428"/>
          <a:ext cx="5257800" cy="838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3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6824">
                <a:tc gridSpan="7">
                  <a:txBody>
                    <a:bodyPr/>
                    <a:lstStyle/>
                    <a:p>
                      <a:pPr marR="4845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7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737609" y="4600447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7	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8064" y="46004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8673083" y="659536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" y="-63451"/>
            <a:ext cx="80124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9385" marR="5080" indent="-105791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 </a:t>
            </a:r>
            <a:r>
              <a:rPr spc="-5" dirty="0"/>
              <a:t>of SJF </a:t>
            </a:r>
            <a:r>
              <a:rPr spc="-15" dirty="0"/>
              <a:t>(preemptive) </a:t>
            </a:r>
            <a:r>
              <a:rPr spc="-5" dirty="0"/>
              <a:t>: </a:t>
            </a:r>
            <a:r>
              <a:rPr spc="-10" dirty="0"/>
              <a:t>short  remaining </a:t>
            </a:r>
            <a:r>
              <a:rPr spc="-5" dirty="0"/>
              <a:t>time </a:t>
            </a:r>
            <a:r>
              <a:rPr spc="-35" dirty="0"/>
              <a:t>first</a:t>
            </a:r>
            <a:r>
              <a:rPr spc="5" dirty="0"/>
              <a:t> </a:t>
            </a:r>
            <a:r>
              <a:rPr spc="-15" dirty="0"/>
              <a:t>SRTF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93918"/>
              </p:ext>
            </p:extLst>
          </p:nvPr>
        </p:nvGraphicFramePr>
        <p:xfrm>
          <a:off x="1600201" y="1637029"/>
          <a:ext cx="4790565" cy="215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881">
                <a:tc>
                  <a:txBody>
                    <a:bodyPr/>
                    <a:lstStyle/>
                    <a:p>
                      <a:pPr marL="31750">
                        <a:lnSpc>
                          <a:spcPts val="2370"/>
                        </a:lnSpc>
                        <a:tabLst>
                          <a:tab pos="1417320" algn="l"/>
                        </a:tabLst>
                      </a:pPr>
                      <a:r>
                        <a:rPr sz="25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Process	Arrival</a:t>
                      </a:r>
                      <a:r>
                        <a:rPr sz="25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5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time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 algn="ctr">
                        <a:lnSpc>
                          <a:spcPts val="2370"/>
                        </a:lnSpc>
                      </a:pPr>
                      <a:r>
                        <a:rPr sz="25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Burst</a:t>
                      </a:r>
                      <a:r>
                        <a:rPr sz="2500" u="heavy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5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time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12">
                <a:tc>
                  <a:txBody>
                    <a:bodyPr/>
                    <a:lstStyle/>
                    <a:p>
                      <a:pPr marL="383540">
                        <a:lnSpc>
                          <a:spcPts val="2625"/>
                        </a:lnSpc>
                        <a:tabLst>
                          <a:tab pos="1970405" algn="l"/>
                        </a:tabLst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1	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0.0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2625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7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19734">
                        <a:lnSpc>
                          <a:spcPts val="2420"/>
                        </a:lnSpc>
                        <a:tabLst>
                          <a:tab pos="1970405" algn="l"/>
                        </a:tabLst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2	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2.0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242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4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19734">
                        <a:lnSpc>
                          <a:spcPts val="2420"/>
                        </a:lnSpc>
                        <a:tabLst>
                          <a:tab pos="1970405" algn="l"/>
                        </a:tabLst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3	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4.0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242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1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13">
                <a:tc>
                  <a:txBody>
                    <a:bodyPr/>
                    <a:lstStyle/>
                    <a:p>
                      <a:pPr marL="419734">
                        <a:lnSpc>
                          <a:spcPts val="2420"/>
                        </a:lnSpc>
                        <a:tabLst>
                          <a:tab pos="1970405" algn="l"/>
                        </a:tabLst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4	</a:t>
                      </a:r>
                      <a:r>
                        <a:rPr sz="2500" spc="-5" dirty="0">
                          <a:latin typeface="Carlito"/>
                          <a:cs typeface="Carlito"/>
                        </a:rPr>
                        <a:t>5.0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242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5356047"/>
            <a:ext cx="58762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3217545" algn="l"/>
              </a:tabLst>
            </a:pPr>
            <a:r>
              <a:rPr sz="2500" spc="-20" dirty="0">
                <a:latin typeface="Carlito"/>
                <a:cs typeface="Carlito"/>
              </a:rPr>
              <a:t>Average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waiting time	= (9 + 1 + 0 </a:t>
            </a:r>
            <a:r>
              <a:rPr sz="2500" spc="-10" dirty="0">
                <a:latin typeface="Carlito"/>
                <a:cs typeface="Carlito"/>
              </a:rPr>
              <a:t>+2)/4 </a:t>
            </a:r>
            <a:r>
              <a:rPr sz="2500" spc="-5" dirty="0">
                <a:latin typeface="Carlito"/>
                <a:cs typeface="Carlito"/>
              </a:rPr>
              <a:t>=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3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829" y="46004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7208" y="4524247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228" y="45385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2829" y="4600447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4	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4809" y="46004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21319"/>
              </p:ext>
            </p:extLst>
          </p:nvPr>
        </p:nvGraphicFramePr>
        <p:xfrm>
          <a:off x="1511547" y="3637916"/>
          <a:ext cx="5562600" cy="900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6823">
                <a:tc gridSpan="2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35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35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938264" y="45242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-152400"/>
            <a:ext cx="4297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Priority</a:t>
            </a:r>
            <a:r>
              <a:rPr sz="4400" spc="-55" dirty="0"/>
              <a:t> </a:t>
            </a:r>
            <a:r>
              <a:rPr sz="4400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419" y="1135506"/>
            <a:ext cx="7023100" cy="4491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574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A priority </a:t>
            </a:r>
            <a:r>
              <a:rPr sz="2500" spc="-10" dirty="0">
                <a:latin typeface="Carlito"/>
                <a:cs typeface="Carlito"/>
              </a:rPr>
              <a:t>number (integer)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associated </a:t>
            </a:r>
            <a:r>
              <a:rPr sz="2500" spc="-5" dirty="0">
                <a:latin typeface="Carlito"/>
                <a:cs typeface="Carlito"/>
              </a:rPr>
              <a:t>with each  </a:t>
            </a:r>
            <a:r>
              <a:rPr sz="2500" spc="-15" dirty="0">
                <a:latin typeface="Carlito"/>
                <a:cs typeface="Carlito"/>
              </a:rPr>
              <a:t>process</a:t>
            </a:r>
            <a:endParaRPr sz="2500" dirty="0">
              <a:latin typeface="Carlito"/>
              <a:cs typeface="Carlito"/>
            </a:endParaRPr>
          </a:p>
          <a:p>
            <a:pPr marL="355600" marR="5080" indent="-342900">
              <a:lnSpc>
                <a:spcPts val="24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The CPU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allocated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5" dirty="0">
                <a:latin typeface="Carlito"/>
                <a:cs typeface="Carlito"/>
              </a:rPr>
              <a:t>with the </a:t>
            </a:r>
            <a:r>
              <a:rPr sz="2500" spc="-10" dirty="0">
                <a:latin typeface="Carlito"/>
                <a:cs typeface="Carlito"/>
              </a:rPr>
              <a:t>highest  </a:t>
            </a:r>
            <a:r>
              <a:rPr sz="2500" spc="-5" dirty="0">
                <a:latin typeface="Carlito"/>
                <a:cs typeface="Carlito"/>
              </a:rPr>
              <a:t>priority </a:t>
            </a:r>
            <a:r>
              <a:rPr sz="2500" spc="-10" dirty="0">
                <a:latin typeface="Carlito"/>
                <a:cs typeface="Carlito"/>
              </a:rPr>
              <a:t>(smallest </a:t>
            </a:r>
            <a:r>
              <a:rPr sz="2500" spc="-15" dirty="0">
                <a:latin typeface="Carlito"/>
                <a:cs typeface="Carlito"/>
              </a:rPr>
              <a:t>integer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rlito"/>
                <a:cs typeface="Carlito"/>
              </a:rPr>
              <a:t>highest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priority)</a:t>
            </a:r>
            <a:endParaRPr sz="25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rlito"/>
                <a:cs typeface="Carlito"/>
              </a:rPr>
              <a:t>Preemptive</a:t>
            </a:r>
            <a:endParaRPr sz="2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rlito"/>
                <a:cs typeface="Carlito"/>
              </a:rPr>
              <a:t>Nonpreemptive</a:t>
            </a:r>
            <a:endParaRPr sz="2200" dirty="0">
              <a:latin typeface="Carlito"/>
              <a:cs typeface="Carlito"/>
            </a:endParaRPr>
          </a:p>
          <a:p>
            <a:pPr marL="355600" marR="617220" indent="-342900">
              <a:lnSpc>
                <a:spcPts val="2400"/>
              </a:lnSpc>
              <a:spcBef>
                <a:spcPts val="1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SJF </a:t>
            </a:r>
            <a:r>
              <a:rPr sz="2500" dirty="0">
                <a:latin typeface="Carlito"/>
                <a:cs typeface="Carlito"/>
              </a:rPr>
              <a:t>is </a:t>
            </a:r>
            <a:r>
              <a:rPr sz="2500" spc="-5" dirty="0">
                <a:latin typeface="Carlito"/>
                <a:cs typeface="Carlito"/>
              </a:rPr>
              <a:t>a priority scheduling </a:t>
            </a:r>
            <a:r>
              <a:rPr sz="2500" spc="-10" dirty="0">
                <a:latin typeface="Carlito"/>
                <a:cs typeface="Carlito"/>
              </a:rPr>
              <a:t>where </a:t>
            </a:r>
            <a:r>
              <a:rPr sz="2500" spc="-5" dirty="0">
                <a:latin typeface="Carlito"/>
                <a:cs typeface="Carlito"/>
              </a:rPr>
              <a:t>priority is the  </a:t>
            </a:r>
            <a:r>
              <a:rPr sz="2500" spc="-10" dirty="0">
                <a:latin typeface="Carlito"/>
                <a:cs typeface="Carlito"/>
              </a:rPr>
              <a:t>predicted </a:t>
            </a:r>
            <a:r>
              <a:rPr sz="2500" spc="-15" dirty="0">
                <a:latin typeface="Carlito"/>
                <a:cs typeface="Carlito"/>
              </a:rPr>
              <a:t>next </a:t>
            </a:r>
            <a:r>
              <a:rPr sz="2500" spc="-10" dirty="0">
                <a:latin typeface="Carlito"/>
                <a:cs typeface="Carlito"/>
              </a:rPr>
              <a:t>CPU </a:t>
            </a:r>
            <a:r>
              <a:rPr sz="2500" spc="-20" dirty="0">
                <a:latin typeface="Carlito"/>
                <a:cs typeface="Carlito"/>
              </a:rPr>
              <a:t>burst</a:t>
            </a:r>
            <a:r>
              <a:rPr sz="2500" spc="4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time</a:t>
            </a:r>
            <a:endParaRPr sz="2500" dirty="0">
              <a:latin typeface="Carlito"/>
              <a:cs typeface="Carlito"/>
            </a:endParaRPr>
          </a:p>
          <a:p>
            <a:pPr marL="355600" marR="154305" indent="-342900">
              <a:lnSpc>
                <a:spcPts val="24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Problem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Starvation </a:t>
            </a:r>
            <a:r>
              <a:rPr sz="2500" spc="-5" dirty="0">
                <a:latin typeface="Carlito"/>
                <a:cs typeface="Carlito"/>
              </a:rPr>
              <a:t>– low priority </a:t>
            </a:r>
            <a:r>
              <a:rPr sz="2500" spc="-10" dirty="0">
                <a:latin typeface="Carlito"/>
                <a:cs typeface="Carlito"/>
              </a:rPr>
              <a:t>processes </a:t>
            </a:r>
            <a:r>
              <a:rPr sz="2500" spc="-20" dirty="0">
                <a:latin typeface="Carlito"/>
                <a:cs typeface="Carlito"/>
              </a:rPr>
              <a:t>may  </a:t>
            </a:r>
            <a:r>
              <a:rPr sz="2500" spc="-10" dirty="0">
                <a:latin typeface="Carlito"/>
                <a:cs typeface="Carlito"/>
              </a:rPr>
              <a:t>never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execute</a:t>
            </a:r>
            <a:endParaRPr sz="2500" dirty="0">
              <a:latin typeface="Carlito"/>
              <a:cs typeface="Carlito"/>
            </a:endParaRPr>
          </a:p>
          <a:p>
            <a:pPr marL="355600" marR="189230" indent="-342900">
              <a:lnSpc>
                <a:spcPts val="24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Solution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arlito"/>
                <a:cs typeface="Carlito"/>
              </a:rPr>
              <a:t>Aging </a:t>
            </a:r>
            <a:r>
              <a:rPr sz="2500" spc="-5" dirty="0">
                <a:latin typeface="Carlito"/>
                <a:cs typeface="Carlito"/>
              </a:rPr>
              <a:t>– as time </a:t>
            </a:r>
            <a:r>
              <a:rPr sz="2500" spc="-10" dirty="0">
                <a:latin typeface="Carlito"/>
                <a:cs typeface="Carlito"/>
              </a:rPr>
              <a:t>progresses increase </a:t>
            </a:r>
            <a:r>
              <a:rPr sz="2500" spc="-5" dirty="0">
                <a:latin typeface="Carlito"/>
                <a:cs typeface="Carlito"/>
              </a:rPr>
              <a:t>the  priority of the </a:t>
            </a:r>
            <a:r>
              <a:rPr sz="2500" spc="-10" dirty="0">
                <a:latin typeface="Carlito"/>
                <a:cs typeface="Carlito"/>
              </a:rPr>
              <a:t>process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-76200"/>
            <a:ext cx="3994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Round </a:t>
            </a:r>
            <a:r>
              <a:rPr sz="4400" spc="-25" dirty="0"/>
              <a:t>Robin</a:t>
            </a:r>
            <a:r>
              <a:rPr sz="4400" spc="-45" dirty="0"/>
              <a:t> </a:t>
            </a:r>
            <a:r>
              <a:rPr sz="4400" spc="-5" dirty="0"/>
              <a:t>(RR)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91641" y="1341577"/>
            <a:ext cx="7157720" cy="41211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431800" indent="-342900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  <a:tab pos="5522595" algn="l"/>
              </a:tabLst>
            </a:pPr>
            <a:r>
              <a:rPr sz="2500" spc="-10" dirty="0">
                <a:latin typeface="Carlito"/>
                <a:cs typeface="Carlito"/>
              </a:rPr>
              <a:t>Each process gets </a:t>
            </a:r>
            <a:r>
              <a:rPr sz="2500" spc="-5" dirty="0">
                <a:latin typeface="Carlito"/>
                <a:cs typeface="Carlito"/>
              </a:rPr>
              <a:t>a small unit of </a:t>
            </a:r>
            <a:r>
              <a:rPr sz="2500" spc="-10" dirty="0">
                <a:latin typeface="Carlito"/>
                <a:cs typeface="Carlito"/>
              </a:rPr>
              <a:t>CPU </a:t>
            </a:r>
            <a:r>
              <a:rPr sz="2500" spc="-5" dirty="0">
                <a:latin typeface="Carlito"/>
                <a:cs typeface="Carlito"/>
              </a:rPr>
              <a:t>time </a:t>
            </a:r>
            <a:r>
              <a:rPr sz="2500" spc="5" dirty="0">
                <a:latin typeface="Carlito"/>
                <a:cs typeface="Carlito"/>
              </a:rPr>
              <a:t>(</a:t>
            </a:r>
            <a:r>
              <a:rPr sz="2500" i="1" spc="5" dirty="0">
                <a:latin typeface="Carlito"/>
                <a:cs typeface="Carlito"/>
              </a:rPr>
              <a:t>time  </a:t>
            </a:r>
            <a:r>
              <a:rPr sz="2500" i="1" spc="-10" dirty="0">
                <a:latin typeface="Carlito"/>
                <a:cs typeface="Carlito"/>
              </a:rPr>
              <a:t>quantum</a:t>
            </a:r>
            <a:r>
              <a:rPr sz="2500" spc="-10" dirty="0">
                <a:latin typeface="Carlito"/>
                <a:cs typeface="Carlito"/>
              </a:rPr>
              <a:t>), </a:t>
            </a:r>
            <a:r>
              <a:rPr sz="2500" spc="-5" dirty="0">
                <a:latin typeface="Carlito"/>
                <a:cs typeface="Carlito"/>
              </a:rPr>
              <a:t>usually</a:t>
            </a:r>
            <a:r>
              <a:rPr sz="2500" spc="7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10-100</a:t>
            </a:r>
            <a:r>
              <a:rPr sz="2500" spc="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milliseconds.	After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this  time </a:t>
            </a:r>
            <a:r>
              <a:rPr sz="2500" spc="-10" dirty="0">
                <a:latin typeface="Carlito"/>
                <a:cs typeface="Carlito"/>
              </a:rPr>
              <a:t>has </a:t>
            </a:r>
            <a:r>
              <a:rPr sz="2500" spc="-5" dirty="0">
                <a:latin typeface="Carlito"/>
                <a:cs typeface="Carlito"/>
              </a:rPr>
              <a:t>elapsed, the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5" dirty="0">
                <a:latin typeface="Carlito"/>
                <a:cs typeface="Carlito"/>
              </a:rPr>
              <a:t>preempted </a:t>
            </a:r>
            <a:r>
              <a:rPr sz="2500" spc="-5" dirty="0">
                <a:latin typeface="Carlito"/>
                <a:cs typeface="Carlito"/>
              </a:rPr>
              <a:t>and  added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the end of the </a:t>
            </a:r>
            <a:r>
              <a:rPr sz="2500" spc="-10" dirty="0">
                <a:latin typeface="Carlito"/>
                <a:cs typeface="Carlito"/>
              </a:rPr>
              <a:t>ready</a:t>
            </a:r>
            <a:r>
              <a:rPr sz="2500" spc="4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queue.</a:t>
            </a:r>
            <a:endParaRPr sz="25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If </a:t>
            </a:r>
            <a:r>
              <a:rPr sz="2500" spc="-10" dirty="0">
                <a:latin typeface="Carlito"/>
                <a:cs typeface="Carlito"/>
              </a:rPr>
              <a:t>there </a:t>
            </a:r>
            <a:r>
              <a:rPr sz="2500" spc="-15" dirty="0">
                <a:latin typeface="Carlito"/>
                <a:cs typeface="Carlito"/>
              </a:rPr>
              <a:t>are </a:t>
            </a:r>
            <a:r>
              <a:rPr sz="2500" i="1" spc="-5" dirty="0">
                <a:latin typeface="Carlito"/>
                <a:cs typeface="Carlito"/>
              </a:rPr>
              <a:t>n </a:t>
            </a:r>
            <a:r>
              <a:rPr sz="2500" spc="-10" dirty="0">
                <a:latin typeface="Carlito"/>
                <a:cs typeface="Carlito"/>
              </a:rPr>
              <a:t>processes </a:t>
            </a:r>
            <a:r>
              <a:rPr sz="2500" dirty="0">
                <a:latin typeface="Carlito"/>
                <a:cs typeface="Carlito"/>
              </a:rPr>
              <a:t>in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ready </a:t>
            </a:r>
            <a:r>
              <a:rPr sz="2500" spc="-5" dirty="0">
                <a:latin typeface="Carlito"/>
                <a:cs typeface="Carlito"/>
              </a:rPr>
              <a:t>queue and the  time </a:t>
            </a:r>
            <a:r>
              <a:rPr sz="2500" spc="-10" dirty="0">
                <a:latin typeface="Carlito"/>
                <a:cs typeface="Carlito"/>
              </a:rPr>
              <a:t>quantum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i="1" spc="-5" dirty="0">
                <a:latin typeface="Carlito"/>
                <a:cs typeface="Carlito"/>
              </a:rPr>
              <a:t>q</a:t>
            </a:r>
            <a:r>
              <a:rPr sz="2500" spc="-5" dirty="0">
                <a:latin typeface="Carlito"/>
                <a:cs typeface="Carlito"/>
              </a:rPr>
              <a:t>, </a:t>
            </a:r>
            <a:r>
              <a:rPr sz="2500" dirty="0">
                <a:latin typeface="Carlito"/>
                <a:cs typeface="Carlito"/>
              </a:rPr>
              <a:t>then each </a:t>
            </a:r>
            <a:r>
              <a:rPr sz="2500" spc="-10" dirty="0">
                <a:latin typeface="Carlito"/>
                <a:cs typeface="Carlito"/>
              </a:rPr>
              <a:t>process gets </a:t>
            </a:r>
            <a:r>
              <a:rPr sz="2500" spc="-20" dirty="0">
                <a:latin typeface="Carlito"/>
                <a:cs typeface="Carlito"/>
              </a:rPr>
              <a:t>1/</a:t>
            </a:r>
            <a:r>
              <a:rPr sz="2500" i="1" spc="-20" dirty="0">
                <a:latin typeface="Carlito"/>
                <a:cs typeface="Carlito"/>
              </a:rPr>
              <a:t>n </a:t>
            </a:r>
            <a:r>
              <a:rPr sz="2500" spc="-5" dirty="0">
                <a:latin typeface="Carlito"/>
                <a:cs typeface="Carlito"/>
              </a:rPr>
              <a:t>of the  </a:t>
            </a:r>
            <a:r>
              <a:rPr sz="2500" spc="-10" dirty="0">
                <a:latin typeface="Carlito"/>
                <a:cs typeface="Carlito"/>
              </a:rPr>
              <a:t>CPU </a:t>
            </a:r>
            <a:r>
              <a:rPr sz="2500" spc="-5" dirty="0">
                <a:latin typeface="Carlito"/>
                <a:cs typeface="Carlito"/>
              </a:rPr>
              <a:t>time in </a:t>
            </a:r>
            <a:r>
              <a:rPr sz="2500" spc="-10" dirty="0">
                <a:latin typeface="Carlito"/>
                <a:cs typeface="Carlito"/>
              </a:rPr>
              <a:t>chunks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spc="-15" dirty="0">
                <a:latin typeface="Carlito"/>
                <a:cs typeface="Carlito"/>
              </a:rPr>
              <a:t>at </a:t>
            </a:r>
            <a:r>
              <a:rPr sz="2500" spc="-10" dirty="0">
                <a:latin typeface="Carlito"/>
                <a:cs typeface="Carlito"/>
              </a:rPr>
              <a:t>most </a:t>
            </a:r>
            <a:r>
              <a:rPr sz="2500" i="1" spc="-5" dirty="0">
                <a:latin typeface="Carlito"/>
                <a:cs typeface="Carlito"/>
              </a:rPr>
              <a:t>q </a:t>
            </a:r>
            <a:r>
              <a:rPr sz="2500" spc="-5" dirty="0">
                <a:latin typeface="Carlito"/>
                <a:cs typeface="Carlito"/>
              </a:rPr>
              <a:t>time </a:t>
            </a:r>
            <a:r>
              <a:rPr sz="2500" spc="-10" dirty="0">
                <a:latin typeface="Carlito"/>
                <a:cs typeface="Carlito"/>
              </a:rPr>
              <a:t>units </a:t>
            </a:r>
            <a:r>
              <a:rPr sz="2500" spc="-15" dirty="0">
                <a:latin typeface="Carlito"/>
                <a:cs typeface="Carlito"/>
              </a:rPr>
              <a:t>at </a:t>
            </a:r>
            <a:r>
              <a:rPr sz="2500" spc="-10" dirty="0">
                <a:latin typeface="Carlito"/>
                <a:cs typeface="Carlito"/>
              </a:rPr>
              <a:t>once.  </a:t>
            </a:r>
            <a:r>
              <a:rPr sz="2500" spc="-5" dirty="0">
                <a:latin typeface="Carlito"/>
                <a:cs typeface="Carlito"/>
              </a:rPr>
              <a:t>No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5" dirty="0">
                <a:latin typeface="Carlito"/>
                <a:cs typeface="Carlito"/>
              </a:rPr>
              <a:t>waits </a:t>
            </a:r>
            <a:r>
              <a:rPr sz="2500" spc="-10" dirty="0">
                <a:latin typeface="Carlito"/>
                <a:cs typeface="Carlito"/>
              </a:rPr>
              <a:t>more </a:t>
            </a:r>
            <a:r>
              <a:rPr sz="2500" spc="-5" dirty="0">
                <a:latin typeface="Carlito"/>
                <a:cs typeface="Carlito"/>
              </a:rPr>
              <a:t>than (</a:t>
            </a:r>
            <a:r>
              <a:rPr sz="2500" i="1" spc="-5" dirty="0">
                <a:latin typeface="Carlito"/>
                <a:cs typeface="Carlito"/>
              </a:rPr>
              <a:t>n</a:t>
            </a:r>
            <a:r>
              <a:rPr sz="2500" spc="-5" dirty="0">
                <a:latin typeface="Carlito"/>
                <a:cs typeface="Carlito"/>
              </a:rPr>
              <a:t>-1)</a:t>
            </a:r>
            <a:r>
              <a:rPr sz="2500" i="1" spc="-5" dirty="0">
                <a:latin typeface="Carlito"/>
                <a:cs typeface="Carlito"/>
              </a:rPr>
              <a:t>q </a:t>
            </a:r>
            <a:r>
              <a:rPr sz="2500" spc="-5" dirty="0">
                <a:latin typeface="Carlito"/>
                <a:cs typeface="Carlito"/>
              </a:rPr>
              <a:t>time</a:t>
            </a:r>
            <a:r>
              <a:rPr sz="2500" spc="3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units.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Performance</a:t>
            </a:r>
            <a:endParaRPr sz="25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Carlito"/>
                <a:cs typeface="Carlito"/>
              </a:rPr>
              <a:t>q </a:t>
            </a:r>
            <a:r>
              <a:rPr sz="2200" spc="-15" dirty="0">
                <a:latin typeface="Carlito"/>
                <a:cs typeface="Carlito"/>
              </a:rPr>
              <a:t>large </a:t>
            </a:r>
            <a:r>
              <a:rPr sz="2200" spc="-5" dirty="0">
                <a:latin typeface="Symbol"/>
                <a:cs typeface="Symbol"/>
              </a:rPr>
              <a:t>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rlito"/>
                <a:cs typeface="Carlito"/>
              </a:rPr>
              <a:t>FIFO</a:t>
            </a:r>
            <a:endParaRPr sz="2200">
              <a:latin typeface="Carlito"/>
              <a:cs typeface="Carlito"/>
            </a:endParaRPr>
          </a:p>
          <a:p>
            <a:pPr marL="756285" marR="763270" lvl="1" indent="-287020">
              <a:lnSpc>
                <a:spcPts val="2110"/>
              </a:lnSpc>
              <a:spcBef>
                <a:spcPts val="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Carlito"/>
                <a:cs typeface="Carlito"/>
              </a:rPr>
              <a:t>q </a:t>
            </a:r>
            <a:r>
              <a:rPr sz="2200" spc="-5" dirty="0">
                <a:latin typeface="Carlito"/>
                <a:cs typeface="Carlito"/>
              </a:rPr>
              <a:t>small </a:t>
            </a:r>
            <a:r>
              <a:rPr sz="2200" spc="-5" dirty="0">
                <a:latin typeface="Symbol"/>
                <a:cs typeface="Symbol"/>
              </a:rPr>
              <a:t>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rlito"/>
                <a:cs typeface="Carlito"/>
              </a:rPr>
              <a:t>q </a:t>
            </a:r>
            <a:r>
              <a:rPr sz="2200" spc="-10" dirty="0">
                <a:latin typeface="Carlito"/>
                <a:cs typeface="Carlito"/>
              </a:rPr>
              <a:t>must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5" dirty="0">
                <a:latin typeface="Carlito"/>
                <a:cs typeface="Carlito"/>
              </a:rPr>
              <a:t>large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respect </a:t>
            </a:r>
            <a:r>
              <a:rPr sz="2200" spc="-20" dirty="0">
                <a:latin typeface="Carlito"/>
                <a:cs typeface="Carlito"/>
              </a:rPr>
              <a:t>to context  </a:t>
            </a:r>
            <a:r>
              <a:rPr sz="2200" spc="-10" dirty="0">
                <a:latin typeface="Carlito"/>
                <a:cs typeface="Carlito"/>
              </a:rPr>
              <a:t>switch, </a:t>
            </a:r>
            <a:r>
              <a:rPr sz="2200" dirty="0">
                <a:latin typeface="Carlito"/>
                <a:cs typeface="Carlito"/>
              </a:rPr>
              <a:t>otherwise </a:t>
            </a:r>
            <a:r>
              <a:rPr sz="2200" spc="-10" dirty="0">
                <a:latin typeface="Carlito"/>
                <a:cs typeface="Carlito"/>
              </a:rPr>
              <a:t>overhead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too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high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62" y="76035"/>
            <a:ext cx="80124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95750" marR="5080" indent="-364934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 </a:t>
            </a:r>
            <a:r>
              <a:rPr spc="-5" dirty="0"/>
              <a:t>of RR with </a:t>
            </a:r>
            <a:r>
              <a:rPr spc="-10" dirty="0"/>
              <a:t>Time Quantum </a:t>
            </a:r>
            <a:r>
              <a:rPr spc="-5" dirty="0"/>
              <a:t>=  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77439"/>
              </p:ext>
            </p:extLst>
          </p:nvPr>
        </p:nvGraphicFramePr>
        <p:xfrm>
          <a:off x="2762072" y="1482107"/>
          <a:ext cx="3017519" cy="167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831">
                <a:tc>
                  <a:txBody>
                    <a:bodyPr/>
                    <a:lstStyle/>
                    <a:p>
                      <a:pPr marL="31750">
                        <a:lnSpc>
                          <a:spcPts val="2370"/>
                        </a:lnSpc>
                      </a:pPr>
                      <a:r>
                        <a:rPr sz="25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Process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2370"/>
                        </a:lnSpc>
                      </a:pPr>
                      <a:r>
                        <a:rPr sz="25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Burst</a:t>
                      </a:r>
                      <a:r>
                        <a:rPr sz="2500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5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Time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12">
                <a:tc>
                  <a:txBody>
                    <a:bodyPr/>
                    <a:lstStyle/>
                    <a:p>
                      <a:pPr marL="383540">
                        <a:lnSpc>
                          <a:spcPts val="2475"/>
                        </a:lnSpc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1</a:t>
                      </a:r>
                      <a:endParaRPr sz="2475" baseline="-20202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8040">
                        <a:lnSpc>
                          <a:spcPts val="2475"/>
                        </a:lnSpc>
                      </a:pPr>
                      <a:r>
                        <a:rPr sz="2500" spc="-15" dirty="0">
                          <a:latin typeface="Carlito"/>
                          <a:cs typeface="Carlito"/>
                        </a:rPr>
                        <a:t>24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20370">
                        <a:lnSpc>
                          <a:spcPts val="2270"/>
                        </a:lnSpc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2</a:t>
                      </a:r>
                      <a:endParaRPr sz="2475" baseline="-20202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 algn="ctr">
                        <a:lnSpc>
                          <a:spcPts val="227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3</a:t>
                      </a:r>
                      <a:endParaRPr sz="25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63">
                <a:tc>
                  <a:txBody>
                    <a:bodyPr/>
                    <a:lstStyle/>
                    <a:p>
                      <a:pPr marL="420370">
                        <a:lnSpc>
                          <a:spcPts val="2270"/>
                        </a:lnSpc>
                      </a:pPr>
                      <a:r>
                        <a:rPr sz="2500" i="1" spc="-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475" i="1" spc="-7" baseline="-20202" dirty="0">
                          <a:latin typeface="Carlito"/>
                          <a:cs typeface="Carlito"/>
                        </a:rPr>
                        <a:t>3</a:t>
                      </a:r>
                      <a:endParaRPr sz="2475" baseline="-20202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 algn="ctr">
                        <a:lnSpc>
                          <a:spcPts val="2270"/>
                        </a:lnSpc>
                      </a:pPr>
                      <a:r>
                        <a:rPr sz="2500" dirty="0"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5967" y="3132277"/>
            <a:ext cx="27406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The </a:t>
            </a:r>
            <a:r>
              <a:rPr sz="2500" spc="-15" dirty="0">
                <a:latin typeface="Carlito"/>
                <a:cs typeface="Carlito"/>
              </a:rPr>
              <a:t>Gantt </a:t>
            </a:r>
            <a:r>
              <a:rPr sz="2500" spc="-5" dirty="0">
                <a:latin typeface="Carlito"/>
                <a:cs typeface="Carlito"/>
              </a:rPr>
              <a:t>chart is: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57172" y="3948684"/>
          <a:ext cx="4512307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5967" y="4457361"/>
            <a:ext cx="6729730" cy="129159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R="504825" algn="ctr">
              <a:lnSpc>
                <a:spcPct val="100000"/>
              </a:lnSpc>
              <a:spcBef>
                <a:spcPts val="1235"/>
              </a:spcBef>
              <a:tabLst>
                <a:tab pos="523240" algn="l"/>
                <a:tab pos="1133475" algn="l"/>
                <a:tab pos="1607820" algn="l"/>
                <a:tab pos="2223770" algn="l"/>
                <a:tab pos="2757170" algn="l"/>
                <a:tab pos="3227705" algn="l"/>
                <a:tab pos="3837304" algn="l"/>
                <a:tab pos="4370705" algn="l"/>
              </a:tabLst>
            </a:pPr>
            <a:r>
              <a:rPr sz="2700" baseline="3086" dirty="0">
                <a:latin typeface="Arial"/>
                <a:cs typeface="Arial"/>
              </a:rPr>
              <a:t>0	</a:t>
            </a:r>
            <a:r>
              <a:rPr sz="1800" spc="-5" dirty="0">
                <a:latin typeface="Arial"/>
                <a:cs typeface="Arial"/>
              </a:rPr>
              <a:t>4	7	</a:t>
            </a:r>
            <a:r>
              <a:rPr sz="2700" spc="-7" baseline="1543" dirty="0">
                <a:latin typeface="Arial"/>
                <a:cs typeface="Arial"/>
              </a:rPr>
              <a:t>10	14	18	22	26	</a:t>
            </a:r>
            <a:r>
              <a:rPr sz="2700" spc="-15" baseline="1543" dirty="0">
                <a:latin typeface="Arial"/>
                <a:cs typeface="Arial"/>
              </a:rPr>
              <a:t>30</a:t>
            </a:r>
            <a:endParaRPr sz="2700" baseline="154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355600" marR="5080" indent="-342900">
              <a:lnSpc>
                <a:spcPct val="7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35" dirty="0">
                <a:latin typeface="Carlito"/>
                <a:cs typeface="Carlito"/>
              </a:rPr>
              <a:t>Typically, </a:t>
            </a:r>
            <a:r>
              <a:rPr sz="2500" spc="-10" dirty="0">
                <a:latin typeface="Carlito"/>
                <a:cs typeface="Carlito"/>
              </a:rPr>
              <a:t>higher </a:t>
            </a:r>
            <a:r>
              <a:rPr sz="2500" spc="-20" dirty="0">
                <a:latin typeface="Carlito"/>
                <a:cs typeface="Carlito"/>
              </a:rPr>
              <a:t>average </a:t>
            </a:r>
            <a:r>
              <a:rPr sz="2500" spc="-10" dirty="0">
                <a:latin typeface="Carlito"/>
                <a:cs typeface="Carlito"/>
              </a:rPr>
              <a:t>turnaround </a:t>
            </a:r>
            <a:r>
              <a:rPr sz="2500" spc="-5" dirty="0">
                <a:latin typeface="Carlito"/>
                <a:cs typeface="Carlito"/>
              </a:rPr>
              <a:t>than </a:t>
            </a:r>
            <a:r>
              <a:rPr sz="2500" spc="-70" dirty="0">
                <a:latin typeface="Carlito"/>
                <a:cs typeface="Carlito"/>
              </a:rPr>
              <a:t>SJF, </a:t>
            </a:r>
            <a:r>
              <a:rPr sz="2500" spc="-10" dirty="0">
                <a:latin typeface="Carlito"/>
                <a:cs typeface="Carlito"/>
              </a:rPr>
              <a:t>but  </a:t>
            </a:r>
            <a:r>
              <a:rPr sz="2500" spc="-15" dirty="0">
                <a:latin typeface="Carlito"/>
                <a:cs typeface="Carlito"/>
              </a:rPr>
              <a:t>better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response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483" y="0"/>
            <a:ext cx="71958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735" marR="5080" indent="-30746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Time </a:t>
            </a:r>
            <a:r>
              <a:rPr spc="-5" dirty="0"/>
              <a:t>Quantum and </a:t>
            </a:r>
            <a:r>
              <a:rPr spc="-20" dirty="0"/>
              <a:t>Context Switch  </a:t>
            </a:r>
            <a:r>
              <a:rPr spc="-1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1252727" y="1857755"/>
            <a:ext cx="7065264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461" y="192150"/>
            <a:ext cx="2513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rlito"/>
                <a:cs typeface="Carlito"/>
              </a:rPr>
              <a:t>Arrival</a:t>
            </a:r>
            <a:r>
              <a:rPr b="1" spc="-4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1337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Arrival </a:t>
            </a:r>
            <a:r>
              <a:rPr sz="3200" spc="-5" dirty="0">
                <a:latin typeface="Carlito"/>
                <a:cs typeface="Carlito"/>
              </a:rPr>
              <a:t>time </a:t>
            </a:r>
            <a:r>
              <a:rPr sz="3200" dirty="0">
                <a:latin typeface="Carlito"/>
                <a:cs typeface="Carlito"/>
              </a:rPr>
              <a:t>is the </a:t>
            </a:r>
            <a:r>
              <a:rPr sz="3200" spc="-5" dirty="0">
                <a:latin typeface="Carlito"/>
                <a:cs typeface="Carlito"/>
              </a:rPr>
              <a:t>time </a:t>
            </a:r>
            <a:r>
              <a:rPr sz="3200" dirty="0">
                <a:latin typeface="Carlito"/>
                <a:cs typeface="Carlito"/>
              </a:rPr>
              <a:t>when a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spc="-25" dirty="0">
                <a:latin typeface="Carlito"/>
                <a:cs typeface="Carlito"/>
              </a:rPr>
              <a:t>enters 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ready </a:t>
            </a:r>
            <a:r>
              <a:rPr sz="3200" spc="-30" dirty="0">
                <a:latin typeface="Carlito"/>
                <a:cs typeface="Carlito"/>
              </a:rPr>
              <a:t>state </a:t>
            </a:r>
            <a:r>
              <a:rPr sz="3200" dirty="0">
                <a:latin typeface="Carlito"/>
                <a:cs typeface="Carlito"/>
              </a:rPr>
              <a:t>and is </a:t>
            </a:r>
            <a:r>
              <a:rPr sz="3200" spc="-10" dirty="0">
                <a:latin typeface="Carlito"/>
                <a:cs typeface="Carlito"/>
              </a:rPr>
              <a:t>ready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its  </a:t>
            </a:r>
            <a:r>
              <a:rPr sz="3200" spc="-15" dirty="0">
                <a:latin typeface="Carlito"/>
                <a:cs typeface="Carlito"/>
              </a:rPr>
              <a:t>execution.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9331" y="3764845"/>
            <a:ext cx="7165427" cy="1882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785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rlito"/>
                <a:cs typeface="Carlito"/>
              </a:rPr>
              <a:t>Response</a:t>
            </a:r>
            <a:r>
              <a:rPr b="1" spc="-6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2031"/>
            <a:ext cx="7924165" cy="67967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163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Response </a:t>
            </a:r>
            <a:r>
              <a:rPr sz="1700" dirty="0">
                <a:latin typeface="Carlito"/>
                <a:cs typeface="Carlito"/>
              </a:rPr>
              <a:t>time is the time spent when the </a:t>
            </a:r>
            <a:r>
              <a:rPr sz="1700" spc="-5" dirty="0">
                <a:latin typeface="Carlito"/>
                <a:cs typeface="Carlito"/>
              </a:rPr>
              <a:t>process </a:t>
            </a:r>
            <a:r>
              <a:rPr sz="1700" dirty="0">
                <a:latin typeface="Carlito"/>
                <a:cs typeface="Carlito"/>
              </a:rPr>
              <a:t>is in the </a:t>
            </a:r>
            <a:r>
              <a:rPr sz="1700" spc="-5" dirty="0">
                <a:latin typeface="Carlito"/>
                <a:cs typeface="Carlito"/>
              </a:rPr>
              <a:t>ready </a:t>
            </a:r>
            <a:r>
              <a:rPr sz="1700" spc="-15" dirty="0">
                <a:latin typeface="Carlito"/>
                <a:cs typeface="Carlito"/>
              </a:rPr>
              <a:t>state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spc="-5" dirty="0">
                <a:latin typeface="Carlito"/>
                <a:cs typeface="Carlito"/>
              </a:rPr>
              <a:t>gets </a:t>
            </a:r>
            <a:r>
              <a:rPr sz="1700" dirty="0">
                <a:latin typeface="Carlito"/>
                <a:cs typeface="Carlito"/>
              </a:rPr>
              <a:t>the  </a:t>
            </a:r>
            <a:r>
              <a:rPr sz="1700" spc="-5" dirty="0">
                <a:latin typeface="Carlito"/>
                <a:cs typeface="Carlito"/>
              </a:rPr>
              <a:t>CPU </a:t>
            </a:r>
            <a:r>
              <a:rPr sz="1700" spc="-20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first </a:t>
            </a:r>
            <a:r>
              <a:rPr sz="1700" dirty="0">
                <a:latin typeface="Carlito"/>
                <a:cs typeface="Carlito"/>
              </a:rPr>
              <a:t>time. </a:t>
            </a:r>
            <a:r>
              <a:rPr sz="1700" spc="-10" dirty="0">
                <a:latin typeface="Carlito"/>
                <a:cs typeface="Carlito"/>
              </a:rPr>
              <a:t>For </a:t>
            </a:r>
            <a:r>
              <a:rPr sz="1700" spc="-5" dirty="0">
                <a:latin typeface="Carlito"/>
                <a:cs typeface="Carlito"/>
              </a:rPr>
              <a:t>example, here </a:t>
            </a:r>
            <a:r>
              <a:rPr sz="1700" dirty="0">
                <a:latin typeface="Carlito"/>
                <a:cs typeface="Carlito"/>
              </a:rPr>
              <a:t>we </a:t>
            </a:r>
            <a:r>
              <a:rPr sz="1700" spc="-5" dirty="0">
                <a:latin typeface="Carlito"/>
                <a:cs typeface="Carlito"/>
              </a:rPr>
              <a:t>are </a:t>
            </a:r>
            <a:r>
              <a:rPr sz="1700" dirty="0">
                <a:latin typeface="Carlito"/>
                <a:cs typeface="Carlito"/>
              </a:rPr>
              <a:t>using the </a:t>
            </a:r>
            <a:r>
              <a:rPr sz="1700" spc="-10" dirty="0">
                <a:latin typeface="Carlito"/>
                <a:cs typeface="Carlito"/>
              </a:rPr>
              <a:t>First </a:t>
            </a:r>
            <a:r>
              <a:rPr sz="1700" dirty="0">
                <a:latin typeface="Carlito"/>
                <a:cs typeface="Carlito"/>
              </a:rPr>
              <a:t>Come </a:t>
            </a:r>
            <a:r>
              <a:rPr sz="1700" spc="-10" dirty="0">
                <a:latin typeface="Carlito"/>
                <a:cs typeface="Carlito"/>
              </a:rPr>
              <a:t>First </a:t>
            </a:r>
            <a:r>
              <a:rPr sz="1700" spc="-5" dirty="0">
                <a:latin typeface="Carlito"/>
                <a:cs typeface="Carlito"/>
              </a:rPr>
              <a:t>Serve CPU  </a:t>
            </a:r>
            <a:r>
              <a:rPr sz="1700" dirty="0">
                <a:latin typeface="Carlito"/>
                <a:cs typeface="Carlito"/>
              </a:rPr>
              <a:t>scheduling </a:t>
            </a:r>
            <a:r>
              <a:rPr sz="1700" spc="-5" dirty="0">
                <a:latin typeface="Carlito"/>
                <a:cs typeface="Carlito"/>
              </a:rPr>
              <a:t>algorithm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the below 3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processes: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3923468"/>
            <a:ext cx="7924165" cy="2359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Here,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response </a:t>
            </a:r>
            <a:r>
              <a:rPr sz="1700" dirty="0">
                <a:latin typeface="Carlito"/>
                <a:cs typeface="Carlito"/>
              </a:rPr>
              <a:t>time of all the 3 </a:t>
            </a:r>
            <a:r>
              <a:rPr sz="1700" spc="-5" dirty="0">
                <a:latin typeface="Carlito"/>
                <a:cs typeface="Carlito"/>
              </a:rPr>
              <a:t>processes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are: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Carlito"/>
                <a:cs typeface="Carlito"/>
              </a:rPr>
              <a:t>P1: </a:t>
            </a:r>
            <a:r>
              <a:rPr sz="1700" dirty="0">
                <a:latin typeface="Carlito"/>
                <a:cs typeface="Carlito"/>
              </a:rPr>
              <a:t>0</a:t>
            </a:r>
            <a:r>
              <a:rPr sz="1700" spc="-10" dirty="0">
                <a:latin typeface="Carlito"/>
                <a:cs typeface="Carlito"/>
              </a:rPr>
              <a:t> ms</a:t>
            </a:r>
            <a:endParaRPr sz="1700" dirty="0">
              <a:latin typeface="Carlito"/>
              <a:cs typeface="Carlito"/>
            </a:endParaRPr>
          </a:p>
          <a:p>
            <a:pPr marL="355600" marR="85725" indent="-342900">
              <a:lnSpc>
                <a:spcPct val="8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Carlito"/>
                <a:cs typeface="Carlito"/>
              </a:rPr>
              <a:t>P2: </a:t>
            </a:r>
            <a:r>
              <a:rPr sz="1700" dirty="0">
                <a:latin typeface="Carlito"/>
                <a:cs typeface="Carlito"/>
              </a:rPr>
              <a:t>7 </a:t>
            </a:r>
            <a:r>
              <a:rPr sz="1700" spc="-5" dirty="0">
                <a:latin typeface="Carlito"/>
                <a:cs typeface="Carlito"/>
              </a:rPr>
              <a:t>ms </a:t>
            </a:r>
            <a:r>
              <a:rPr sz="1700" dirty="0">
                <a:latin typeface="Carlito"/>
                <a:cs typeface="Carlito"/>
              </a:rPr>
              <a:t>because the </a:t>
            </a:r>
            <a:r>
              <a:rPr sz="1700" spc="-5" dirty="0">
                <a:latin typeface="Carlito"/>
                <a:cs typeface="Carlito"/>
              </a:rPr>
              <a:t>process P2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spc="-5" dirty="0">
                <a:latin typeface="Carlito"/>
                <a:cs typeface="Carlito"/>
              </a:rPr>
              <a:t>to wait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8 </a:t>
            </a:r>
            <a:r>
              <a:rPr sz="1700" spc="-5" dirty="0">
                <a:latin typeface="Carlito"/>
                <a:cs typeface="Carlito"/>
              </a:rPr>
              <a:t>ms during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execution of </a:t>
            </a:r>
            <a:r>
              <a:rPr sz="1700" dirty="0">
                <a:latin typeface="Carlito"/>
                <a:cs typeface="Carlito"/>
              </a:rPr>
              <a:t>P1 and  then </a:t>
            </a:r>
            <a:r>
              <a:rPr sz="1700" spc="-10" dirty="0">
                <a:latin typeface="Carlito"/>
                <a:cs typeface="Carlito"/>
              </a:rPr>
              <a:t>after </a:t>
            </a:r>
            <a:r>
              <a:rPr sz="1700" dirty="0">
                <a:latin typeface="Carlito"/>
                <a:cs typeface="Carlito"/>
              </a:rPr>
              <a:t>it will </a:t>
            </a:r>
            <a:r>
              <a:rPr sz="1700" spc="-10" dirty="0">
                <a:latin typeface="Carlito"/>
                <a:cs typeface="Carlito"/>
              </a:rPr>
              <a:t>get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CPU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first </a:t>
            </a:r>
            <a:r>
              <a:rPr sz="1700" dirty="0">
                <a:latin typeface="Carlito"/>
                <a:cs typeface="Carlito"/>
              </a:rPr>
              <a:t>time. </a:t>
            </a:r>
            <a:r>
              <a:rPr sz="1700" spc="-5" dirty="0">
                <a:latin typeface="Carlito"/>
                <a:cs typeface="Carlito"/>
              </a:rPr>
              <a:t>Also,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arrival </a:t>
            </a:r>
            <a:r>
              <a:rPr sz="1700" dirty="0">
                <a:latin typeface="Carlito"/>
                <a:cs typeface="Carlito"/>
              </a:rPr>
              <a:t>time of P2 is 1 ms. </a:t>
            </a:r>
            <a:r>
              <a:rPr sz="1700" spc="-15" dirty="0">
                <a:latin typeface="Carlito"/>
                <a:cs typeface="Carlito"/>
              </a:rPr>
              <a:t>So, 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response </a:t>
            </a:r>
            <a:r>
              <a:rPr sz="1700" dirty="0">
                <a:latin typeface="Carlito"/>
                <a:cs typeface="Carlito"/>
              </a:rPr>
              <a:t>time </a:t>
            </a:r>
            <a:r>
              <a:rPr sz="1700" spc="5" dirty="0">
                <a:latin typeface="Carlito"/>
                <a:cs typeface="Carlito"/>
              </a:rPr>
              <a:t>will </a:t>
            </a:r>
            <a:r>
              <a:rPr sz="1700" dirty="0">
                <a:latin typeface="Carlito"/>
                <a:cs typeface="Carlito"/>
              </a:rPr>
              <a:t>be 8-1 = 7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ms.</a:t>
            </a:r>
          </a:p>
          <a:p>
            <a:pPr marL="355600" marR="5080" indent="-342900">
              <a:lnSpc>
                <a:spcPct val="801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Carlito"/>
                <a:cs typeface="Carlito"/>
              </a:rPr>
              <a:t>P3: </a:t>
            </a:r>
            <a:r>
              <a:rPr sz="1700" dirty="0">
                <a:latin typeface="Carlito"/>
                <a:cs typeface="Carlito"/>
              </a:rPr>
              <a:t>13 </a:t>
            </a:r>
            <a:r>
              <a:rPr sz="1700" spc="-5" dirty="0">
                <a:latin typeface="Carlito"/>
                <a:cs typeface="Carlito"/>
              </a:rPr>
              <a:t>ms </a:t>
            </a:r>
            <a:r>
              <a:rPr sz="1700" dirty="0">
                <a:latin typeface="Carlito"/>
                <a:cs typeface="Carlito"/>
              </a:rPr>
              <a:t>because the </a:t>
            </a:r>
            <a:r>
              <a:rPr sz="1700" spc="-5" dirty="0">
                <a:latin typeface="Carlito"/>
                <a:cs typeface="Carlito"/>
              </a:rPr>
              <a:t>process </a:t>
            </a:r>
            <a:r>
              <a:rPr sz="1700" dirty="0">
                <a:latin typeface="Carlito"/>
                <a:cs typeface="Carlito"/>
              </a:rPr>
              <a:t>P3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spc="-5" dirty="0">
                <a:latin typeface="Carlito"/>
                <a:cs typeface="Carlito"/>
              </a:rPr>
              <a:t>to wait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execution of </a:t>
            </a:r>
            <a:r>
              <a:rPr sz="1700" dirty="0">
                <a:latin typeface="Carlito"/>
                <a:cs typeface="Carlito"/>
              </a:rPr>
              <a:t>P1 and P2 i.e. </a:t>
            </a:r>
            <a:r>
              <a:rPr sz="1700" spc="-10" dirty="0">
                <a:latin typeface="Carlito"/>
                <a:cs typeface="Carlito"/>
              </a:rPr>
              <a:t>after  </a:t>
            </a:r>
            <a:r>
              <a:rPr sz="1700" dirty="0">
                <a:latin typeface="Carlito"/>
                <a:cs typeface="Carlito"/>
              </a:rPr>
              <a:t>8+7 = 15 </a:t>
            </a:r>
            <a:r>
              <a:rPr sz="1700" spc="-5" dirty="0">
                <a:latin typeface="Carlito"/>
                <a:cs typeface="Carlito"/>
              </a:rPr>
              <a:t>ms, </a:t>
            </a:r>
            <a:r>
              <a:rPr sz="1700" dirty="0">
                <a:latin typeface="Carlito"/>
                <a:cs typeface="Carlito"/>
              </a:rPr>
              <a:t>the CPU will be </a:t>
            </a:r>
            <a:r>
              <a:rPr sz="1700" spc="-5" dirty="0">
                <a:latin typeface="Carlito"/>
                <a:cs typeface="Carlito"/>
              </a:rPr>
              <a:t>allocated to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process P3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first </a:t>
            </a:r>
            <a:r>
              <a:rPr sz="1700" dirty="0">
                <a:latin typeface="Carlito"/>
                <a:cs typeface="Carlito"/>
              </a:rPr>
              <a:t>time. </a:t>
            </a:r>
            <a:r>
              <a:rPr sz="1700" spc="-5" dirty="0">
                <a:latin typeface="Carlito"/>
                <a:cs typeface="Carlito"/>
              </a:rPr>
              <a:t>Also, </a:t>
            </a:r>
            <a:r>
              <a:rPr sz="1700" dirty="0">
                <a:latin typeface="Carlito"/>
                <a:cs typeface="Carlito"/>
              </a:rPr>
              <a:t>the  </a:t>
            </a:r>
            <a:r>
              <a:rPr sz="1700" spc="-5" dirty="0">
                <a:latin typeface="Carlito"/>
                <a:cs typeface="Carlito"/>
              </a:rPr>
              <a:t>arrival of </a:t>
            </a:r>
            <a:r>
              <a:rPr sz="1700" dirty="0">
                <a:latin typeface="Carlito"/>
                <a:cs typeface="Carlito"/>
              </a:rPr>
              <a:t>P3 is 2 ms. </a:t>
            </a:r>
            <a:r>
              <a:rPr sz="1700" spc="-15" dirty="0">
                <a:latin typeface="Carlito"/>
                <a:cs typeface="Carlito"/>
              </a:rPr>
              <a:t>So,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response </a:t>
            </a:r>
            <a:r>
              <a:rPr sz="1700" dirty="0">
                <a:latin typeface="Carlito"/>
                <a:cs typeface="Carlito"/>
              </a:rPr>
              <a:t>time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spc="-5" dirty="0">
                <a:latin typeface="Carlito"/>
                <a:cs typeface="Carlito"/>
              </a:rPr>
              <a:t>P3 </a:t>
            </a:r>
            <a:r>
              <a:rPr sz="1700" dirty="0">
                <a:latin typeface="Carlito"/>
                <a:cs typeface="Carlito"/>
              </a:rPr>
              <a:t>will be 15-2 = 13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ms.</a:t>
            </a:r>
          </a:p>
          <a:p>
            <a:pPr marL="355600" marR="251460" indent="-342900">
              <a:lnSpc>
                <a:spcPct val="8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latin typeface="Carlito"/>
                <a:cs typeface="Carlito"/>
              </a:rPr>
              <a:t>Response </a:t>
            </a:r>
            <a:r>
              <a:rPr sz="1700" b="1" dirty="0">
                <a:latin typeface="Carlito"/>
                <a:cs typeface="Carlito"/>
              </a:rPr>
              <a:t>time = Time </a:t>
            </a:r>
            <a:r>
              <a:rPr sz="1700" b="1" spc="-10" dirty="0">
                <a:latin typeface="Carlito"/>
                <a:cs typeface="Carlito"/>
              </a:rPr>
              <a:t>at </a:t>
            </a:r>
            <a:r>
              <a:rPr sz="1700" b="1" spc="-5" dirty="0">
                <a:latin typeface="Carlito"/>
                <a:cs typeface="Carlito"/>
              </a:rPr>
              <a:t>which the </a:t>
            </a:r>
            <a:r>
              <a:rPr sz="1700" b="1" spc="-10" dirty="0">
                <a:latin typeface="Carlito"/>
                <a:cs typeface="Carlito"/>
              </a:rPr>
              <a:t>process </a:t>
            </a:r>
            <a:r>
              <a:rPr sz="1700" b="1" spc="-15" dirty="0">
                <a:latin typeface="Carlito"/>
                <a:cs typeface="Carlito"/>
              </a:rPr>
              <a:t>gets </a:t>
            </a:r>
            <a:r>
              <a:rPr sz="1700" b="1" spc="-5" dirty="0">
                <a:latin typeface="Carlito"/>
                <a:cs typeface="Carlito"/>
              </a:rPr>
              <a:t>the CPU </a:t>
            </a:r>
            <a:r>
              <a:rPr sz="1700" b="1" spc="-10" dirty="0">
                <a:latin typeface="Carlito"/>
                <a:cs typeface="Carlito"/>
              </a:rPr>
              <a:t>for </a:t>
            </a:r>
            <a:r>
              <a:rPr sz="1700" b="1" spc="-5" dirty="0">
                <a:latin typeface="Carlito"/>
                <a:cs typeface="Carlito"/>
              </a:rPr>
              <a:t>the </a:t>
            </a:r>
            <a:r>
              <a:rPr sz="1700" b="1" spc="-15" dirty="0">
                <a:latin typeface="Carlito"/>
                <a:cs typeface="Carlito"/>
              </a:rPr>
              <a:t>first </a:t>
            </a:r>
            <a:r>
              <a:rPr sz="1700" b="1" dirty="0">
                <a:latin typeface="Carlito"/>
                <a:cs typeface="Carlito"/>
              </a:rPr>
              <a:t>time - </a:t>
            </a:r>
            <a:r>
              <a:rPr sz="1700" b="1" spc="-10" dirty="0">
                <a:latin typeface="Carlito"/>
                <a:cs typeface="Carlito"/>
              </a:rPr>
              <a:t>Arrival  </a:t>
            </a:r>
            <a:r>
              <a:rPr sz="1700" b="1" dirty="0">
                <a:latin typeface="Carlito"/>
                <a:cs typeface="Carlito"/>
              </a:rPr>
              <a:t>time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1861" y="2231829"/>
            <a:ext cx="5955792" cy="1691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2744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arlito"/>
                <a:cs typeface="Carlito"/>
              </a:rPr>
              <a:t>Waiting</a:t>
            </a:r>
            <a:r>
              <a:rPr b="1" spc="-5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464105" y="3198638"/>
            <a:ext cx="4178365" cy="230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156461"/>
            <a:ext cx="8221980" cy="495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81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Waiting </a:t>
            </a:r>
            <a:r>
              <a:rPr sz="2400" dirty="0">
                <a:latin typeface="Carlito"/>
                <a:cs typeface="Carlito"/>
              </a:rPr>
              <a:t>time is the </a:t>
            </a:r>
            <a:r>
              <a:rPr sz="2400" spc="-15" dirty="0">
                <a:latin typeface="Carlito"/>
                <a:cs typeface="Carlito"/>
              </a:rPr>
              <a:t>total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0" dirty="0">
                <a:latin typeface="Carlito"/>
                <a:cs typeface="Carlito"/>
              </a:rPr>
              <a:t>spent 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dirty="0">
                <a:latin typeface="Carlito"/>
                <a:cs typeface="Carlito"/>
              </a:rPr>
              <a:t>in the  </a:t>
            </a:r>
            <a:r>
              <a:rPr sz="2400" spc="-10" dirty="0">
                <a:latin typeface="Carlito"/>
                <a:cs typeface="Carlito"/>
              </a:rPr>
              <a:t>ready </a:t>
            </a:r>
            <a:r>
              <a:rPr sz="2400" spc="-20" dirty="0">
                <a:latin typeface="Carlito"/>
                <a:cs typeface="Carlito"/>
              </a:rPr>
              <a:t>state </a:t>
            </a:r>
            <a:r>
              <a:rPr sz="2400" spc="-5" dirty="0">
                <a:latin typeface="Carlito"/>
                <a:cs typeface="Carlito"/>
              </a:rPr>
              <a:t>waiting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CPU. For </a:t>
            </a:r>
            <a:r>
              <a:rPr sz="2400" spc="-10" dirty="0">
                <a:latin typeface="Carlito"/>
                <a:cs typeface="Carlito"/>
              </a:rPr>
              <a:t>example, consider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arrival 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5" dirty="0">
                <a:latin typeface="Carlito"/>
                <a:cs typeface="Carlito"/>
              </a:rPr>
              <a:t>below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10" dirty="0">
                <a:latin typeface="Carlito"/>
                <a:cs typeface="Carlito"/>
              </a:rPr>
              <a:t>processes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0 </a:t>
            </a:r>
            <a:r>
              <a:rPr sz="2400" spc="-5" dirty="0">
                <a:latin typeface="Carlito"/>
                <a:cs typeface="Carlito"/>
              </a:rPr>
              <a:t>ms, </a:t>
            </a:r>
            <a:r>
              <a:rPr sz="2400" dirty="0">
                <a:latin typeface="Carlito"/>
                <a:cs typeface="Carlito"/>
              </a:rPr>
              <a:t>0 </a:t>
            </a:r>
            <a:r>
              <a:rPr sz="2400" spc="-5" dirty="0">
                <a:latin typeface="Carlito"/>
                <a:cs typeface="Carlito"/>
              </a:rPr>
              <a:t>ms, </a:t>
            </a:r>
            <a:r>
              <a:rPr sz="2400" dirty="0">
                <a:latin typeface="Carlito"/>
                <a:cs typeface="Carlito"/>
              </a:rPr>
              <a:t>and 2 ms  and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First </a:t>
            </a:r>
            <a:r>
              <a:rPr sz="2400" spc="-5" dirty="0">
                <a:latin typeface="Carlito"/>
                <a:cs typeface="Carlito"/>
              </a:rPr>
              <a:t>Come </a:t>
            </a:r>
            <a:r>
              <a:rPr sz="2400" spc="-15" dirty="0">
                <a:latin typeface="Carlito"/>
                <a:cs typeface="Carlito"/>
              </a:rPr>
              <a:t>First </a:t>
            </a:r>
            <a:r>
              <a:rPr sz="2400" spc="-5" dirty="0">
                <a:latin typeface="Carlito"/>
                <a:cs typeface="Carlito"/>
              </a:rPr>
              <a:t>Serve scheduling  algorithm.</a:t>
            </a:r>
            <a:endParaRPr sz="2400">
              <a:latin typeface="Carlito"/>
              <a:cs typeface="Carlito"/>
            </a:endParaRPr>
          </a:p>
          <a:p>
            <a:pPr marL="4661535" marR="43307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latin typeface="Carlito"/>
                <a:cs typeface="Carlito"/>
              </a:rPr>
              <a:t>then the </a:t>
            </a:r>
            <a:r>
              <a:rPr sz="1800" spc="-10" dirty="0">
                <a:latin typeface="Carlito"/>
                <a:cs typeface="Carlito"/>
              </a:rPr>
              <a:t>waiting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all the 3  </a:t>
            </a:r>
            <a:r>
              <a:rPr sz="1800" spc="-5" dirty="0">
                <a:latin typeface="Carlito"/>
                <a:cs typeface="Carlito"/>
              </a:rPr>
              <a:t>processes will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be:</a:t>
            </a:r>
            <a:endParaRPr sz="1800">
              <a:latin typeface="Carlito"/>
              <a:cs typeface="Carlito"/>
            </a:endParaRPr>
          </a:p>
          <a:p>
            <a:pPr marL="466153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P1: </a:t>
            </a:r>
            <a:r>
              <a:rPr sz="1800" dirty="0">
                <a:latin typeface="Carlito"/>
                <a:cs typeface="Carlito"/>
              </a:rPr>
              <a:t>0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ms</a:t>
            </a:r>
            <a:endParaRPr sz="1800">
              <a:latin typeface="Carlito"/>
              <a:cs typeface="Carlito"/>
            </a:endParaRPr>
          </a:p>
          <a:p>
            <a:pPr marL="4661535" marR="14795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P2: </a:t>
            </a:r>
            <a:r>
              <a:rPr sz="1800" dirty="0">
                <a:latin typeface="Carlito"/>
                <a:cs typeface="Carlito"/>
              </a:rPr>
              <a:t>8 ms </a:t>
            </a:r>
            <a:r>
              <a:rPr sz="1800" spc="-5" dirty="0">
                <a:latin typeface="Carlito"/>
                <a:cs typeface="Carlito"/>
              </a:rPr>
              <a:t>because </a:t>
            </a:r>
            <a:r>
              <a:rPr sz="1800" dirty="0">
                <a:latin typeface="Carlito"/>
                <a:cs typeface="Carlito"/>
              </a:rPr>
              <a:t>P2 </a:t>
            </a:r>
            <a:r>
              <a:rPr sz="1800" spc="-10" dirty="0">
                <a:latin typeface="Carlito"/>
                <a:cs typeface="Carlito"/>
              </a:rPr>
              <a:t>have to wait </a:t>
            </a:r>
            <a:r>
              <a:rPr sz="1800" spc="-15" dirty="0">
                <a:latin typeface="Carlito"/>
                <a:cs typeface="Carlito"/>
              </a:rPr>
              <a:t>for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complete </a:t>
            </a:r>
            <a:r>
              <a:rPr sz="1800" spc="-10" dirty="0">
                <a:latin typeface="Carlito"/>
                <a:cs typeface="Carlito"/>
              </a:rPr>
              <a:t>execution </a:t>
            </a:r>
            <a:r>
              <a:rPr sz="1800" spc="-5" dirty="0">
                <a:latin typeface="Carlito"/>
                <a:cs typeface="Carlito"/>
              </a:rPr>
              <a:t>of P1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10" dirty="0">
                <a:latin typeface="Carlito"/>
                <a:cs typeface="Carlito"/>
              </a:rPr>
              <a:t>arrival </a:t>
            </a:r>
            <a:r>
              <a:rPr sz="1800" spc="-5" dirty="0">
                <a:latin typeface="Carlito"/>
                <a:cs typeface="Carlito"/>
              </a:rPr>
              <a:t>time of </a:t>
            </a:r>
            <a:r>
              <a:rPr sz="1800" dirty="0">
                <a:latin typeface="Carlito"/>
                <a:cs typeface="Carlito"/>
              </a:rPr>
              <a:t>P2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0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ms.</a:t>
            </a:r>
            <a:endParaRPr sz="1800">
              <a:latin typeface="Carlito"/>
              <a:cs typeface="Carlito"/>
            </a:endParaRPr>
          </a:p>
          <a:p>
            <a:pPr marL="466153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P3: </a:t>
            </a:r>
            <a:r>
              <a:rPr sz="1800" dirty="0">
                <a:latin typeface="Carlito"/>
                <a:cs typeface="Carlito"/>
              </a:rPr>
              <a:t>13 ms </a:t>
            </a:r>
            <a:r>
              <a:rPr sz="1800" spc="-5" dirty="0">
                <a:latin typeface="Carlito"/>
                <a:cs typeface="Carlito"/>
              </a:rPr>
              <a:t>becuase P3 will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be</a:t>
            </a:r>
            <a:endParaRPr sz="1800">
              <a:latin typeface="Carlito"/>
              <a:cs typeface="Carlito"/>
            </a:endParaRPr>
          </a:p>
          <a:p>
            <a:pPr marL="466153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executed </a:t>
            </a:r>
            <a:r>
              <a:rPr sz="1800" spc="-10" dirty="0">
                <a:latin typeface="Carlito"/>
                <a:cs typeface="Carlito"/>
              </a:rPr>
              <a:t>after </a:t>
            </a:r>
            <a:r>
              <a:rPr sz="1800" spc="-5" dirty="0">
                <a:latin typeface="Carlito"/>
                <a:cs typeface="Carlito"/>
              </a:rPr>
              <a:t>P1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P2 i.e. </a:t>
            </a:r>
            <a:r>
              <a:rPr sz="1800" spc="-10" dirty="0">
                <a:latin typeface="Carlito"/>
                <a:cs typeface="Carlito"/>
              </a:rPr>
              <a:t>after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8+7</a:t>
            </a:r>
            <a:endParaRPr sz="1800">
              <a:latin typeface="Carlito"/>
              <a:cs typeface="Carlito"/>
            </a:endParaRPr>
          </a:p>
          <a:p>
            <a:pPr marL="4661535" marR="60325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= 15 ms and the </a:t>
            </a:r>
            <a:r>
              <a:rPr sz="1800" spc="-5" dirty="0">
                <a:latin typeface="Carlito"/>
                <a:cs typeface="Carlito"/>
              </a:rPr>
              <a:t>arrival time of </a:t>
            </a:r>
            <a:r>
              <a:rPr sz="1800" dirty="0">
                <a:latin typeface="Carlito"/>
                <a:cs typeface="Carlito"/>
              </a:rPr>
              <a:t>P3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2  ms. </a:t>
            </a:r>
            <a:r>
              <a:rPr sz="1800" spc="-15" dirty="0">
                <a:latin typeface="Carlito"/>
                <a:cs typeface="Carlito"/>
              </a:rPr>
              <a:t>So,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waiting </a:t>
            </a:r>
            <a:r>
              <a:rPr sz="1800" spc="-5" dirty="0">
                <a:latin typeface="Carlito"/>
                <a:cs typeface="Carlito"/>
              </a:rPr>
              <a:t>time of </a:t>
            </a:r>
            <a:r>
              <a:rPr sz="1800" dirty="0">
                <a:latin typeface="Carlito"/>
                <a:cs typeface="Carlito"/>
              </a:rPr>
              <a:t>P3 </a:t>
            </a:r>
            <a:r>
              <a:rPr sz="1800" spc="-5" dirty="0">
                <a:latin typeface="Carlito"/>
                <a:cs typeface="Carlito"/>
              </a:rPr>
              <a:t>will be:  15-2 </a:t>
            </a:r>
            <a:r>
              <a:rPr sz="1800" dirty="0">
                <a:latin typeface="Carlito"/>
                <a:cs typeface="Carlito"/>
              </a:rPr>
              <a:t>= 13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061" y="192150"/>
            <a:ext cx="358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Carlito"/>
                <a:cs typeface="Carlito"/>
              </a:rPr>
              <a:t>Turnaround </a:t>
            </a:r>
            <a:r>
              <a:rPr b="1" spc="-5" dirty="0">
                <a:latin typeface="Carlito"/>
                <a:cs typeface="Carlito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3465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Turnaround </a:t>
            </a:r>
            <a:r>
              <a:rPr sz="3200" spc="-5" dirty="0">
                <a:latin typeface="Carlito"/>
                <a:cs typeface="Carlito"/>
              </a:rPr>
              <a:t>time </a:t>
            </a:r>
            <a:r>
              <a:rPr sz="3200" dirty="0">
                <a:latin typeface="Carlito"/>
                <a:cs typeface="Carlito"/>
              </a:rPr>
              <a:t>is the </a:t>
            </a:r>
            <a:r>
              <a:rPr sz="3200" spc="-15" dirty="0">
                <a:latin typeface="Carlito"/>
                <a:cs typeface="Carlito"/>
              </a:rPr>
              <a:t>total </a:t>
            </a:r>
            <a:r>
              <a:rPr sz="3200" spc="-5" dirty="0">
                <a:latin typeface="Carlito"/>
                <a:cs typeface="Carlito"/>
              </a:rPr>
              <a:t>amount </a:t>
            </a:r>
            <a:r>
              <a:rPr sz="3200" dirty="0">
                <a:latin typeface="Carlito"/>
                <a:cs typeface="Carlito"/>
              </a:rPr>
              <a:t>of time  </a:t>
            </a:r>
            <a:r>
              <a:rPr sz="3200" spc="-10" dirty="0">
                <a:latin typeface="Carlito"/>
                <a:cs typeface="Carlito"/>
              </a:rPr>
              <a:t>spent </a:t>
            </a:r>
            <a:r>
              <a:rPr sz="3200" spc="-5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spc="-5" dirty="0">
                <a:latin typeface="Carlito"/>
                <a:cs typeface="Carlito"/>
              </a:rPr>
              <a:t>coming </a:t>
            </a: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5" dirty="0">
                <a:latin typeface="Carlito"/>
                <a:cs typeface="Carlito"/>
              </a:rPr>
              <a:t>ready  </a:t>
            </a:r>
            <a:r>
              <a:rPr sz="3200" spc="-30" dirty="0">
                <a:latin typeface="Carlito"/>
                <a:cs typeface="Carlito"/>
              </a:rPr>
              <a:t>state for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first </a:t>
            </a:r>
            <a:r>
              <a:rPr sz="3200" dirty="0">
                <a:latin typeface="Carlito"/>
                <a:cs typeface="Carlito"/>
              </a:rPr>
              <a:t>time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its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completion.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0" dirty="0">
                <a:latin typeface="Carlito"/>
                <a:cs typeface="Carlito"/>
              </a:rPr>
              <a:t>Turnaround </a:t>
            </a:r>
            <a:r>
              <a:rPr sz="3200" b="1" dirty="0">
                <a:latin typeface="Carlito"/>
                <a:cs typeface="Carlito"/>
              </a:rPr>
              <a:t>time = Exit time - </a:t>
            </a:r>
            <a:r>
              <a:rPr sz="3200" b="1" spc="-10" dirty="0">
                <a:latin typeface="Carlito"/>
                <a:cs typeface="Carlito"/>
              </a:rPr>
              <a:t>Arrival</a:t>
            </a:r>
            <a:r>
              <a:rPr sz="3200" b="1" spc="-8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7200" y="10379"/>
            <a:ext cx="7269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rlito"/>
                <a:cs typeface="Carlito"/>
              </a:rPr>
              <a:t>First-Come, First-Served </a:t>
            </a:r>
            <a:r>
              <a:rPr sz="2500" spc="-15" dirty="0">
                <a:latin typeface="Carlito"/>
                <a:cs typeface="Carlito"/>
              </a:rPr>
              <a:t>(FCFS)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Scheduling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416779"/>
            <a:ext cx="303022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080"/>
              </a:lnSpc>
              <a:spcBef>
                <a:spcPts val="100"/>
              </a:spcBef>
              <a:tabLst>
                <a:tab pos="1409065" algn="l"/>
              </a:tabLst>
            </a:pPr>
            <a:r>
              <a:rPr sz="2700" u="heavy" spc="-15" dirty="0">
                <a:uFill>
                  <a:solidFill>
                    <a:srgbClr val="000000"/>
                  </a:solidFill>
                </a:uFill>
              </a:rPr>
              <a:t>Process</a:t>
            </a:r>
            <a:r>
              <a:rPr sz="2700" spc="-15" dirty="0"/>
              <a:t>	</a:t>
            </a:r>
            <a:r>
              <a:rPr sz="2700" u="heavy" spc="-20" dirty="0">
                <a:uFill>
                  <a:solidFill>
                    <a:srgbClr val="000000"/>
                  </a:solidFill>
                </a:uFill>
              </a:rPr>
              <a:t>Burst</a:t>
            </a:r>
            <a:r>
              <a:rPr sz="270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</a:rPr>
              <a:t>Time</a:t>
            </a:r>
            <a:r>
              <a:rPr sz="2700" u="heavy" spc="204" dirty="0">
                <a:uFill>
                  <a:solidFill>
                    <a:srgbClr val="000000"/>
                  </a:solidFill>
                </a:uFill>
              </a:rPr>
              <a:t> </a:t>
            </a:r>
            <a:endParaRPr sz="2700" dirty="0"/>
          </a:p>
          <a:p>
            <a:pPr marL="442595">
              <a:lnSpc>
                <a:spcPts val="3080"/>
              </a:lnSpc>
              <a:tabLst>
                <a:tab pos="1980564" algn="l"/>
              </a:tabLst>
            </a:pP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1	</a:t>
            </a:r>
            <a:r>
              <a:rPr sz="2700" spc="-5" dirty="0"/>
              <a:t>24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492" y="2060571"/>
            <a:ext cx="503528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3</a:t>
            </a:r>
            <a:endParaRPr sz="2700" baseline="-20061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484" y="1689731"/>
            <a:ext cx="187452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080"/>
              </a:lnSpc>
              <a:spcBef>
                <a:spcPts val="100"/>
              </a:spcBef>
              <a:tabLst>
                <a:tab pos="1648460" algn="l"/>
              </a:tabLst>
            </a:pP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2	</a:t>
            </a:r>
            <a:r>
              <a:rPr sz="2700" dirty="0">
                <a:latin typeface="Carlito"/>
                <a:cs typeface="Carlito"/>
              </a:rPr>
              <a:t>3</a:t>
            </a:r>
          </a:p>
          <a:p>
            <a:pPr marR="17780" algn="r">
              <a:lnSpc>
                <a:spcPts val="3080"/>
              </a:lnSpc>
            </a:pPr>
            <a:r>
              <a:rPr sz="2700" dirty="0">
                <a:latin typeface="Carlito"/>
                <a:cs typeface="Carlito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-51100" y="2598648"/>
            <a:ext cx="7216775" cy="106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ts val="265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600" spc="-5" dirty="0">
                <a:latin typeface="Carlito"/>
                <a:cs typeface="Carlito"/>
              </a:rPr>
              <a:t>Suppose that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lang="en-US" sz="2600" spc="-10" dirty="0">
                <a:latin typeface="Carlito"/>
                <a:cs typeface="Carlito"/>
              </a:rPr>
              <a:t>p</a:t>
            </a:r>
            <a:r>
              <a:rPr sz="2600" spc="-10" dirty="0" smtClean="0">
                <a:latin typeface="Carlito"/>
                <a:cs typeface="Carlito"/>
              </a:rPr>
              <a:t>rocesses </a:t>
            </a:r>
            <a:r>
              <a:rPr sz="2600" spc="-5" dirty="0">
                <a:latin typeface="Carlito"/>
                <a:cs typeface="Carlito"/>
              </a:rPr>
              <a:t>arrive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10" dirty="0">
                <a:latin typeface="Carlito"/>
                <a:cs typeface="Carlito"/>
              </a:rPr>
              <a:t>order: </a:t>
            </a:r>
            <a:r>
              <a:rPr sz="2600" i="1" spc="5" dirty="0">
                <a:latin typeface="Carlito"/>
                <a:cs typeface="Carlito"/>
              </a:rPr>
              <a:t>P</a:t>
            </a:r>
            <a:r>
              <a:rPr sz="2550" i="1" spc="7" baseline="-21241" dirty="0">
                <a:latin typeface="Carlito"/>
                <a:cs typeface="Carlito"/>
              </a:rPr>
              <a:t>1</a:t>
            </a:r>
            <a:r>
              <a:rPr sz="2550" i="1" spc="217" baseline="-21241" dirty="0">
                <a:latin typeface="Carlito"/>
                <a:cs typeface="Carlito"/>
              </a:rPr>
              <a:t> </a:t>
            </a:r>
            <a:r>
              <a:rPr sz="2600" dirty="0" smtClean="0">
                <a:latin typeface="Carlito"/>
                <a:cs typeface="Carlito"/>
              </a:rPr>
              <a:t>,</a:t>
            </a:r>
            <a:r>
              <a:rPr lang="en-US" sz="2600" i="1" spc="5" dirty="0">
                <a:latin typeface="Carlito"/>
                <a:cs typeface="Carlito"/>
              </a:rPr>
              <a:t> P</a:t>
            </a:r>
            <a:r>
              <a:rPr lang="en-US" sz="2550" i="1" spc="7" baseline="-21241" dirty="0">
                <a:latin typeface="Carlito"/>
                <a:cs typeface="Carlito"/>
              </a:rPr>
              <a:t>2 </a:t>
            </a:r>
            <a:r>
              <a:rPr lang="en-US" sz="2600" dirty="0">
                <a:latin typeface="Carlito"/>
                <a:cs typeface="Carlito"/>
              </a:rPr>
              <a:t>,</a:t>
            </a:r>
            <a:r>
              <a:rPr lang="en-US" sz="2600" spc="-215" dirty="0">
                <a:latin typeface="Carlito"/>
                <a:cs typeface="Carlito"/>
              </a:rPr>
              <a:t> </a:t>
            </a:r>
            <a:r>
              <a:rPr lang="en-US" sz="2600" i="1" spc="5" dirty="0">
                <a:latin typeface="Carlito"/>
                <a:cs typeface="Carlito"/>
              </a:rPr>
              <a:t>P</a:t>
            </a:r>
            <a:r>
              <a:rPr lang="en-US" sz="2550" i="1" spc="7" baseline="-21241" dirty="0">
                <a:latin typeface="Carlito"/>
                <a:cs typeface="Carlito"/>
              </a:rPr>
              <a:t>3</a:t>
            </a:r>
            <a:endParaRPr lang="en-US" sz="2550" baseline="-21241" dirty="0">
              <a:latin typeface="Carlito"/>
              <a:cs typeface="Carlito"/>
            </a:endParaRPr>
          </a:p>
          <a:p>
            <a:pPr marL="381000" indent="-342900">
              <a:lnSpc>
                <a:spcPts val="265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endParaRPr sz="2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111" y="3697420"/>
            <a:ext cx="65958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Gantt </a:t>
            </a:r>
            <a:r>
              <a:rPr sz="2600" spc="-5" dirty="0">
                <a:latin typeface="Carlito"/>
                <a:cs typeface="Carlito"/>
              </a:rPr>
              <a:t>Chart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schedule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8695" y="5534094"/>
            <a:ext cx="6316980" cy="958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700" spc="-15" dirty="0">
                <a:latin typeface="Carlito"/>
                <a:cs typeface="Carlito"/>
              </a:rPr>
              <a:t>Waiting </a:t>
            </a:r>
            <a:r>
              <a:rPr sz="2700" dirty="0">
                <a:latin typeface="Carlito"/>
                <a:cs typeface="Carlito"/>
              </a:rPr>
              <a:t>time </a:t>
            </a:r>
            <a:r>
              <a:rPr sz="2700" spc="-25" dirty="0">
                <a:latin typeface="Carlito"/>
                <a:cs typeface="Carlito"/>
              </a:rPr>
              <a:t>for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1</a:t>
            </a:r>
            <a:endParaRPr sz="2700" baseline="-20061" dirty="0">
              <a:latin typeface="Carlito"/>
              <a:cs typeface="Carlito"/>
            </a:endParaRPr>
          </a:p>
          <a:p>
            <a:pPr marL="3937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93065" algn="l"/>
                <a:tab pos="393700" algn="l"/>
                <a:tab pos="3572510" algn="l"/>
              </a:tabLst>
            </a:pPr>
            <a:r>
              <a:rPr sz="2700" spc="-25" dirty="0">
                <a:latin typeface="Carlito"/>
                <a:cs typeface="Carlito"/>
              </a:rPr>
              <a:t>Average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waiting time:	(0 </a:t>
            </a:r>
            <a:r>
              <a:rPr sz="2700" dirty="0">
                <a:latin typeface="Carlito"/>
                <a:cs typeface="Carlito"/>
              </a:rPr>
              <a:t>+ 24 + 27)/3 =</a:t>
            </a:r>
            <a:r>
              <a:rPr sz="2700" spc="-1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17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46890"/>
              </p:ext>
            </p:extLst>
          </p:nvPr>
        </p:nvGraphicFramePr>
        <p:xfrm>
          <a:off x="1839791" y="4343601"/>
          <a:ext cx="5257800" cy="918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372">
                <a:tc>
                  <a:txBody>
                    <a:bodyPr/>
                    <a:lstStyle/>
                    <a:p>
                      <a:pPr marR="33083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029256" y="5457976"/>
            <a:ext cx="3185160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4260">
              <a:lnSpc>
                <a:spcPts val="1455"/>
              </a:lnSpc>
              <a:spcBef>
                <a:spcPts val="100"/>
              </a:spcBef>
              <a:tabLst>
                <a:tab pos="1979295" algn="l"/>
                <a:tab pos="2893695" algn="l"/>
              </a:tabLst>
            </a:pPr>
            <a:r>
              <a:rPr sz="1800" spc="-5" dirty="0">
                <a:latin typeface="Arial"/>
                <a:cs typeface="Arial"/>
              </a:rPr>
              <a:t>24	27	</a:t>
            </a:r>
            <a:r>
              <a:rPr sz="1800" spc="-10" dirty="0">
                <a:latin typeface="Arial"/>
                <a:cs typeface="Arial"/>
              </a:rPr>
              <a:t>30</a:t>
            </a:r>
            <a:endParaRPr sz="1800" dirty="0">
              <a:latin typeface="Arial"/>
              <a:cs typeface="Arial"/>
            </a:endParaRPr>
          </a:p>
          <a:p>
            <a:pPr marL="63500">
              <a:lnSpc>
                <a:spcPts val="2535"/>
              </a:lnSpc>
              <a:tabLst>
                <a:tab pos="1106170" algn="l"/>
              </a:tabLst>
            </a:pPr>
            <a:r>
              <a:rPr sz="2700" dirty="0">
                <a:latin typeface="Carlito"/>
                <a:cs typeface="Carlito"/>
              </a:rPr>
              <a:t>=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0; </a:t>
            </a: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2	</a:t>
            </a:r>
            <a:r>
              <a:rPr sz="2700" dirty="0">
                <a:latin typeface="Carlito"/>
                <a:cs typeface="Carlito"/>
              </a:rPr>
              <a:t>= 24; </a:t>
            </a: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3 </a:t>
            </a:r>
            <a:r>
              <a:rPr sz="2700" dirty="0">
                <a:latin typeface="Carlito"/>
                <a:cs typeface="Carlito"/>
              </a:rPr>
              <a:t>=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27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3273" y="534617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42" y="157714"/>
            <a:ext cx="851655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5" dirty="0"/>
              <a:t>Take </a:t>
            </a:r>
            <a:r>
              <a:rPr sz="4400" spc="-20" dirty="0"/>
              <a:t>into </a:t>
            </a:r>
            <a:r>
              <a:rPr sz="4400" spc="-10" dirty="0"/>
              <a:t>account </a:t>
            </a:r>
            <a:r>
              <a:rPr sz="4400" dirty="0"/>
              <a:t>the </a:t>
            </a:r>
            <a:r>
              <a:rPr sz="4400" spc="-10" dirty="0"/>
              <a:t>arrival</a:t>
            </a:r>
            <a:r>
              <a:rPr sz="4400" spc="125" dirty="0"/>
              <a:t> </a:t>
            </a:r>
            <a:r>
              <a:rPr sz="440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684" y="1175663"/>
            <a:ext cx="3651250" cy="28441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Exercise: repeat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calculation: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P1 arrives </a:t>
            </a:r>
            <a:r>
              <a:rPr sz="1800" spc="-10" dirty="0">
                <a:latin typeface="Carlito"/>
                <a:cs typeface="Carlito"/>
              </a:rPr>
              <a:t>at </a:t>
            </a:r>
            <a:r>
              <a:rPr sz="1800" spc="-5" dirty="0">
                <a:latin typeface="Carlito"/>
                <a:cs typeface="Carlito"/>
              </a:rPr>
              <a:t>time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P2 arrives </a:t>
            </a:r>
            <a:r>
              <a:rPr sz="1800" spc="-10" dirty="0">
                <a:latin typeface="Carlito"/>
                <a:cs typeface="Carlito"/>
              </a:rPr>
              <a:t>at </a:t>
            </a:r>
            <a:r>
              <a:rPr sz="1800" spc="-5" dirty="0">
                <a:latin typeface="Carlito"/>
                <a:cs typeface="Carlito"/>
              </a:rPr>
              <a:t>time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P3 arrives </a:t>
            </a:r>
            <a:r>
              <a:rPr sz="1800" spc="-10" dirty="0">
                <a:latin typeface="Carlito"/>
                <a:cs typeface="Carlito"/>
              </a:rPr>
              <a:t>at </a:t>
            </a:r>
            <a:r>
              <a:rPr sz="1800" spc="-5" dirty="0">
                <a:latin typeface="Carlito"/>
                <a:cs typeface="Carlito"/>
              </a:rPr>
              <a:t>time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so </a:t>
            </a:r>
            <a:r>
              <a:rPr sz="2000" dirty="0">
                <a:latin typeface="Carlito"/>
                <a:cs typeface="Carlito"/>
              </a:rPr>
              <a:t>P1 </a:t>
            </a:r>
            <a:r>
              <a:rPr sz="2000" spc="-5" dirty="0">
                <a:latin typeface="Carlito"/>
                <a:cs typeface="Carlito"/>
              </a:rPr>
              <a:t>waits </a:t>
            </a:r>
            <a:r>
              <a:rPr sz="2000" dirty="0">
                <a:latin typeface="Carlito"/>
                <a:cs typeface="Carlito"/>
              </a:rPr>
              <a:t>0</a:t>
            </a: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but P2 </a:t>
            </a:r>
            <a:r>
              <a:rPr sz="2000" spc="-5" dirty="0">
                <a:latin typeface="Carlito"/>
                <a:cs typeface="Carlito"/>
              </a:rPr>
              <a:t>waits </a:t>
            </a:r>
            <a:r>
              <a:rPr sz="2000" dirty="0">
                <a:latin typeface="Carlito"/>
                <a:cs typeface="Carlito"/>
              </a:rPr>
              <a:t>24-2 = 22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And p3 </a:t>
            </a:r>
            <a:r>
              <a:rPr sz="2000" spc="-5" dirty="0">
                <a:latin typeface="Carlito"/>
                <a:cs typeface="Carlito"/>
              </a:rPr>
              <a:t>waits </a:t>
            </a:r>
            <a:r>
              <a:rPr sz="2000" dirty="0">
                <a:latin typeface="Carlito"/>
                <a:cs typeface="Carlito"/>
              </a:rPr>
              <a:t>27 – 5 =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6426809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128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5796" y="4782311"/>
          <a:ext cx="5257799" cy="94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896">
                <a:tc>
                  <a:txBody>
                    <a:bodyPr/>
                    <a:lstStyle/>
                    <a:p>
                      <a:pPr marR="306705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664709" y="571814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9490" y="571814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3890" y="571814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5028" y="571814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76805" y="5487161"/>
            <a:ext cx="58419" cy="395605"/>
          </a:xfrm>
          <a:custGeom>
            <a:avLst/>
            <a:gdLst/>
            <a:ahLst/>
            <a:cxnLst/>
            <a:rect l="l" t="t" r="r" b="b"/>
            <a:pathLst>
              <a:path w="58419" h="395604">
                <a:moveTo>
                  <a:pt x="43433" y="43434"/>
                </a:moveTo>
                <a:lnTo>
                  <a:pt x="14477" y="43434"/>
                </a:lnTo>
                <a:lnTo>
                  <a:pt x="14477" y="395478"/>
                </a:lnTo>
                <a:lnTo>
                  <a:pt x="43433" y="395478"/>
                </a:lnTo>
                <a:lnTo>
                  <a:pt x="43433" y="43434"/>
                </a:lnTo>
                <a:close/>
              </a:path>
              <a:path w="58419" h="395604">
                <a:moveTo>
                  <a:pt x="28956" y="0"/>
                </a:moveTo>
                <a:lnTo>
                  <a:pt x="0" y="57912"/>
                </a:lnTo>
                <a:lnTo>
                  <a:pt x="14477" y="57912"/>
                </a:lnTo>
                <a:lnTo>
                  <a:pt x="14477" y="43434"/>
                </a:lnTo>
                <a:lnTo>
                  <a:pt x="50673" y="43434"/>
                </a:lnTo>
                <a:lnTo>
                  <a:pt x="28956" y="0"/>
                </a:lnTo>
                <a:close/>
              </a:path>
              <a:path w="58419" h="395604">
                <a:moveTo>
                  <a:pt x="50673" y="43434"/>
                </a:moveTo>
                <a:lnTo>
                  <a:pt x="43433" y="43434"/>
                </a:lnTo>
                <a:lnTo>
                  <a:pt x="43433" y="57912"/>
                </a:lnTo>
                <a:lnTo>
                  <a:pt x="57912" y="57912"/>
                </a:lnTo>
                <a:lnTo>
                  <a:pt x="50673" y="4343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9194" y="5973267"/>
            <a:ext cx="104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Arrival </a:t>
            </a:r>
            <a:r>
              <a:rPr sz="1800" spc="-5" dirty="0">
                <a:latin typeface="Liberation Sans Narrow"/>
                <a:cs typeface="Liberation Sans Narrow"/>
              </a:rPr>
              <a:t>of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P2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588" y="0"/>
            <a:ext cx="628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FCFS </a:t>
            </a:r>
            <a:r>
              <a:rPr sz="4400" spc="-5" dirty="0"/>
              <a:t>Scheduling</a:t>
            </a:r>
            <a:r>
              <a:rPr sz="4400" spc="-25" dirty="0"/>
              <a:t> </a:t>
            </a:r>
            <a:r>
              <a:rPr sz="4400" spc="-5" dirty="0"/>
              <a:t>(Cont.)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758928"/>
            <a:ext cx="654304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rlito"/>
                <a:cs typeface="Carlito"/>
              </a:rPr>
              <a:t>Suppose </a:t>
            </a:r>
            <a:r>
              <a:rPr sz="2700" spc="-10" dirty="0">
                <a:latin typeface="Carlito"/>
                <a:cs typeface="Carlito"/>
              </a:rPr>
              <a:t>that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5" dirty="0">
                <a:latin typeface="Carlito"/>
                <a:cs typeface="Carlito"/>
              </a:rPr>
              <a:t>processes </a:t>
            </a:r>
            <a:r>
              <a:rPr sz="2700" spc="-5" dirty="0">
                <a:latin typeface="Carlito"/>
                <a:cs typeface="Carlito"/>
              </a:rPr>
              <a:t>arrive </a:t>
            </a:r>
            <a:r>
              <a:rPr sz="2700" dirty="0">
                <a:latin typeface="Carlito"/>
                <a:cs typeface="Carlito"/>
              </a:rPr>
              <a:t>in the</a:t>
            </a:r>
            <a:r>
              <a:rPr sz="2700" spc="-11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order:</a:t>
            </a:r>
            <a:endParaRPr sz="2700" dirty="0">
              <a:latin typeface="Carlito"/>
              <a:cs typeface="Carlito"/>
            </a:endParaRPr>
          </a:p>
          <a:p>
            <a:pPr marL="3035300">
              <a:lnSpc>
                <a:spcPct val="100000"/>
              </a:lnSpc>
            </a:pP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2 </a:t>
            </a:r>
            <a:r>
              <a:rPr sz="2700" dirty="0">
                <a:latin typeface="Carlito"/>
                <a:cs typeface="Carlito"/>
              </a:rPr>
              <a:t>, </a:t>
            </a: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3 </a:t>
            </a:r>
            <a:r>
              <a:rPr sz="2700" dirty="0">
                <a:latin typeface="Carlito"/>
                <a:cs typeface="Carlito"/>
              </a:rPr>
              <a:t>,</a:t>
            </a:r>
            <a:r>
              <a:rPr sz="2700" spc="-395" dirty="0">
                <a:latin typeface="Carlito"/>
                <a:cs typeface="Carlito"/>
              </a:rPr>
              <a:t> </a:t>
            </a: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1</a:t>
            </a:r>
            <a:endParaRPr sz="2700" baseline="-20061" dirty="0">
              <a:latin typeface="Carlito"/>
              <a:cs typeface="Carlito"/>
            </a:endParaRPr>
          </a:p>
          <a:p>
            <a:pPr marL="368300" indent="-342900">
              <a:lnSpc>
                <a:spcPct val="100000"/>
              </a:lnSpc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spc="-15" dirty="0">
                <a:latin typeface="Carlito"/>
                <a:cs typeface="Carlito"/>
              </a:rPr>
              <a:t>Gantt </a:t>
            </a:r>
            <a:r>
              <a:rPr sz="2700" dirty="0">
                <a:latin typeface="Carlito"/>
                <a:cs typeface="Carlito"/>
              </a:rPr>
              <a:t>chart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schedule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is: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79254"/>
              </p:ext>
            </p:extLst>
          </p:nvPr>
        </p:nvGraphicFramePr>
        <p:xfrm>
          <a:off x="2086165" y="2679168"/>
          <a:ext cx="52578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26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06793" y="33952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276600"/>
            <a:ext cx="7096759" cy="252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6830">
              <a:lnSpc>
                <a:spcPct val="100000"/>
              </a:lnSpc>
              <a:spcBef>
                <a:spcPts val="100"/>
              </a:spcBef>
              <a:tabLst>
                <a:tab pos="2303780" algn="l"/>
                <a:tab pos="3218180" algn="l"/>
              </a:tabLst>
            </a:pPr>
            <a:r>
              <a:rPr sz="1800" spc="-5" dirty="0">
                <a:latin typeface="Arial"/>
                <a:cs typeface="Arial"/>
              </a:rPr>
              <a:t>0	3	6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700" spc="-15" dirty="0">
                <a:latin typeface="Carlito"/>
                <a:cs typeface="Carlito"/>
              </a:rPr>
              <a:t>Waiting </a:t>
            </a:r>
            <a:r>
              <a:rPr sz="2700" dirty="0">
                <a:latin typeface="Carlito"/>
                <a:cs typeface="Carlito"/>
              </a:rPr>
              <a:t>time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1 </a:t>
            </a:r>
            <a:r>
              <a:rPr sz="2700" i="1" dirty="0">
                <a:latin typeface="Carlito"/>
                <a:cs typeface="Carlito"/>
              </a:rPr>
              <a:t>= </a:t>
            </a:r>
            <a:r>
              <a:rPr sz="2700" spc="-5" dirty="0">
                <a:latin typeface="Carlito"/>
                <a:cs typeface="Carlito"/>
              </a:rPr>
              <a:t>6</a:t>
            </a:r>
            <a:r>
              <a:rPr sz="2700" i="1" spc="-5" dirty="0">
                <a:latin typeface="Carlito"/>
                <a:cs typeface="Carlito"/>
              </a:rPr>
              <a:t>; P</a:t>
            </a:r>
            <a:r>
              <a:rPr sz="2700" i="1" spc="-7" baseline="-20061" dirty="0">
                <a:latin typeface="Carlito"/>
                <a:cs typeface="Carlito"/>
              </a:rPr>
              <a:t>2 </a:t>
            </a:r>
            <a:r>
              <a:rPr sz="2700" dirty="0">
                <a:latin typeface="Carlito"/>
                <a:cs typeface="Carlito"/>
              </a:rPr>
              <a:t>= 0</a:t>
            </a:r>
            <a:r>
              <a:rPr sz="2700" i="1" baseline="-20061" dirty="0">
                <a:latin typeface="Carlito"/>
                <a:cs typeface="Carlito"/>
              </a:rPr>
              <a:t>; </a:t>
            </a:r>
            <a:r>
              <a:rPr sz="2700" i="1" spc="-5" dirty="0">
                <a:latin typeface="Carlito"/>
                <a:cs typeface="Carlito"/>
              </a:rPr>
              <a:t>P</a:t>
            </a:r>
            <a:r>
              <a:rPr sz="2700" i="1" spc="-7" baseline="-20061" dirty="0">
                <a:latin typeface="Carlito"/>
                <a:cs typeface="Carlito"/>
              </a:rPr>
              <a:t>3 </a:t>
            </a:r>
            <a:r>
              <a:rPr sz="2700" i="1" dirty="0">
                <a:latin typeface="Carlito"/>
                <a:cs typeface="Carlito"/>
              </a:rPr>
              <a:t>=</a:t>
            </a:r>
            <a:r>
              <a:rPr sz="2700" i="1" spc="-3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3</a:t>
            </a:r>
          </a:p>
          <a:p>
            <a:pPr marL="3937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93065" algn="l"/>
                <a:tab pos="393700" algn="l"/>
                <a:tab pos="3648710" algn="l"/>
              </a:tabLst>
            </a:pPr>
            <a:r>
              <a:rPr sz="2700" spc="-25" dirty="0">
                <a:latin typeface="Carlito"/>
                <a:cs typeface="Carlito"/>
              </a:rPr>
              <a:t>Average</a:t>
            </a:r>
            <a:r>
              <a:rPr sz="2700" spc="-1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waiting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time:	</a:t>
            </a:r>
            <a:r>
              <a:rPr sz="2700" spc="-5" dirty="0">
                <a:latin typeface="Carlito"/>
                <a:cs typeface="Carlito"/>
              </a:rPr>
              <a:t>(6 </a:t>
            </a:r>
            <a:r>
              <a:rPr sz="2700" dirty="0">
                <a:latin typeface="Carlito"/>
                <a:cs typeface="Carlito"/>
              </a:rPr>
              <a:t>+ 0 + 3)/3 =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3</a:t>
            </a:r>
          </a:p>
          <a:p>
            <a:pPr marL="3937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700" spc="-5" dirty="0">
                <a:latin typeface="Carlito"/>
                <a:cs typeface="Carlito"/>
              </a:rPr>
              <a:t>Much </a:t>
            </a:r>
            <a:r>
              <a:rPr sz="2700" spc="-20" dirty="0">
                <a:latin typeface="Carlito"/>
                <a:cs typeface="Carlito"/>
              </a:rPr>
              <a:t>better </a:t>
            </a:r>
            <a:r>
              <a:rPr sz="2700" dirty="0">
                <a:latin typeface="Carlito"/>
                <a:cs typeface="Carlito"/>
              </a:rPr>
              <a:t>than </a:t>
            </a:r>
            <a:r>
              <a:rPr sz="2700" spc="-10" dirty="0">
                <a:latin typeface="Carlito"/>
                <a:cs typeface="Carlito"/>
              </a:rPr>
              <a:t>previous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case</a:t>
            </a:r>
            <a:endParaRPr sz="2700" dirty="0">
              <a:latin typeface="Carlito"/>
              <a:cs typeface="Carlito"/>
            </a:endParaRPr>
          </a:p>
          <a:p>
            <a:pPr marL="3937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700" i="1" spc="-20" dirty="0">
                <a:latin typeface="Carlito"/>
                <a:cs typeface="Carlito"/>
              </a:rPr>
              <a:t>Convoy </a:t>
            </a:r>
            <a:r>
              <a:rPr sz="2700" i="1" spc="-5" dirty="0">
                <a:latin typeface="Carlito"/>
                <a:cs typeface="Carlito"/>
              </a:rPr>
              <a:t>effect </a:t>
            </a:r>
            <a:r>
              <a:rPr sz="2700" spc="-5" dirty="0">
                <a:latin typeface="Carlito"/>
                <a:cs typeface="Carlito"/>
              </a:rPr>
              <a:t>short </a:t>
            </a:r>
            <a:r>
              <a:rPr sz="2700" spc="-15" dirty="0">
                <a:latin typeface="Carlito"/>
                <a:cs typeface="Carlito"/>
              </a:rPr>
              <a:t>process </a:t>
            </a:r>
            <a:r>
              <a:rPr sz="2700" spc="-5" dirty="0">
                <a:latin typeface="Carlito"/>
                <a:cs typeface="Carlito"/>
              </a:rPr>
              <a:t>behind </a:t>
            </a:r>
            <a:r>
              <a:rPr sz="2700" dirty="0">
                <a:latin typeface="Carlito"/>
                <a:cs typeface="Carlito"/>
              </a:rPr>
              <a:t>long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process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9016" y="140030"/>
            <a:ext cx="7037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Shortest-Job-First </a:t>
            </a:r>
            <a:r>
              <a:rPr spc="-10" dirty="0"/>
              <a:t>(SJF)</a:t>
            </a:r>
            <a:r>
              <a:rPr spc="40" dirty="0"/>
              <a:t> </a:t>
            </a:r>
            <a:r>
              <a:rPr spc="-10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36559" cy="3649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3093085" algn="l"/>
              </a:tabLst>
            </a:pPr>
            <a:r>
              <a:rPr sz="3200" spc="-10" dirty="0">
                <a:latin typeface="Carlito"/>
                <a:cs typeface="Carlito"/>
              </a:rPr>
              <a:t>Associate </a:t>
            </a:r>
            <a:r>
              <a:rPr sz="3200" dirty="0">
                <a:latin typeface="Carlito"/>
                <a:cs typeface="Carlito"/>
              </a:rPr>
              <a:t>with each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length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its  </a:t>
            </a:r>
            <a:r>
              <a:rPr sz="3200" spc="-10" dirty="0">
                <a:latin typeface="Carlito"/>
                <a:cs typeface="Carlito"/>
              </a:rPr>
              <a:t>next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CPU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burst.	</a:t>
            </a:r>
            <a:r>
              <a:rPr sz="3200" dirty="0">
                <a:latin typeface="Carlito"/>
                <a:cs typeface="Carlito"/>
              </a:rPr>
              <a:t>Use these </a:t>
            </a:r>
            <a:r>
              <a:rPr sz="3200" spc="-5" dirty="0">
                <a:latin typeface="Carlito"/>
                <a:cs typeface="Carlito"/>
              </a:rPr>
              <a:t>lengths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schedule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with the </a:t>
            </a:r>
            <a:r>
              <a:rPr sz="3200" spc="-10" dirty="0">
                <a:latin typeface="Carlito"/>
                <a:cs typeface="Carlito"/>
              </a:rPr>
              <a:t>shortest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  <a:p>
            <a:pPr marL="355600" marR="1057275" indent="-342900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SJF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optimal </a:t>
            </a:r>
            <a:r>
              <a:rPr sz="3200" dirty="0">
                <a:latin typeface="Carlito"/>
                <a:cs typeface="Carlito"/>
              </a:rPr>
              <a:t>– </a:t>
            </a:r>
            <a:r>
              <a:rPr sz="3200" spc="-10" dirty="0">
                <a:latin typeface="Carlito"/>
                <a:cs typeface="Carlito"/>
              </a:rPr>
              <a:t>gives </a:t>
            </a:r>
            <a:r>
              <a:rPr sz="3200" spc="-5" dirty="0">
                <a:latin typeface="Carlito"/>
                <a:cs typeface="Carlito"/>
              </a:rPr>
              <a:t>minimum </a:t>
            </a:r>
            <a:r>
              <a:rPr sz="3200" spc="-25" dirty="0">
                <a:latin typeface="Carlito"/>
                <a:cs typeface="Carlito"/>
              </a:rPr>
              <a:t>average  </a:t>
            </a:r>
            <a:r>
              <a:rPr sz="3200" spc="-5" dirty="0">
                <a:latin typeface="Carlito"/>
                <a:cs typeface="Carlito"/>
              </a:rPr>
              <a:t>waiting </a:t>
            </a:r>
            <a:r>
              <a:rPr sz="3200" dirty="0">
                <a:latin typeface="Carlito"/>
                <a:cs typeface="Carlito"/>
              </a:rPr>
              <a:t>time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given set of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processes</a:t>
            </a:r>
            <a:endParaRPr sz="3200">
              <a:latin typeface="Carlito"/>
              <a:cs typeface="Carlito"/>
            </a:endParaRPr>
          </a:p>
          <a:p>
            <a:pPr marL="756285" marR="58039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rlito"/>
                <a:cs typeface="Carlito"/>
              </a:rPr>
              <a:t>The difficulty </a:t>
            </a:r>
            <a:r>
              <a:rPr sz="2800" spc="-5" dirty="0">
                <a:latin typeface="Carlito"/>
                <a:cs typeface="Carlito"/>
              </a:rPr>
              <a:t>is knowing the </a:t>
            </a:r>
            <a:r>
              <a:rPr sz="2800" spc="-15" dirty="0">
                <a:latin typeface="Carlito"/>
                <a:cs typeface="Carlito"/>
              </a:rPr>
              <a:t>length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next  </a:t>
            </a:r>
            <a:r>
              <a:rPr sz="2800" spc="-10" dirty="0">
                <a:latin typeface="Carlito"/>
                <a:cs typeface="Carlito"/>
              </a:rPr>
              <a:t>CPU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request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1152</Words>
  <Application>Microsoft Office PowerPoint</Application>
  <PresentationFormat>On-screen Show (4:3)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Carlito</vt:lpstr>
      <vt:lpstr>Liberation Sans Narrow</vt:lpstr>
      <vt:lpstr>Symbol</vt:lpstr>
      <vt:lpstr>Times New Roman</vt:lpstr>
      <vt:lpstr>Office Theme</vt:lpstr>
      <vt:lpstr>Burst time</vt:lpstr>
      <vt:lpstr>Arrival time</vt:lpstr>
      <vt:lpstr>Response time</vt:lpstr>
      <vt:lpstr>Waiting time</vt:lpstr>
      <vt:lpstr>Turnaround time</vt:lpstr>
      <vt:lpstr>Process Burst Time  P1 24</vt:lpstr>
      <vt:lpstr>Take into account the arrival time</vt:lpstr>
      <vt:lpstr>FCFS Scheduling (Cont.)</vt:lpstr>
      <vt:lpstr>Shortest-Job-First (SJF) Scheduling</vt:lpstr>
      <vt:lpstr>Example of SJF (nonpreemptive)</vt:lpstr>
      <vt:lpstr>Example of SJF (nonpreemptive)</vt:lpstr>
      <vt:lpstr>Example of SJF (preemptive) : short  remaining time first SRTF</vt:lpstr>
      <vt:lpstr>Priority Scheduling</vt:lpstr>
      <vt:lpstr>Round Robin (RR)</vt:lpstr>
      <vt:lpstr>Example of RR with Time Quantum =  4</vt:lpstr>
      <vt:lpstr>Time Quantum and Context Switch 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Maher</cp:lastModifiedBy>
  <cp:revision>17</cp:revision>
  <dcterms:created xsi:type="dcterms:W3CDTF">2022-10-24T13:55:41Z</dcterms:created>
  <dcterms:modified xsi:type="dcterms:W3CDTF">2023-12-02T18:29:10Z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2022-10-24T00:00:00Z</vt:filetime>
  </property>
</Properties>
</file>