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hyperlink" Target="https://www.geeksforgeeks.org/what-is-intent-in-android/" TargetMode="External"/><Relationship Id="rId5" Type="http://schemas.openxmlformats.org/officeDocument/2006/relationships/image" Target="../media/image14.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s://abhiandroid.com/programming/intent-in-android/" TargetMode="External"/><Relationship Id="rId5" Type="http://schemas.openxmlformats.org/officeDocument/2006/relationships/hyperlink" Target="https://abhiandroid.com/programming/intent-in-android/" TargetMode="External"/><Relationship Id="rId6" Type="http://schemas.openxmlformats.org/officeDocument/2006/relationships/hyperlink" Target="https://abhiandroid.com/programming/intent-in-android/" TargetMode="External"/><Relationship Id="rId7"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5143512"/>
            <a:ext cx="9144000" cy="1714488"/>
          </a:xfrm>
          <a:prstGeom prst="rect">
            <a:avLst/>
          </a:prstGeom>
          <a:noFill/>
          <a:ln>
            <a:noFill/>
          </a:ln>
        </p:spPr>
      </p:pic>
      <p:sp>
        <p:nvSpPr>
          <p:cNvPr id="89" name="Google Shape;89;p13"/>
          <p:cNvSpPr/>
          <p:nvPr/>
        </p:nvSpPr>
        <p:spPr>
          <a:xfrm>
            <a:off x="3714744" y="3143248"/>
            <a:ext cx="162358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dk1"/>
                </a:solidFill>
                <a:latin typeface="Cambria"/>
                <a:ea typeface="Cambria"/>
                <a:cs typeface="Cambria"/>
                <a:sym typeface="Cambria"/>
              </a:rPr>
              <a:t>Intent</a:t>
            </a:r>
            <a:endParaRPr b="1" sz="4000">
              <a:solidFill>
                <a:schemeClr val="dk1"/>
              </a:solidFill>
              <a:latin typeface="Cambria"/>
              <a:ea typeface="Cambria"/>
              <a:cs typeface="Cambria"/>
              <a:sym typeface="Cambria"/>
            </a:endParaRPr>
          </a:p>
        </p:txBody>
      </p:sp>
      <p:sp>
        <p:nvSpPr>
          <p:cNvPr id="90" name="Google Shape;90;p13"/>
          <p:cNvSpPr/>
          <p:nvPr/>
        </p:nvSpPr>
        <p:spPr>
          <a:xfrm>
            <a:off x="0" y="0"/>
            <a:ext cx="9144000"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36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b="1" sz="36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b="1" sz="36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b="1" sz="3600">
              <a:solidFill>
                <a:schemeClr val="dk1"/>
              </a:solidFill>
              <a:latin typeface="Cambria"/>
              <a:ea typeface="Cambria"/>
              <a:cs typeface="Cambria"/>
              <a:sym typeface="Cambria"/>
            </a:endParaRPr>
          </a:p>
          <a:p>
            <a:pPr indent="0" lvl="0" marL="0" marR="0" rtl="0" algn="ctr">
              <a:spcBef>
                <a:spcPts val="0"/>
              </a:spcBef>
              <a:spcAft>
                <a:spcPts val="0"/>
              </a:spcAft>
              <a:buNone/>
            </a:pPr>
            <a:r>
              <a:rPr b="1" lang="en-US" sz="3600">
                <a:solidFill>
                  <a:schemeClr val="dk1"/>
                </a:solidFill>
                <a:latin typeface="Cambria"/>
                <a:ea typeface="Cambria"/>
                <a:cs typeface="Cambria"/>
                <a:sym typeface="Cambria"/>
              </a:rPr>
              <a:t>Chapter 2</a:t>
            </a:r>
            <a:br>
              <a:rPr lang="en-US" sz="3600">
                <a:solidFill>
                  <a:schemeClr val="dk1"/>
                </a:solidFill>
                <a:latin typeface="Cambria"/>
                <a:ea typeface="Cambria"/>
                <a:cs typeface="Cambria"/>
                <a:sym typeface="Cambria"/>
              </a:rPr>
            </a:br>
            <a:endParaRPr sz="3600">
              <a:solidFill>
                <a:schemeClr val="dk1"/>
              </a:solidFill>
              <a:latin typeface="Cambria"/>
              <a:ea typeface="Cambria"/>
              <a:cs typeface="Cambria"/>
              <a:sym typeface="Cambria"/>
            </a:endParaRPr>
          </a:p>
        </p:txBody>
      </p:sp>
      <p:pic>
        <p:nvPicPr>
          <p:cNvPr id="91" name="Google Shape;91;p13"/>
          <p:cNvPicPr preferRelativeResize="0"/>
          <p:nvPr/>
        </p:nvPicPr>
        <p:blipFill rotWithShape="1">
          <a:blip r:embed="rId4">
            <a:alphaModFix/>
          </a:blip>
          <a:srcRect b="0" l="0" r="0" t="0"/>
          <a:stretch/>
        </p:blipFill>
        <p:spPr>
          <a:xfrm>
            <a:off x="428596" y="1571612"/>
            <a:ext cx="2285984" cy="31432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61" name="Google Shape;161;p22"/>
          <p:cNvSpPr/>
          <p:nvPr/>
        </p:nvSpPr>
        <p:spPr>
          <a:xfrm>
            <a:off x="0" y="142852"/>
            <a:ext cx="6187463"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Examples of action/data pairs are:</a:t>
            </a:r>
            <a:endParaRPr b="0" i="0" sz="3200" cap="none" strike="noStrike">
              <a:solidFill>
                <a:schemeClr val="dk1"/>
              </a:solidFill>
              <a:latin typeface="Cambria"/>
              <a:ea typeface="Cambria"/>
              <a:cs typeface="Cambria"/>
              <a:sym typeface="Cambria"/>
            </a:endParaRPr>
          </a:p>
        </p:txBody>
      </p:sp>
      <p:pic>
        <p:nvPicPr>
          <p:cNvPr id="162" name="Google Shape;162;p22"/>
          <p:cNvPicPr preferRelativeResize="0"/>
          <p:nvPr/>
        </p:nvPicPr>
        <p:blipFill rotWithShape="1">
          <a:blip r:embed="rId4">
            <a:alphaModFix/>
          </a:blip>
          <a:srcRect b="0" l="0" r="0" t="0"/>
          <a:stretch/>
        </p:blipFill>
        <p:spPr>
          <a:xfrm>
            <a:off x="214282" y="1071546"/>
            <a:ext cx="8501122" cy="4714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0" t="0"/>
          <a:stretch/>
        </p:blipFill>
        <p:spPr>
          <a:xfrm>
            <a:off x="0" y="5857892"/>
            <a:ext cx="9144000" cy="1000108"/>
          </a:xfrm>
          <a:prstGeom prst="rect">
            <a:avLst/>
          </a:prstGeom>
          <a:noFill/>
          <a:ln>
            <a:noFill/>
          </a:ln>
        </p:spPr>
      </p:pic>
      <p:pic>
        <p:nvPicPr>
          <p:cNvPr id="168" name="Google Shape;168;p23"/>
          <p:cNvPicPr preferRelativeResize="0"/>
          <p:nvPr/>
        </p:nvPicPr>
        <p:blipFill rotWithShape="1">
          <a:blip r:embed="rId4">
            <a:alphaModFix/>
          </a:blip>
          <a:srcRect b="0" l="0" r="0" t="0"/>
          <a:stretch/>
        </p:blipFill>
        <p:spPr>
          <a:xfrm>
            <a:off x="214282" y="285727"/>
            <a:ext cx="8715436" cy="55503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rotWithShape="1">
          <a:blip r:embed="rId3">
            <a:alphaModFix/>
          </a:blip>
          <a:srcRect b="0" l="0" r="0" t="0"/>
          <a:stretch/>
        </p:blipFill>
        <p:spPr>
          <a:xfrm>
            <a:off x="0" y="5786454"/>
            <a:ext cx="9144000" cy="1071546"/>
          </a:xfrm>
          <a:prstGeom prst="rect">
            <a:avLst/>
          </a:prstGeom>
          <a:noFill/>
          <a:ln>
            <a:noFill/>
          </a:ln>
        </p:spPr>
      </p:pic>
      <p:sp>
        <p:nvSpPr>
          <p:cNvPr id="174" name="Google Shape;174;p24"/>
          <p:cNvSpPr/>
          <p:nvPr/>
        </p:nvSpPr>
        <p:spPr>
          <a:xfrm>
            <a:off x="0" y="142852"/>
            <a:ext cx="7609199" cy="95410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Example:</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Display the phone dialer with the given number filled in.</a:t>
            </a:r>
            <a:endParaRPr b="0" i="0" sz="2400" cap="none" strike="noStrike">
              <a:solidFill>
                <a:schemeClr val="dk1"/>
              </a:solidFill>
              <a:latin typeface="Cambria"/>
              <a:ea typeface="Cambria"/>
              <a:cs typeface="Cambria"/>
              <a:sym typeface="Cambria"/>
            </a:endParaRPr>
          </a:p>
        </p:txBody>
      </p:sp>
      <p:pic>
        <p:nvPicPr>
          <p:cNvPr id="175" name="Google Shape;175;p24"/>
          <p:cNvPicPr preferRelativeResize="0"/>
          <p:nvPr/>
        </p:nvPicPr>
        <p:blipFill rotWithShape="1">
          <a:blip r:embed="rId4">
            <a:alphaModFix/>
          </a:blip>
          <a:srcRect b="0" l="0" r="0" t="0"/>
          <a:stretch/>
        </p:blipFill>
        <p:spPr>
          <a:xfrm>
            <a:off x="0" y="1500174"/>
            <a:ext cx="9144000" cy="39290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81" name="Google Shape;181;p25"/>
          <p:cNvSpPr/>
          <p:nvPr/>
        </p:nvSpPr>
        <p:spPr>
          <a:xfrm>
            <a:off x="0" y="0"/>
            <a:ext cx="7149650"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More Examples: Using Standard Actions</a:t>
            </a:r>
            <a:endParaRPr b="0" i="0" sz="3200" cap="none" strike="noStrike">
              <a:solidFill>
                <a:schemeClr val="dk1"/>
              </a:solidFill>
              <a:latin typeface="Cambria"/>
              <a:ea typeface="Cambria"/>
              <a:cs typeface="Cambria"/>
              <a:sym typeface="Cambria"/>
            </a:endParaRPr>
          </a:p>
        </p:txBody>
      </p:sp>
      <p:sp>
        <p:nvSpPr>
          <p:cNvPr id="182" name="Google Shape;182;p25"/>
          <p:cNvSpPr/>
          <p:nvPr/>
        </p:nvSpPr>
        <p:spPr>
          <a:xfrm>
            <a:off x="0" y="785794"/>
            <a:ext cx="317317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Show all your Contacts</a:t>
            </a:r>
            <a:endParaRPr sz="2400">
              <a:solidFill>
                <a:schemeClr val="dk1"/>
              </a:solidFill>
              <a:latin typeface="Cambria"/>
              <a:ea typeface="Cambria"/>
              <a:cs typeface="Cambria"/>
              <a:sym typeface="Cambria"/>
            </a:endParaRPr>
          </a:p>
        </p:txBody>
      </p:sp>
      <p:pic>
        <p:nvPicPr>
          <p:cNvPr id="183" name="Google Shape;183;p25"/>
          <p:cNvPicPr preferRelativeResize="0"/>
          <p:nvPr/>
        </p:nvPicPr>
        <p:blipFill rotWithShape="1">
          <a:blip r:embed="rId4">
            <a:alphaModFix/>
          </a:blip>
          <a:srcRect b="0" l="0" r="0" t="0"/>
          <a:stretch/>
        </p:blipFill>
        <p:spPr>
          <a:xfrm>
            <a:off x="0" y="1500174"/>
            <a:ext cx="9144000" cy="460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0" l="0" r="0" t="0"/>
          <a:stretch/>
        </p:blipFill>
        <p:spPr>
          <a:xfrm>
            <a:off x="0" y="5929330"/>
            <a:ext cx="9144000" cy="928670"/>
          </a:xfrm>
          <a:prstGeom prst="rect">
            <a:avLst/>
          </a:prstGeom>
          <a:noFill/>
          <a:ln>
            <a:noFill/>
          </a:ln>
        </p:spPr>
      </p:pic>
      <p:sp>
        <p:nvSpPr>
          <p:cNvPr id="189" name="Google Shape;189;p26"/>
          <p:cNvSpPr/>
          <p:nvPr/>
        </p:nvSpPr>
        <p:spPr>
          <a:xfrm>
            <a:off x="0" y="142852"/>
            <a:ext cx="5585568"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Edit a Particular Contact (ID = 2) </a:t>
            </a:r>
            <a:endParaRPr b="0" i="0" sz="3200" cap="none" strike="noStrike">
              <a:solidFill>
                <a:schemeClr val="dk1"/>
              </a:solidFill>
              <a:latin typeface="Cambria"/>
              <a:ea typeface="Cambria"/>
              <a:cs typeface="Cambria"/>
              <a:sym typeface="Cambria"/>
            </a:endParaRPr>
          </a:p>
        </p:txBody>
      </p:sp>
      <p:pic>
        <p:nvPicPr>
          <p:cNvPr id="190" name="Google Shape;190;p26"/>
          <p:cNvPicPr preferRelativeResize="0"/>
          <p:nvPr/>
        </p:nvPicPr>
        <p:blipFill rotWithShape="1">
          <a:blip r:embed="rId4">
            <a:alphaModFix/>
          </a:blip>
          <a:srcRect b="0" l="0" r="0" t="0"/>
          <a:stretch/>
        </p:blipFill>
        <p:spPr>
          <a:xfrm>
            <a:off x="0" y="928670"/>
            <a:ext cx="9144000" cy="47863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rotWithShape="1">
          <a:blip r:embed="rId3">
            <a:alphaModFix/>
          </a:blip>
          <a:srcRect b="0" l="0" r="0" t="0"/>
          <a:stretch/>
        </p:blipFill>
        <p:spPr>
          <a:xfrm>
            <a:off x="0" y="5929330"/>
            <a:ext cx="9144000" cy="928670"/>
          </a:xfrm>
          <a:prstGeom prst="rect">
            <a:avLst/>
          </a:prstGeom>
          <a:noFill/>
          <a:ln>
            <a:noFill/>
          </a:ln>
        </p:spPr>
      </p:pic>
      <p:sp>
        <p:nvSpPr>
          <p:cNvPr id="196" name="Google Shape;196;p27"/>
          <p:cNvSpPr/>
          <p:nvPr/>
        </p:nvSpPr>
        <p:spPr>
          <a:xfrm>
            <a:off x="0" y="0"/>
            <a:ext cx="505548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mbria"/>
                <a:ea typeface="Cambria"/>
                <a:cs typeface="Cambria"/>
                <a:sym typeface="Cambria"/>
              </a:rPr>
              <a:t>Geo Mapping an Address</a:t>
            </a:r>
            <a:endParaRPr sz="3600">
              <a:solidFill>
                <a:schemeClr val="dk1"/>
              </a:solidFill>
              <a:latin typeface="Cambria"/>
              <a:ea typeface="Cambria"/>
              <a:cs typeface="Cambria"/>
              <a:sym typeface="Cambria"/>
            </a:endParaRPr>
          </a:p>
        </p:txBody>
      </p:sp>
      <p:pic>
        <p:nvPicPr>
          <p:cNvPr id="197" name="Google Shape;197;p27"/>
          <p:cNvPicPr preferRelativeResize="0"/>
          <p:nvPr/>
        </p:nvPicPr>
        <p:blipFill rotWithShape="1">
          <a:blip r:embed="rId4">
            <a:alphaModFix/>
          </a:blip>
          <a:srcRect b="0" l="0" r="0" t="0"/>
          <a:stretch/>
        </p:blipFill>
        <p:spPr>
          <a:xfrm>
            <a:off x="80963" y="785813"/>
            <a:ext cx="8982075" cy="528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rotWithShape="1">
          <a:blip r:embed="rId3">
            <a:alphaModFix/>
          </a:blip>
          <a:srcRect b="0" l="0" r="0" t="0"/>
          <a:stretch/>
        </p:blipFill>
        <p:spPr>
          <a:xfrm>
            <a:off x="0" y="5929330"/>
            <a:ext cx="9144000" cy="928670"/>
          </a:xfrm>
          <a:prstGeom prst="rect">
            <a:avLst/>
          </a:prstGeom>
          <a:noFill/>
          <a:ln>
            <a:noFill/>
          </a:ln>
        </p:spPr>
      </p:pic>
      <p:sp>
        <p:nvSpPr>
          <p:cNvPr id="203" name="Google Shape;203;p28"/>
          <p:cNvSpPr/>
          <p:nvPr/>
        </p:nvSpPr>
        <p:spPr>
          <a:xfrm>
            <a:off x="2643174" y="0"/>
            <a:ext cx="364753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Bundle in Android</a:t>
            </a:r>
            <a:endParaRPr b="1" sz="3200">
              <a:solidFill>
                <a:schemeClr val="dk1"/>
              </a:solidFill>
              <a:latin typeface="Cambria"/>
              <a:ea typeface="Cambria"/>
              <a:cs typeface="Cambria"/>
              <a:sym typeface="Cambria"/>
            </a:endParaRPr>
          </a:p>
        </p:txBody>
      </p:sp>
      <p:sp>
        <p:nvSpPr>
          <p:cNvPr id="204" name="Google Shape;204;p28"/>
          <p:cNvSpPr/>
          <p:nvPr/>
        </p:nvSpPr>
        <p:spPr>
          <a:xfrm>
            <a:off x="0" y="642918"/>
            <a:ext cx="9144000"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mbria"/>
                <a:ea typeface="Cambria"/>
                <a:cs typeface="Cambria"/>
                <a:sym typeface="Cambria"/>
              </a:rPr>
              <a:t>     It is known that </a:t>
            </a:r>
            <a:r>
              <a:rPr lang="en-US" sz="2400" u="sng">
                <a:solidFill>
                  <a:schemeClr val="hlink"/>
                </a:solidFill>
                <a:latin typeface="Cambria"/>
                <a:ea typeface="Cambria"/>
                <a:cs typeface="Cambria"/>
                <a:sym typeface="Cambria"/>
                <a:hlinkClick r:id="rId4"/>
              </a:rPr>
              <a:t>Intents </a:t>
            </a:r>
            <a:r>
              <a:rPr lang="en-US" sz="2400">
                <a:solidFill>
                  <a:schemeClr val="dk1"/>
                </a:solidFill>
                <a:latin typeface="Cambria"/>
                <a:ea typeface="Cambria"/>
                <a:cs typeface="Cambria"/>
                <a:sym typeface="Cambria"/>
              </a:rPr>
              <a:t>are used in Android to pass to the data from one activity to another. But there is one another way, that can be used to pass the data from one activity to another in a better way and less code space ie by using Bundles in Android. Android Bundles are generally used for passing data from one activity to another. </a:t>
            </a:r>
            <a:endParaRPr sz="2400">
              <a:solidFill>
                <a:schemeClr val="dk1"/>
              </a:solidFill>
              <a:latin typeface="Cambria"/>
              <a:ea typeface="Cambria"/>
              <a:cs typeface="Cambria"/>
              <a:sym typeface="Cambria"/>
            </a:endParaRPr>
          </a:p>
        </p:txBody>
      </p:sp>
      <p:pic>
        <p:nvPicPr>
          <p:cNvPr id="205" name="Google Shape;205;p28"/>
          <p:cNvPicPr preferRelativeResize="0"/>
          <p:nvPr/>
        </p:nvPicPr>
        <p:blipFill rotWithShape="1">
          <a:blip r:embed="rId5">
            <a:alphaModFix/>
          </a:blip>
          <a:srcRect b="0" l="0" r="0" t="0"/>
          <a:stretch/>
        </p:blipFill>
        <p:spPr>
          <a:xfrm>
            <a:off x="214282" y="2571744"/>
            <a:ext cx="4133850" cy="3543300"/>
          </a:xfrm>
          <a:prstGeom prst="rect">
            <a:avLst/>
          </a:prstGeom>
          <a:noFill/>
          <a:ln>
            <a:noFill/>
          </a:ln>
        </p:spPr>
      </p:pic>
      <p:pic>
        <p:nvPicPr>
          <p:cNvPr id="206" name="Google Shape;206;p28"/>
          <p:cNvPicPr preferRelativeResize="0"/>
          <p:nvPr/>
        </p:nvPicPr>
        <p:blipFill rotWithShape="1">
          <a:blip r:embed="rId6">
            <a:alphaModFix/>
          </a:blip>
          <a:srcRect b="0" l="0" r="0" t="0"/>
          <a:stretch/>
        </p:blipFill>
        <p:spPr>
          <a:xfrm>
            <a:off x="4643438" y="2928934"/>
            <a:ext cx="3990975" cy="180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blip>
          <a:srcRect b="0" l="0" r="0" t="0"/>
          <a:stretch/>
        </p:blipFill>
        <p:spPr>
          <a:xfrm>
            <a:off x="0" y="6000768"/>
            <a:ext cx="9144000" cy="857232"/>
          </a:xfrm>
          <a:prstGeom prst="rect">
            <a:avLst/>
          </a:prstGeom>
          <a:noFill/>
          <a:ln>
            <a:noFill/>
          </a:ln>
        </p:spPr>
      </p:pic>
      <p:pic>
        <p:nvPicPr>
          <p:cNvPr id="212" name="Google Shape;212;p29"/>
          <p:cNvPicPr preferRelativeResize="0"/>
          <p:nvPr/>
        </p:nvPicPr>
        <p:blipFill rotWithShape="1">
          <a:blip r:embed="rId4">
            <a:alphaModFix/>
          </a:blip>
          <a:srcRect b="0" l="0" r="0" t="0"/>
          <a:stretch/>
        </p:blipFill>
        <p:spPr>
          <a:xfrm>
            <a:off x="214282" y="571480"/>
            <a:ext cx="8715436" cy="5427930"/>
          </a:xfrm>
          <a:prstGeom prst="rect">
            <a:avLst/>
          </a:prstGeom>
          <a:noFill/>
          <a:ln>
            <a:noFill/>
          </a:ln>
        </p:spPr>
      </p:pic>
      <p:sp>
        <p:nvSpPr>
          <p:cNvPr id="213" name="Google Shape;213;p29"/>
          <p:cNvSpPr/>
          <p:nvPr/>
        </p:nvSpPr>
        <p:spPr>
          <a:xfrm>
            <a:off x="428596" y="0"/>
            <a:ext cx="123020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Code:</a:t>
            </a:r>
            <a:endParaRPr b="1" sz="3200">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b="0" l="0" r="0" t="0"/>
          <a:stretch/>
        </p:blipFill>
        <p:spPr>
          <a:xfrm>
            <a:off x="0" y="5929330"/>
            <a:ext cx="9144000" cy="928670"/>
          </a:xfrm>
          <a:prstGeom prst="rect">
            <a:avLst/>
          </a:prstGeom>
          <a:noFill/>
          <a:ln>
            <a:noFill/>
          </a:ln>
        </p:spPr>
      </p:pic>
      <p:sp>
        <p:nvSpPr>
          <p:cNvPr id="219" name="Google Shape;219;p30"/>
          <p:cNvSpPr/>
          <p:nvPr/>
        </p:nvSpPr>
        <p:spPr>
          <a:xfrm>
            <a:off x="0" y="0"/>
            <a:ext cx="19230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Example:</a:t>
            </a:r>
            <a:endParaRPr b="1" sz="3200">
              <a:solidFill>
                <a:schemeClr val="dk1"/>
              </a:solidFill>
              <a:latin typeface="Cambria"/>
              <a:ea typeface="Cambria"/>
              <a:cs typeface="Cambria"/>
              <a:sym typeface="Cambria"/>
            </a:endParaRPr>
          </a:p>
        </p:txBody>
      </p:sp>
      <p:sp>
        <p:nvSpPr>
          <p:cNvPr id="220" name="Google Shape;220;p30"/>
          <p:cNvSpPr/>
          <p:nvPr/>
        </p:nvSpPr>
        <p:spPr>
          <a:xfrm>
            <a:off x="0" y="571480"/>
            <a:ext cx="9144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How to pass multiple data from one activity to another in Android?</a:t>
            </a:r>
            <a:endParaRPr sz="2400">
              <a:solidFill>
                <a:schemeClr val="dk1"/>
              </a:solidFill>
              <a:latin typeface="Cambria"/>
              <a:ea typeface="Cambria"/>
              <a:cs typeface="Cambria"/>
              <a:sym typeface="Cambria"/>
            </a:endParaRPr>
          </a:p>
        </p:txBody>
      </p:sp>
      <p:pic>
        <p:nvPicPr>
          <p:cNvPr id="221" name="Google Shape;221;p30"/>
          <p:cNvPicPr preferRelativeResize="0"/>
          <p:nvPr/>
        </p:nvPicPr>
        <p:blipFill rotWithShape="1">
          <a:blip r:embed="rId4">
            <a:alphaModFix/>
          </a:blip>
          <a:srcRect b="0" l="0" r="0" t="0"/>
          <a:stretch/>
        </p:blipFill>
        <p:spPr>
          <a:xfrm>
            <a:off x="1643042" y="1142984"/>
            <a:ext cx="5305425" cy="32147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1"/>
          <p:cNvPicPr preferRelativeResize="0"/>
          <p:nvPr/>
        </p:nvPicPr>
        <p:blipFill rotWithShape="1">
          <a:blip r:embed="rId3">
            <a:alphaModFix/>
          </a:blip>
          <a:srcRect b="0" l="0" r="0" t="0"/>
          <a:stretch/>
        </p:blipFill>
        <p:spPr>
          <a:xfrm>
            <a:off x="0" y="5929330"/>
            <a:ext cx="9144000" cy="928670"/>
          </a:xfrm>
          <a:prstGeom prst="rect">
            <a:avLst/>
          </a:prstGeom>
          <a:noFill/>
          <a:ln>
            <a:noFill/>
          </a:ln>
        </p:spPr>
      </p:pic>
      <p:pic>
        <p:nvPicPr>
          <p:cNvPr id="227" name="Google Shape;227;p31"/>
          <p:cNvPicPr preferRelativeResize="0"/>
          <p:nvPr/>
        </p:nvPicPr>
        <p:blipFill rotWithShape="1">
          <a:blip r:embed="rId4">
            <a:alphaModFix/>
          </a:blip>
          <a:srcRect b="0" l="0" r="0" t="0"/>
          <a:stretch/>
        </p:blipFill>
        <p:spPr>
          <a:xfrm>
            <a:off x="0" y="357166"/>
            <a:ext cx="5643602" cy="5000660"/>
          </a:xfrm>
          <a:prstGeom prst="rect">
            <a:avLst/>
          </a:prstGeom>
          <a:noFill/>
          <a:ln>
            <a:noFill/>
          </a:ln>
        </p:spPr>
      </p:pic>
      <p:pic>
        <p:nvPicPr>
          <p:cNvPr id="228" name="Google Shape;228;p31"/>
          <p:cNvPicPr preferRelativeResize="0"/>
          <p:nvPr/>
        </p:nvPicPr>
        <p:blipFill rotWithShape="1">
          <a:blip r:embed="rId5">
            <a:alphaModFix/>
          </a:blip>
          <a:srcRect b="0" l="0" r="0" t="0"/>
          <a:stretch/>
        </p:blipFill>
        <p:spPr>
          <a:xfrm>
            <a:off x="5589983" y="3714752"/>
            <a:ext cx="3554018" cy="1895476"/>
          </a:xfrm>
          <a:prstGeom prst="rect">
            <a:avLst/>
          </a:prstGeom>
          <a:noFill/>
          <a:ln>
            <a:noFill/>
          </a:ln>
        </p:spPr>
      </p:pic>
      <p:sp>
        <p:nvSpPr>
          <p:cNvPr id="229" name="Google Shape;229;p31"/>
          <p:cNvSpPr/>
          <p:nvPr/>
        </p:nvSpPr>
        <p:spPr>
          <a:xfrm>
            <a:off x="1714480" y="0"/>
            <a:ext cx="16092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Activity1.java</a:t>
            </a:r>
            <a:endParaRPr b="1" sz="1800">
              <a:solidFill>
                <a:schemeClr val="dk1"/>
              </a:solidFill>
              <a:latin typeface="Cambria"/>
              <a:ea typeface="Cambria"/>
              <a:cs typeface="Cambria"/>
              <a:sym typeface="Cambria"/>
            </a:endParaRPr>
          </a:p>
        </p:txBody>
      </p:sp>
      <p:sp>
        <p:nvSpPr>
          <p:cNvPr id="230" name="Google Shape;230;p31"/>
          <p:cNvSpPr/>
          <p:nvPr/>
        </p:nvSpPr>
        <p:spPr>
          <a:xfrm>
            <a:off x="6500826" y="3071810"/>
            <a:ext cx="16092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Activity2.java</a:t>
            </a:r>
            <a:endParaRPr b="1" sz="18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97" name="Google Shape;97;p14"/>
          <p:cNvSpPr/>
          <p:nvPr/>
        </p:nvSpPr>
        <p:spPr>
          <a:xfrm>
            <a:off x="0" y="142852"/>
            <a:ext cx="2097049" cy="5847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mbria"/>
              <a:buNone/>
            </a:pPr>
            <a:r>
              <a:rPr b="1" lang="en-US" sz="3200">
                <a:solidFill>
                  <a:schemeClr val="dk1"/>
                </a:solidFill>
                <a:latin typeface="Cambria"/>
                <a:ea typeface="Cambria"/>
                <a:cs typeface="Cambria"/>
                <a:sym typeface="Cambria"/>
              </a:rPr>
              <a:t>Definition</a:t>
            </a:r>
            <a:endParaRPr b="0" i="0" sz="3200" cap="none" strike="noStrike">
              <a:solidFill>
                <a:schemeClr val="dk1"/>
              </a:solidFill>
              <a:latin typeface="Cambria"/>
              <a:ea typeface="Cambria"/>
              <a:cs typeface="Cambria"/>
              <a:sym typeface="Cambria"/>
            </a:endParaRPr>
          </a:p>
        </p:txBody>
      </p:sp>
      <p:sp>
        <p:nvSpPr>
          <p:cNvPr id="98" name="Google Shape;98;p14"/>
          <p:cNvSpPr/>
          <p:nvPr/>
        </p:nvSpPr>
        <p:spPr>
          <a:xfrm>
            <a:off x="0" y="714356"/>
            <a:ext cx="9144000"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mbria"/>
                <a:ea typeface="Cambria"/>
                <a:cs typeface="Cambria"/>
                <a:sym typeface="Cambria"/>
              </a:rPr>
              <a:t>Android uses </a:t>
            </a:r>
            <a:r>
              <a:rPr lang="en-US" sz="2000" u="sng">
                <a:solidFill>
                  <a:schemeClr val="hlink"/>
                </a:solidFill>
                <a:latin typeface="Cambria"/>
                <a:ea typeface="Cambria"/>
                <a:cs typeface="Cambria"/>
                <a:sym typeface="Cambria"/>
                <a:hlinkClick r:id="rId4"/>
              </a:rPr>
              <a:t>Intent</a:t>
            </a:r>
            <a:r>
              <a:rPr lang="en-US" sz="2000">
                <a:solidFill>
                  <a:schemeClr val="dk1"/>
                </a:solidFill>
                <a:latin typeface="Cambria"/>
                <a:ea typeface="Cambria"/>
                <a:cs typeface="Cambria"/>
                <a:sym typeface="Cambria"/>
              </a:rPr>
              <a:t> for communicating between the components of an Application and also from one application to another application.</a:t>
            </a:r>
            <a:endParaRPr/>
          </a:p>
          <a:p>
            <a:pPr indent="0" lvl="0" marL="0" marR="0" rtl="0" algn="just">
              <a:spcBef>
                <a:spcPts val="0"/>
              </a:spcBef>
              <a:spcAft>
                <a:spcPts val="0"/>
              </a:spcAft>
              <a:buNone/>
            </a:pPr>
            <a:r>
              <a:t/>
            </a:r>
            <a:endParaRPr sz="20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000" u="sng">
                <a:solidFill>
                  <a:schemeClr val="hlink"/>
                </a:solidFill>
                <a:latin typeface="Cambria"/>
                <a:ea typeface="Cambria"/>
                <a:cs typeface="Cambria"/>
                <a:sym typeface="Cambria"/>
                <a:hlinkClick r:id="rId5"/>
              </a:rPr>
              <a:t>Intent</a:t>
            </a:r>
            <a:r>
              <a:rPr lang="en-US" sz="2000">
                <a:solidFill>
                  <a:schemeClr val="dk1"/>
                </a:solidFill>
                <a:latin typeface="Cambria"/>
                <a:ea typeface="Cambria"/>
                <a:cs typeface="Cambria"/>
                <a:sym typeface="Cambria"/>
              </a:rPr>
              <a:t> are the objects which is used in android for passing the information among Activities in an Application and from one app to another also. </a:t>
            </a:r>
            <a:r>
              <a:rPr lang="en-US" sz="2000" u="sng">
                <a:solidFill>
                  <a:schemeClr val="hlink"/>
                </a:solidFill>
                <a:latin typeface="Cambria"/>
                <a:ea typeface="Cambria"/>
                <a:cs typeface="Cambria"/>
                <a:sym typeface="Cambria"/>
                <a:hlinkClick r:id="rId6"/>
              </a:rPr>
              <a:t>Intent</a:t>
            </a:r>
            <a:r>
              <a:rPr lang="en-US" sz="2000">
                <a:solidFill>
                  <a:schemeClr val="dk1"/>
                </a:solidFill>
                <a:latin typeface="Cambria"/>
                <a:ea typeface="Cambria"/>
                <a:cs typeface="Cambria"/>
                <a:sym typeface="Cambria"/>
              </a:rPr>
              <a:t> are used for communicating between the Application components and it also provides the connectivity between two apps.</a:t>
            </a:r>
            <a:endParaRPr/>
          </a:p>
          <a:p>
            <a:pPr indent="0" lvl="0" marL="0" marR="0" rtl="0" algn="just">
              <a:spcBef>
                <a:spcPts val="0"/>
              </a:spcBef>
              <a:spcAft>
                <a:spcPts val="0"/>
              </a:spcAft>
              <a:buNone/>
            </a:pPr>
            <a:r>
              <a:t/>
            </a:r>
            <a:endParaRPr sz="20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000">
                <a:solidFill>
                  <a:schemeClr val="dk1"/>
                </a:solidFill>
                <a:latin typeface="Cambria"/>
                <a:ea typeface="Cambria"/>
                <a:cs typeface="Cambria"/>
                <a:sym typeface="Cambria"/>
              </a:rPr>
              <a:t>Intent facilitate you to redirect your activity to another activity on occurrence of any event. By calling, startActivity() you can perform this task.</a:t>
            </a:r>
            <a:endParaRPr sz="2000">
              <a:solidFill>
                <a:schemeClr val="dk1"/>
              </a:solidFill>
              <a:latin typeface="Cambria"/>
              <a:ea typeface="Cambria"/>
              <a:cs typeface="Cambria"/>
              <a:sym typeface="Cambria"/>
            </a:endParaRPr>
          </a:p>
        </p:txBody>
      </p:sp>
      <p:pic>
        <p:nvPicPr>
          <p:cNvPr id="99" name="Google Shape;99;p14"/>
          <p:cNvPicPr preferRelativeResize="0"/>
          <p:nvPr/>
        </p:nvPicPr>
        <p:blipFill rotWithShape="1">
          <a:blip r:embed="rId7">
            <a:alphaModFix/>
          </a:blip>
          <a:srcRect b="0" l="0" r="0" t="0"/>
          <a:stretch/>
        </p:blipFill>
        <p:spPr>
          <a:xfrm>
            <a:off x="2071670" y="4071942"/>
            <a:ext cx="4929222" cy="21431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2"/>
          <p:cNvPicPr preferRelativeResize="0"/>
          <p:nvPr/>
        </p:nvPicPr>
        <p:blipFill rotWithShape="1">
          <a:blip r:embed="rId3">
            <a:alphaModFix/>
          </a:blip>
          <a:srcRect b="0" l="0" r="0" t="0"/>
          <a:stretch/>
        </p:blipFill>
        <p:spPr>
          <a:xfrm>
            <a:off x="0" y="6286520"/>
            <a:ext cx="9144000" cy="571480"/>
          </a:xfrm>
          <a:prstGeom prst="rect">
            <a:avLst/>
          </a:prstGeom>
          <a:noFill/>
          <a:ln>
            <a:noFill/>
          </a:ln>
        </p:spPr>
      </p:pic>
      <p:sp>
        <p:nvSpPr>
          <p:cNvPr id="236" name="Google Shape;236;p32"/>
          <p:cNvSpPr/>
          <p:nvPr/>
        </p:nvSpPr>
        <p:spPr>
          <a:xfrm>
            <a:off x="3071802" y="0"/>
            <a:ext cx="265322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Intent Filters</a:t>
            </a:r>
            <a:endParaRPr b="1" sz="3200">
              <a:solidFill>
                <a:schemeClr val="dk1"/>
              </a:solidFill>
              <a:latin typeface="Cambria"/>
              <a:ea typeface="Cambria"/>
              <a:cs typeface="Cambria"/>
              <a:sym typeface="Cambria"/>
            </a:endParaRPr>
          </a:p>
        </p:txBody>
      </p:sp>
      <p:sp>
        <p:nvSpPr>
          <p:cNvPr id="237" name="Google Shape;237;p32"/>
          <p:cNvSpPr/>
          <p:nvPr/>
        </p:nvSpPr>
        <p:spPr>
          <a:xfrm>
            <a:off x="0" y="571480"/>
            <a:ext cx="9144000"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Cambria"/>
                <a:ea typeface="Cambria"/>
                <a:cs typeface="Cambria"/>
                <a:sym typeface="Cambria"/>
              </a:rPr>
              <a:t>An intent filter is an instance of the IntentFilter class. Intent filters are helpful while using implicit intents, It is not going to handle in java code, we have to set it up in AndroidManifest.xml. Android must know what kind of intent it is launching so intent filters give the information to android about intent and actions.</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The intent filter specifies the types of intents that an activity, service, or broadcast receiver can respond.</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Before launching intent, android going to do action test, category test and data test. </a:t>
            </a:r>
            <a:endParaRPr/>
          </a:p>
        </p:txBody>
      </p:sp>
      <p:sp>
        <p:nvSpPr>
          <p:cNvPr id="238" name="Google Shape;238;p32"/>
          <p:cNvSpPr/>
          <p:nvPr/>
        </p:nvSpPr>
        <p:spPr>
          <a:xfrm>
            <a:off x="0" y="4071942"/>
            <a:ext cx="91440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mbria"/>
                <a:ea typeface="Cambria"/>
                <a:cs typeface="Cambria"/>
                <a:sym typeface="Cambria"/>
              </a:rPr>
              <a:t>action</a:t>
            </a:r>
            <a:r>
              <a:rPr lang="en-US" sz="2000">
                <a:solidFill>
                  <a:schemeClr val="dk1"/>
                </a:solidFill>
                <a:latin typeface="Cambria"/>
                <a:ea typeface="Cambria"/>
                <a:cs typeface="Cambria"/>
                <a:sym typeface="Cambria"/>
              </a:rPr>
              <a:t> - we use this property to define that the activity can perform </a:t>
            </a:r>
            <a:r>
              <a:rPr b="1" lang="en-US" sz="2000">
                <a:solidFill>
                  <a:schemeClr val="dk1"/>
                </a:solidFill>
                <a:latin typeface="Cambria"/>
                <a:ea typeface="Cambria"/>
                <a:cs typeface="Cambria"/>
                <a:sym typeface="Cambria"/>
              </a:rPr>
              <a:t>SEND</a:t>
            </a:r>
            <a:r>
              <a:rPr lang="en-US" sz="2000">
                <a:solidFill>
                  <a:schemeClr val="dk1"/>
                </a:solidFill>
                <a:latin typeface="Cambria"/>
                <a:ea typeface="Cambria"/>
                <a:cs typeface="Cambria"/>
                <a:sym typeface="Cambria"/>
              </a:rPr>
              <a:t> action.</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a:t>
            </a:r>
            <a:endParaRPr/>
          </a:p>
          <a:p>
            <a:pPr indent="0" lvl="0" marL="0" marR="0" rtl="0" algn="l">
              <a:spcBef>
                <a:spcPts val="0"/>
              </a:spcBef>
              <a:spcAft>
                <a:spcPts val="0"/>
              </a:spcAft>
              <a:buNone/>
            </a:pPr>
            <a:r>
              <a:rPr b="1" lang="en-US" sz="2000">
                <a:solidFill>
                  <a:schemeClr val="dk1"/>
                </a:solidFill>
                <a:latin typeface="Cambria"/>
                <a:ea typeface="Cambria"/>
                <a:cs typeface="Cambria"/>
                <a:sym typeface="Cambria"/>
              </a:rPr>
              <a:t>category</a:t>
            </a:r>
            <a:r>
              <a:rPr lang="en-US" sz="2000">
                <a:solidFill>
                  <a:schemeClr val="dk1"/>
                </a:solidFill>
                <a:latin typeface="Cambria"/>
                <a:ea typeface="Cambria"/>
                <a:cs typeface="Cambria"/>
                <a:sym typeface="Cambria"/>
              </a:rPr>
              <a:t> - we included the </a:t>
            </a:r>
            <a:r>
              <a:rPr b="1" lang="en-US" sz="2000">
                <a:solidFill>
                  <a:schemeClr val="dk1"/>
                </a:solidFill>
                <a:latin typeface="Cambria"/>
                <a:ea typeface="Cambria"/>
                <a:cs typeface="Cambria"/>
                <a:sym typeface="Cambria"/>
              </a:rPr>
              <a:t>DEFAULT</a:t>
            </a:r>
            <a:r>
              <a:rPr lang="en-US" sz="2000">
                <a:solidFill>
                  <a:schemeClr val="dk1"/>
                </a:solidFill>
                <a:latin typeface="Cambria"/>
                <a:ea typeface="Cambria"/>
                <a:cs typeface="Cambria"/>
                <a:sym typeface="Cambria"/>
              </a:rPr>
              <a:t> category for this activity to be able to receive implicit intents.</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a:t>
            </a:r>
            <a:endParaRPr/>
          </a:p>
          <a:p>
            <a:pPr indent="0" lvl="0" marL="0" marR="0" rtl="0" algn="l">
              <a:spcBef>
                <a:spcPts val="0"/>
              </a:spcBef>
              <a:spcAft>
                <a:spcPts val="0"/>
              </a:spcAft>
              <a:buNone/>
            </a:pPr>
            <a:r>
              <a:rPr b="1" lang="en-US" sz="2000">
                <a:solidFill>
                  <a:schemeClr val="dk1"/>
                </a:solidFill>
                <a:latin typeface="Cambria"/>
                <a:ea typeface="Cambria"/>
                <a:cs typeface="Cambria"/>
                <a:sym typeface="Cambria"/>
              </a:rPr>
              <a:t>data</a:t>
            </a:r>
            <a:r>
              <a:rPr lang="en-US" sz="2000">
                <a:solidFill>
                  <a:schemeClr val="dk1"/>
                </a:solidFill>
                <a:latin typeface="Cambria"/>
                <a:ea typeface="Cambria"/>
                <a:cs typeface="Cambria"/>
                <a:sym typeface="Cambria"/>
              </a:rPr>
              <a:t> - the type of data the activity can send.</a:t>
            </a:r>
            <a:endParaRPr sz="2000">
              <a:solidFill>
                <a:schemeClr val="dk1"/>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3"/>
          <p:cNvPicPr preferRelativeResize="0"/>
          <p:nvPr/>
        </p:nvPicPr>
        <p:blipFill rotWithShape="1">
          <a:blip r:embed="rId3">
            <a:alphaModFix/>
          </a:blip>
          <a:srcRect b="0" l="0" r="0" t="0"/>
          <a:stretch/>
        </p:blipFill>
        <p:spPr>
          <a:xfrm>
            <a:off x="0" y="6286520"/>
            <a:ext cx="9144000" cy="571480"/>
          </a:xfrm>
          <a:prstGeom prst="rect">
            <a:avLst/>
          </a:prstGeom>
          <a:noFill/>
          <a:ln>
            <a:noFill/>
          </a:ln>
        </p:spPr>
      </p:pic>
      <p:sp>
        <p:nvSpPr>
          <p:cNvPr id="244" name="Google Shape;244;p33"/>
          <p:cNvSpPr/>
          <p:nvPr/>
        </p:nvSpPr>
        <p:spPr>
          <a:xfrm>
            <a:off x="3071802" y="0"/>
            <a:ext cx="265322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Intent Filters</a:t>
            </a:r>
            <a:endParaRPr b="1" sz="3200">
              <a:solidFill>
                <a:schemeClr val="dk1"/>
              </a:solidFill>
              <a:latin typeface="Cambria"/>
              <a:ea typeface="Cambria"/>
              <a:cs typeface="Cambria"/>
              <a:sym typeface="Cambria"/>
            </a:endParaRPr>
          </a:p>
        </p:txBody>
      </p:sp>
      <p:sp>
        <p:nvSpPr>
          <p:cNvPr id="245" name="Google Shape;245;p33"/>
          <p:cNvSpPr/>
          <p:nvPr/>
        </p:nvSpPr>
        <p:spPr>
          <a:xfrm>
            <a:off x="0" y="785794"/>
            <a:ext cx="142859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&lt;action&gt;</a:t>
            </a:r>
            <a:endParaRPr b="1" sz="2400">
              <a:solidFill>
                <a:schemeClr val="dk1"/>
              </a:solidFill>
              <a:latin typeface="Cambria"/>
              <a:ea typeface="Cambria"/>
              <a:cs typeface="Cambria"/>
              <a:sym typeface="Cambria"/>
            </a:endParaRPr>
          </a:p>
        </p:txBody>
      </p:sp>
      <p:sp>
        <p:nvSpPr>
          <p:cNvPr id="246" name="Google Shape;246;p33"/>
          <p:cNvSpPr/>
          <p:nvPr/>
        </p:nvSpPr>
        <p:spPr>
          <a:xfrm>
            <a:off x="0" y="1285860"/>
            <a:ext cx="9144000"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Cambria"/>
                <a:ea typeface="Cambria"/>
                <a:cs typeface="Cambria"/>
                <a:sym typeface="Cambria"/>
              </a:rPr>
              <a:t>ACTION_VIEW: </a:t>
            </a:r>
            <a:r>
              <a:rPr lang="en-US" sz="2000">
                <a:solidFill>
                  <a:schemeClr val="dk1"/>
                </a:solidFill>
                <a:latin typeface="Cambria"/>
                <a:ea typeface="Cambria"/>
                <a:cs typeface="Cambria"/>
                <a:sym typeface="Cambria"/>
              </a:rPr>
              <a:t>Use this action in intent with startActivity() when you have some information that activity can show to the user like showing an image in a gallery app or  an address to view in a map app</a:t>
            </a:r>
            <a:endParaRPr/>
          </a:p>
          <a:p>
            <a:pPr indent="0" lvl="0" marL="0" marR="0" rtl="0" algn="just">
              <a:spcBef>
                <a:spcPts val="0"/>
              </a:spcBef>
              <a:spcAft>
                <a:spcPts val="0"/>
              </a:spcAft>
              <a:buNone/>
            </a:pPr>
            <a:r>
              <a:rPr b="1" lang="en-US" sz="2000">
                <a:solidFill>
                  <a:schemeClr val="dk1"/>
                </a:solidFill>
                <a:latin typeface="Cambria"/>
                <a:ea typeface="Cambria"/>
                <a:cs typeface="Cambria"/>
                <a:sym typeface="Cambria"/>
              </a:rPr>
              <a:t>ACTION_SEND: </a:t>
            </a:r>
            <a:r>
              <a:rPr lang="en-US" sz="2000">
                <a:solidFill>
                  <a:schemeClr val="dk1"/>
                </a:solidFill>
                <a:latin typeface="Cambria"/>
                <a:ea typeface="Cambria"/>
                <a:cs typeface="Cambria"/>
                <a:sym typeface="Cambria"/>
              </a:rPr>
              <a:t>You should use this in intent with startActivity() when you have some data that the user can share through another app, such as an email app or social sharing app.</a:t>
            </a:r>
            <a:endParaRPr sz="2000">
              <a:solidFill>
                <a:schemeClr val="dk1"/>
              </a:solidFill>
              <a:latin typeface="Cambria"/>
              <a:ea typeface="Cambria"/>
              <a:cs typeface="Cambria"/>
              <a:sym typeface="Cambria"/>
            </a:endParaRPr>
          </a:p>
        </p:txBody>
      </p:sp>
      <p:sp>
        <p:nvSpPr>
          <p:cNvPr id="247" name="Google Shape;247;p33"/>
          <p:cNvSpPr/>
          <p:nvPr/>
        </p:nvSpPr>
        <p:spPr>
          <a:xfrm>
            <a:off x="0" y="3429000"/>
            <a:ext cx="177221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&lt;category&gt;</a:t>
            </a:r>
            <a:endParaRPr b="1" sz="2400">
              <a:solidFill>
                <a:schemeClr val="dk1"/>
              </a:solidFill>
              <a:latin typeface="Cambria"/>
              <a:ea typeface="Cambria"/>
              <a:cs typeface="Cambria"/>
              <a:sym typeface="Cambria"/>
            </a:endParaRPr>
          </a:p>
        </p:txBody>
      </p:sp>
      <p:sp>
        <p:nvSpPr>
          <p:cNvPr id="248" name="Google Shape;248;p33"/>
          <p:cNvSpPr/>
          <p:nvPr/>
        </p:nvSpPr>
        <p:spPr>
          <a:xfrm>
            <a:off x="0" y="3857628"/>
            <a:ext cx="91440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Cambria"/>
                <a:ea typeface="Cambria"/>
                <a:cs typeface="Cambria"/>
                <a:sym typeface="Cambria"/>
              </a:rPr>
              <a:t>CATEGORY_BROWSABLE: </a:t>
            </a:r>
            <a:r>
              <a:rPr lang="en-US" sz="2000">
                <a:solidFill>
                  <a:schemeClr val="dk1"/>
                </a:solidFill>
                <a:latin typeface="Cambria"/>
                <a:ea typeface="Cambria"/>
                <a:cs typeface="Cambria"/>
                <a:sym typeface="Cambria"/>
              </a:rPr>
              <a:t>The target activity allows itself to be started by a web browser to display data referenced by a link.</a:t>
            </a:r>
            <a:endParaRPr sz="2000">
              <a:solidFill>
                <a:schemeClr val="dk1"/>
              </a:solidFill>
              <a:latin typeface="Cambria"/>
              <a:ea typeface="Cambria"/>
              <a:cs typeface="Cambria"/>
              <a:sym typeface="Cambria"/>
            </a:endParaRPr>
          </a:p>
        </p:txBody>
      </p:sp>
      <p:sp>
        <p:nvSpPr>
          <p:cNvPr id="249" name="Google Shape;249;p33"/>
          <p:cNvSpPr/>
          <p:nvPr/>
        </p:nvSpPr>
        <p:spPr>
          <a:xfrm>
            <a:off x="0" y="4714884"/>
            <a:ext cx="117692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&lt;data&gt;</a:t>
            </a:r>
            <a:endParaRPr b="1" sz="2400">
              <a:solidFill>
                <a:schemeClr val="dk1"/>
              </a:solidFill>
              <a:latin typeface="Cambria"/>
              <a:ea typeface="Cambria"/>
              <a:cs typeface="Cambria"/>
              <a:sym typeface="Cambria"/>
            </a:endParaRPr>
          </a:p>
        </p:txBody>
      </p:sp>
      <p:sp>
        <p:nvSpPr>
          <p:cNvPr id="250" name="Google Shape;250;p33"/>
          <p:cNvSpPr/>
          <p:nvPr/>
        </p:nvSpPr>
        <p:spPr>
          <a:xfrm>
            <a:off x="0" y="5214950"/>
            <a:ext cx="91440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mbria"/>
                <a:ea typeface="Cambria"/>
                <a:cs typeface="Cambria"/>
                <a:sym typeface="Cambria"/>
              </a:rPr>
              <a:t>Adds a data specification to an intent filter. The specification can be just a data type, just a URI, or both a data type and a URI.</a:t>
            </a:r>
            <a:endParaRPr sz="2000">
              <a:solidFill>
                <a:schemeClr val="dk1"/>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b="0" l="0" r="0" t="0"/>
          <a:stretch/>
        </p:blipFill>
        <p:spPr>
          <a:xfrm>
            <a:off x="0" y="6572272"/>
            <a:ext cx="9144000" cy="285728"/>
          </a:xfrm>
          <a:prstGeom prst="rect">
            <a:avLst/>
          </a:prstGeom>
          <a:noFill/>
          <a:ln>
            <a:noFill/>
          </a:ln>
        </p:spPr>
      </p:pic>
      <p:sp>
        <p:nvSpPr>
          <p:cNvPr id="256" name="Google Shape;256;p34"/>
          <p:cNvSpPr/>
          <p:nvPr/>
        </p:nvSpPr>
        <p:spPr>
          <a:xfrm>
            <a:off x="3071802" y="0"/>
            <a:ext cx="265322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Intent Filters</a:t>
            </a:r>
            <a:endParaRPr b="1" sz="3200">
              <a:solidFill>
                <a:schemeClr val="dk1"/>
              </a:solidFill>
              <a:latin typeface="Cambria"/>
              <a:ea typeface="Cambria"/>
              <a:cs typeface="Cambria"/>
              <a:sym typeface="Cambria"/>
            </a:endParaRPr>
          </a:p>
        </p:txBody>
      </p:sp>
      <p:sp>
        <p:nvSpPr>
          <p:cNvPr id="257" name="Google Shape;257;p34"/>
          <p:cNvSpPr/>
          <p:nvPr/>
        </p:nvSpPr>
        <p:spPr>
          <a:xfrm>
            <a:off x="0" y="642918"/>
            <a:ext cx="9144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For example, here's an activity declaration with an intent filter to receive an ACTION_SEND intent when the data type is text:</a:t>
            </a:r>
            <a:endParaRPr sz="2400">
              <a:solidFill>
                <a:schemeClr val="dk1"/>
              </a:solidFill>
              <a:latin typeface="Cambria"/>
              <a:ea typeface="Cambria"/>
              <a:cs typeface="Cambria"/>
              <a:sym typeface="Cambria"/>
            </a:endParaRPr>
          </a:p>
        </p:txBody>
      </p:sp>
      <p:pic>
        <p:nvPicPr>
          <p:cNvPr id="258" name="Google Shape;258;p34"/>
          <p:cNvPicPr preferRelativeResize="0"/>
          <p:nvPr/>
        </p:nvPicPr>
        <p:blipFill rotWithShape="1">
          <a:blip r:embed="rId4">
            <a:alphaModFix/>
          </a:blip>
          <a:srcRect b="0" l="0" r="0" t="0"/>
          <a:stretch/>
        </p:blipFill>
        <p:spPr>
          <a:xfrm>
            <a:off x="0" y="1571612"/>
            <a:ext cx="4295775" cy="2571768"/>
          </a:xfrm>
          <a:prstGeom prst="rect">
            <a:avLst/>
          </a:prstGeom>
          <a:noFill/>
          <a:ln>
            <a:noFill/>
          </a:ln>
        </p:spPr>
      </p:pic>
      <p:pic>
        <p:nvPicPr>
          <p:cNvPr id="259" name="Google Shape;259;p34"/>
          <p:cNvPicPr preferRelativeResize="0"/>
          <p:nvPr/>
        </p:nvPicPr>
        <p:blipFill rotWithShape="1">
          <a:blip r:embed="rId5">
            <a:alphaModFix/>
          </a:blip>
          <a:srcRect b="0" l="0" r="0" t="0"/>
          <a:stretch/>
        </p:blipFill>
        <p:spPr>
          <a:xfrm>
            <a:off x="4201319" y="1571612"/>
            <a:ext cx="4942681" cy="1857388"/>
          </a:xfrm>
          <a:prstGeom prst="rect">
            <a:avLst/>
          </a:prstGeom>
          <a:noFill/>
          <a:ln>
            <a:noFill/>
          </a:ln>
        </p:spPr>
      </p:pic>
      <p:pic>
        <p:nvPicPr>
          <p:cNvPr id="260" name="Google Shape;260;p34"/>
          <p:cNvPicPr preferRelativeResize="0"/>
          <p:nvPr/>
        </p:nvPicPr>
        <p:blipFill rotWithShape="1">
          <a:blip r:embed="rId6">
            <a:alphaModFix/>
          </a:blip>
          <a:srcRect b="0" l="0" r="0" t="0"/>
          <a:stretch/>
        </p:blipFill>
        <p:spPr>
          <a:xfrm>
            <a:off x="214282" y="4071942"/>
            <a:ext cx="2505075" cy="2552722"/>
          </a:xfrm>
          <a:prstGeom prst="rect">
            <a:avLst/>
          </a:prstGeom>
          <a:noFill/>
          <a:ln>
            <a:noFill/>
          </a:ln>
        </p:spPr>
      </p:pic>
      <p:pic>
        <p:nvPicPr>
          <p:cNvPr id="261" name="Google Shape;261;p34"/>
          <p:cNvPicPr preferRelativeResize="0"/>
          <p:nvPr/>
        </p:nvPicPr>
        <p:blipFill rotWithShape="1">
          <a:blip r:embed="rId7">
            <a:alphaModFix/>
          </a:blip>
          <a:srcRect b="0" l="0" r="0" t="0"/>
          <a:stretch/>
        </p:blipFill>
        <p:spPr>
          <a:xfrm>
            <a:off x="5214942" y="3714752"/>
            <a:ext cx="2476500" cy="279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5"/>
          <p:cNvPicPr preferRelativeResize="0"/>
          <p:nvPr/>
        </p:nvPicPr>
        <p:blipFill rotWithShape="1">
          <a:blip r:embed="rId3">
            <a:alphaModFix/>
          </a:blip>
          <a:srcRect b="0" l="0" r="0" t="0"/>
          <a:stretch/>
        </p:blipFill>
        <p:spPr>
          <a:xfrm>
            <a:off x="1043608" y="908720"/>
            <a:ext cx="7272808" cy="40585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b="0" l="0" r="0" t="0"/>
          <a:stretch/>
        </p:blipFill>
        <p:spPr>
          <a:xfrm>
            <a:off x="0" y="5214950"/>
            <a:ext cx="9144000" cy="1643050"/>
          </a:xfrm>
          <a:prstGeom prst="rect">
            <a:avLst/>
          </a:prstGeom>
          <a:noFill/>
          <a:ln>
            <a:noFill/>
          </a:ln>
        </p:spPr>
      </p:pic>
      <p:sp>
        <p:nvSpPr>
          <p:cNvPr id="105" name="Google Shape;105;p15"/>
          <p:cNvSpPr/>
          <p:nvPr/>
        </p:nvSpPr>
        <p:spPr>
          <a:xfrm>
            <a:off x="0" y="142852"/>
            <a:ext cx="6348020"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Android intents are mainly used to:</a:t>
            </a:r>
            <a:endParaRPr i="0" sz="3200" cap="none" strike="noStrike">
              <a:solidFill>
                <a:schemeClr val="dk1"/>
              </a:solidFill>
              <a:latin typeface="Cambria"/>
              <a:ea typeface="Cambria"/>
              <a:cs typeface="Cambria"/>
              <a:sym typeface="Cambria"/>
            </a:endParaRPr>
          </a:p>
        </p:txBody>
      </p:sp>
      <p:sp>
        <p:nvSpPr>
          <p:cNvPr id="106" name="Google Shape;106;p15"/>
          <p:cNvSpPr/>
          <p:nvPr/>
        </p:nvSpPr>
        <p:spPr>
          <a:xfrm>
            <a:off x="0" y="1500174"/>
            <a:ext cx="6286512" cy="3046988"/>
          </a:xfrm>
          <a:prstGeom prst="rect">
            <a:avLst/>
          </a:prstGeom>
          <a:noFill/>
          <a:ln>
            <a:noFill/>
          </a:ln>
        </p:spPr>
        <p:txBody>
          <a:bodyPr anchorCtr="0" anchor="t" bIns="45700" lIns="91425" spcFirstLastPara="1" rIns="91425" wrap="square" tIns="45700">
            <a:noAutofit/>
          </a:bodyPr>
          <a:lstStyle/>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 </a:t>
            </a:r>
            <a:r>
              <a:rPr lang="en-US" sz="3200">
                <a:solidFill>
                  <a:schemeClr val="dk1"/>
                </a:solidFill>
                <a:latin typeface="Cambria"/>
                <a:ea typeface="Cambria"/>
                <a:cs typeface="Cambria"/>
                <a:sym typeface="Cambria"/>
              </a:rPr>
              <a:t>Start the service</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mbria"/>
                <a:ea typeface="Cambria"/>
                <a:cs typeface="Cambria"/>
                <a:sym typeface="Cambria"/>
              </a:rPr>
              <a:t> Launch an activity</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mbria"/>
                <a:ea typeface="Cambria"/>
                <a:cs typeface="Cambria"/>
                <a:sym typeface="Cambria"/>
              </a:rPr>
              <a:t> Display a web page</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mbria"/>
                <a:ea typeface="Cambria"/>
                <a:cs typeface="Cambria"/>
                <a:sym typeface="Cambria"/>
              </a:rPr>
              <a:t> Display a list of contacts</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mbria"/>
                <a:ea typeface="Cambria"/>
                <a:cs typeface="Cambria"/>
                <a:sym typeface="Cambria"/>
              </a:rPr>
              <a:t> Broadcast a message</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ambria"/>
                <a:ea typeface="Cambria"/>
                <a:cs typeface="Cambria"/>
                <a:sym typeface="Cambria"/>
              </a:rPr>
              <a:t> Dial a phone call etc.</a:t>
            </a:r>
            <a:endParaRPr sz="3200">
              <a:solidFill>
                <a:schemeClr val="dk1"/>
              </a:solidFill>
              <a:latin typeface="Cambria"/>
              <a:ea typeface="Cambria"/>
              <a:cs typeface="Cambria"/>
              <a:sym typeface="Cambria"/>
            </a:endParaRPr>
          </a:p>
        </p:txBody>
      </p:sp>
      <p:pic>
        <p:nvPicPr>
          <p:cNvPr id="107" name="Google Shape;107;p15"/>
          <p:cNvPicPr preferRelativeResize="0"/>
          <p:nvPr/>
        </p:nvPicPr>
        <p:blipFill rotWithShape="1">
          <a:blip r:embed="rId4">
            <a:alphaModFix/>
          </a:blip>
          <a:srcRect b="0" l="0" r="0" t="0"/>
          <a:stretch/>
        </p:blipFill>
        <p:spPr>
          <a:xfrm>
            <a:off x="4786314" y="1643050"/>
            <a:ext cx="4105772" cy="30003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0" y="6072206"/>
            <a:ext cx="9144000" cy="785794"/>
          </a:xfrm>
          <a:prstGeom prst="rect">
            <a:avLst/>
          </a:prstGeom>
          <a:noFill/>
          <a:ln>
            <a:noFill/>
          </a:ln>
        </p:spPr>
      </p:pic>
      <p:sp>
        <p:nvSpPr>
          <p:cNvPr id="113" name="Google Shape;113;p16"/>
          <p:cNvSpPr/>
          <p:nvPr/>
        </p:nvSpPr>
        <p:spPr>
          <a:xfrm>
            <a:off x="0" y="785794"/>
            <a:ext cx="9144000" cy="1938992"/>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Intent for an Activity:</a:t>
            </a:r>
            <a:endParaRPr sz="24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Every screen in Android application represents an activity. To start a new activity you need to pass an Intent object to startActivity() method. This Intent object helps to start a new activity and passing data to the second activity.</a:t>
            </a:r>
            <a:endParaRPr sz="2400">
              <a:solidFill>
                <a:schemeClr val="dk1"/>
              </a:solidFill>
              <a:latin typeface="Cambria"/>
              <a:ea typeface="Cambria"/>
              <a:cs typeface="Cambria"/>
              <a:sym typeface="Cambria"/>
            </a:endParaRPr>
          </a:p>
        </p:txBody>
      </p:sp>
      <p:sp>
        <p:nvSpPr>
          <p:cNvPr id="114" name="Google Shape;114;p16"/>
          <p:cNvSpPr/>
          <p:nvPr/>
        </p:nvSpPr>
        <p:spPr>
          <a:xfrm>
            <a:off x="0" y="2571744"/>
            <a:ext cx="9144000" cy="2308324"/>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Intent for Services:</a:t>
            </a:r>
            <a:endParaRPr sz="24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Services work in background of an Android application and it does not require any user Interface. Intents could be used to start a Service that performs one-time task(for example: Downloading some file) or for starting a Service you need to pass Intent to startService() method.</a:t>
            </a:r>
            <a:endParaRPr sz="2400">
              <a:solidFill>
                <a:schemeClr val="dk1"/>
              </a:solidFill>
              <a:latin typeface="Cambria"/>
              <a:ea typeface="Cambria"/>
              <a:cs typeface="Cambria"/>
              <a:sym typeface="Cambria"/>
            </a:endParaRPr>
          </a:p>
        </p:txBody>
      </p:sp>
      <p:sp>
        <p:nvSpPr>
          <p:cNvPr id="115" name="Google Shape;115;p16"/>
          <p:cNvSpPr/>
          <p:nvPr/>
        </p:nvSpPr>
        <p:spPr>
          <a:xfrm>
            <a:off x="0" y="4919008"/>
            <a:ext cx="9144000" cy="1938992"/>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Intent for Broadcast Receivers:</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There are various message that an app receives, these messages are called as Broadcast Receivers. (For example, a broadcast message could be initiated to intimate that the file downloading is completed and ready to use</a:t>
            </a:r>
            <a:endParaRPr sz="2400">
              <a:solidFill>
                <a:schemeClr val="dk1"/>
              </a:solidFill>
              <a:latin typeface="Cambria"/>
              <a:ea typeface="Cambria"/>
              <a:cs typeface="Cambria"/>
              <a:sym typeface="Cambria"/>
            </a:endParaRPr>
          </a:p>
        </p:txBody>
      </p:sp>
      <p:sp>
        <p:nvSpPr>
          <p:cNvPr id="116" name="Google Shape;116;p16"/>
          <p:cNvSpPr/>
          <p:nvPr/>
        </p:nvSpPr>
        <p:spPr>
          <a:xfrm>
            <a:off x="2214546" y="0"/>
            <a:ext cx="508164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mbria"/>
                <a:ea typeface="Cambria"/>
                <a:cs typeface="Cambria"/>
                <a:sym typeface="Cambria"/>
              </a:rPr>
              <a:t>Intent Uses In Android</a:t>
            </a:r>
            <a:endParaRPr sz="36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22" name="Google Shape;122;p17"/>
          <p:cNvSpPr/>
          <p:nvPr/>
        </p:nvSpPr>
        <p:spPr>
          <a:xfrm>
            <a:off x="0" y="357166"/>
            <a:ext cx="8507906"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Intents are invoked using the following options:</a:t>
            </a:r>
            <a:endParaRPr b="0" i="0" sz="3200" cap="none" strike="noStrike">
              <a:solidFill>
                <a:schemeClr val="dk1"/>
              </a:solidFill>
              <a:latin typeface="Cambria"/>
              <a:ea typeface="Cambria"/>
              <a:cs typeface="Cambria"/>
              <a:sym typeface="Cambria"/>
            </a:endParaRPr>
          </a:p>
        </p:txBody>
      </p:sp>
      <p:pic>
        <p:nvPicPr>
          <p:cNvPr id="123" name="Google Shape;123;p17"/>
          <p:cNvPicPr preferRelativeResize="0"/>
          <p:nvPr/>
        </p:nvPicPr>
        <p:blipFill rotWithShape="1">
          <a:blip r:embed="rId4">
            <a:alphaModFix/>
          </a:blip>
          <a:srcRect b="0" l="0" r="0" t="0"/>
          <a:stretch/>
        </p:blipFill>
        <p:spPr>
          <a:xfrm>
            <a:off x="0" y="1285860"/>
            <a:ext cx="8705850" cy="30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29" name="Google Shape;129;p18"/>
          <p:cNvSpPr/>
          <p:nvPr/>
        </p:nvSpPr>
        <p:spPr>
          <a:xfrm>
            <a:off x="0" y="142852"/>
            <a:ext cx="3251596" cy="5847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mbria"/>
              <a:buNone/>
            </a:pPr>
            <a:r>
              <a:rPr b="1" i="0" lang="en-US" sz="3200" cap="none" strike="noStrike">
                <a:solidFill>
                  <a:schemeClr val="dk1"/>
                </a:solidFill>
                <a:latin typeface="Cambria"/>
                <a:ea typeface="Cambria"/>
                <a:cs typeface="Cambria"/>
                <a:sym typeface="Cambria"/>
              </a:rPr>
              <a:t>Types</a:t>
            </a:r>
            <a:r>
              <a:rPr b="1" i="0" lang="en-US" sz="3200" cap="none" strike="noStrike">
                <a:solidFill>
                  <a:schemeClr val="dk1"/>
                </a:solidFill>
                <a:latin typeface="Cambria"/>
                <a:ea typeface="Cambria"/>
                <a:cs typeface="Cambria"/>
                <a:sym typeface="Cambria"/>
              </a:rPr>
              <a:t> Of Intents</a:t>
            </a:r>
            <a:endParaRPr b="0" i="0" sz="3200" cap="none" strike="noStrike">
              <a:solidFill>
                <a:schemeClr val="dk1"/>
              </a:solidFill>
              <a:latin typeface="Cambria"/>
              <a:ea typeface="Cambria"/>
              <a:cs typeface="Cambria"/>
              <a:sym typeface="Cambria"/>
            </a:endParaRPr>
          </a:p>
        </p:txBody>
      </p:sp>
      <p:sp>
        <p:nvSpPr>
          <p:cNvPr id="130" name="Google Shape;130;p18"/>
          <p:cNvSpPr/>
          <p:nvPr/>
        </p:nvSpPr>
        <p:spPr>
          <a:xfrm>
            <a:off x="0" y="785794"/>
            <a:ext cx="842965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There are two types of intents in android: implicit and explicit.</a:t>
            </a:r>
            <a:endParaRPr sz="2400">
              <a:solidFill>
                <a:schemeClr val="dk1"/>
              </a:solidFill>
              <a:latin typeface="Cambria"/>
              <a:ea typeface="Cambria"/>
              <a:cs typeface="Cambria"/>
              <a:sym typeface="Cambria"/>
            </a:endParaRPr>
          </a:p>
        </p:txBody>
      </p:sp>
      <p:sp>
        <p:nvSpPr>
          <p:cNvPr id="131" name="Google Shape;131;p18"/>
          <p:cNvSpPr/>
          <p:nvPr/>
        </p:nvSpPr>
        <p:spPr>
          <a:xfrm>
            <a:off x="0" y="1285860"/>
            <a:ext cx="9144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1) Implicit Intent</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In Implicit Intents we do need to specify the name of the component. We just specify the Action which has to be performed and further this action is handled by the component of another application.</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The basic example of implicit Intent is to open any web page</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a:t>
            </a:r>
            <a:endParaRPr sz="2400">
              <a:solidFill>
                <a:schemeClr val="dk1"/>
              </a:solidFill>
              <a:latin typeface="Cambria"/>
              <a:ea typeface="Cambria"/>
              <a:cs typeface="Cambria"/>
              <a:sym typeface="Cambria"/>
            </a:endParaRPr>
          </a:p>
        </p:txBody>
      </p:sp>
      <p:pic>
        <p:nvPicPr>
          <p:cNvPr id="132" name="Google Shape;132;p18"/>
          <p:cNvPicPr preferRelativeResize="0"/>
          <p:nvPr/>
        </p:nvPicPr>
        <p:blipFill rotWithShape="1">
          <a:blip r:embed="rId4">
            <a:alphaModFix/>
          </a:blip>
          <a:srcRect b="0" l="0" r="0" t="0"/>
          <a:stretch/>
        </p:blipFill>
        <p:spPr>
          <a:xfrm>
            <a:off x="0" y="3214686"/>
            <a:ext cx="5500726" cy="1357322"/>
          </a:xfrm>
          <a:prstGeom prst="rect">
            <a:avLst/>
          </a:prstGeom>
          <a:noFill/>
          <a:ln>
            <a:noFill/>
          </a:ln>
        </p:spPr>
      </p:pic>
      <p:pic>
        <p:nvPicPr>
          <p:cNvPr id="133" name="Google Shape;133;p18"/>
          <p:cNvPicPr preferRelativeResize="0"/>
          <p:nvPr/>
        </p:nvPicPr>
        <p:blipFill rotWithShape="1">
          <a:blip r:embed="rId5">
            <a:alphaModFix/>
          </a:blip>
          <a:srcRect b="0" l="0" r="0" t="0"/>
          <a:stretch/>
        </p:blipFill>
        <p:spPr>
          <a:xfrm>
            <a:off x="5581650" y="4286256"/>
            <a:ext cx="3562350" cy="231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39" name="Google Shape;139;p19"/>
          <p:cNvSpPr/>
          <p:nvPr/>
        </p:nvSpPr>
        <p:spPr>
          <a:xfrm>
            <a:off x="0" y="0"/>
            <a:ext cx="914400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Cambria"/>
                <a:ea typeface="Cambria"/>
                <a:cs typeface="Cambria"/>
                <a:sym typeface="Cambria"/>
              </a:rPr>
              <a:t>Explicit Intent:</a:t>
            </a:r>
            <a:endParaRPr sz="24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       Explicit Intents are used to connect the application internally.</a:t>
            </a:r>
            <a:endParaRPr/>
          </a:p>
          <a:p>
            <a:pPr indent="0" lvl="0" marL="0" marR="0" rtl="0" algn="just">
              <a:spcBef>
                <a:spcPts val="0"/>
              </a:spcBef>
              <a:spcAft>
                <a:spcPts val="0"/>
              </a:spcAft>
              <a:buNone/>
            </a:pPr>
            <a:r>
              <a:rPr lang="en-US" sz="2400">
                <a:solidFill>
                  <a:schemeClr val="dk1"/>
                </a:solidFill>
                <a:latin typeface="Cambria"/>
                <a:ea typeface="Cambria"/>
                <a:cs typeface="Cambria"/>
                <a:sym typeface="Cambria"/>
              </a:rPr>
              <a:t>In Explicit we use the name of component which will be affected by Intent. For Example: If we know class name then we can navigate the app from One Activity to another activity using Intent. In the similar way we can start a service to download a file in background process.</a:t>
            </a:r>
            <a:endParaRPr sz="2400">
              <a:solidFill>
                <a:schemeClr val="dk1"/>
              </a:solidFill>
              <a:latin typeface="Cambria"/>
              <a:ea typeface="Cambria"/>
              <a:cs typeface="Cambria"/>
              <a:sym typeface="Cambria"/>
            </a:endParaRPr>
          </a:p>
        </p:txBody>
      </p:sp>
      <p:sp>
        <p:nvSpPr>
          <p:cNvPr id="140" name="Google Shape;140;p19"/>
          <p:cNvSpPr/>
          <p:nvPr/>
        </p:nvSpPr>
        <p:spPr>
          <a:xfrm>
            <a:off x="0" y="2285992"/>
            <a:ext cx="9144000" cy="132343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80"/>
              </a:buClr>
              <a:buSzPts val="2000"/>
              <a:buFont typeface="Courier New"/>
              <a:buNone/>
            </a:pPr>
            <a:r>
              <a:rPr b="1" i="0" lang="en-US" sz="2000" u="none" cap="none" strike="noStrike">
                <a:solidFill>
                  <a:srgbClr val="000080"/>
                </a:solidFill>
                <a:latin typeface="Courier New"/>
                <a:ea typeface="Courier New"/>
                <a:cs typeface="Courier New"/>
                <a:sym typeface="Courier New"/>
              </a:rPr>
              <a:t>public void </a:t>
            </a:r>
            <a:r>
              <a:rPr b="0" i="0" lang="en-US" sz="2000" u="none" cap="none" strike="noStrike">
                <a:solidFill>
                  <a:srgbClr val="000000"/>
                </a:solidFill>
                <a:latin typeface="Courier New"/>
                <a:ea typeface="Courier New"/>
                <a:cs typeface="Courier New"/>
                <a:sym typeface="Courier New"/>
              </a:rPr>
              <a:t>Class_Add_Btn(View view) {</a:t>
            </a:r>
            <a:br>
              <a:rPr b="0" i="0" lang="en-US" sz="2000" u="none" cap="none" strike="noStrike">
                <a:solidFill>
                  <a:srgbClr val="000000"/>
                </a:solidFill>
                <a:latin typeface="Courier New"/>
                <a:ea typeface="Courier New"/>
                <a:cs typeface="Courier New"/>
                <a:sym typeface="Courier New"/>
              </a:rPr>
            </a:br>
            <a:r>
              <a:rPr b="0" i="0" lang="en-US" sz="2000" u="none" cap="none" strike="noStrike">
                <a:solidFill>
                  <a:srgbClr val="000000"/>
                </a:solidFill>
                <a:latin typeface="Courier New"/>
                <a:ea typeface="Courier New"/>
                <a:cs typeface="Courier New"/>
                <a:sym typeface="Courier New"/>
              </a:rPr>
              <a:t>   Intent i = </a:t>
            </a:r>
            <a:r>
              <a:rPr b="1" i="0" lang="en-US" sz="2000" u="none" cap="none" strike="noStrike">
                <a:solidFill>
                  <a:srgbClr val="000080"/>
                </a:solidFill>
                <a:latin typeface="Courier New"/>
                <a:ea typeface="Courier New"/>
                <a:cs typeface="Courier New"/>
                <a:sym typeface="Courier New"/>
              </a:rPr>
              <a:t>new</a:t>
            </a:r>
            <a:r>
              <a:rPr b="0" i="0" lang="en-US" sz="2000" u="none" cap="none" strike="noStrike">
                <a:solidFill>
                  <a:srgbClr val="000000"/>
                </a:solidFill>
                <a:latin typeface="Courier New"/>
                <a:ea typeface="Courier New"/>
                <a:cs typeface="Courier New"/>
                <a:sym typeface="Courier New"/>
              </a:rPr>
              <a:t>Intent(activity1.</a:t>
            </a:r>
            <a:r>
              <a:rPr b="1" i="0" lang="en-US" sz="2000" u="none" cap="none" strike="noStrike">
                <a:solidFill>
                  <a:srgbClr val="000080"/>
                </a:solidFill>
                <a:latin typeface="Courier New"/>
                <a:ea typeface="Courier New"/>
                <a:cs typeface="Courier New"/>
                <a:sym typeface="Courier New"/>
              </a:rPr>
              <a:t>this</a:t>
            </a:r>
            <a:r>
              <a:rPr b="0" i="0" lang="en-US" sz="2000" u="none" cap="none" strike="noStrike">
                <a:solidFill>
                  <a:srgbClr val="000000"/>
                </a:solidFill>
                <a:latin typeface="Courier New"/>
                <a:ea typeface="Courier New"/>
                <a:cs typeface="Courier New"/>
                <a:sym typeface="Courier New"/>
              </a:rPr>
              <a:t>,activity2.</a:t>
            </a:r>
            <a:r>
              <a:rPr b="1" i="0" lang="en-US" sz="2000" u="none" cap="none" strike="noStrike">
                <a:solidFill>
                  <a:srgbClr val="000080"/>
                </a:solidFill>
                <a:latin typeface="Courier New"/>
                <a:ea typeface="Courier New"/>
                <a:cs typeface="Courier New"/>
                <a:sym typeface="Courier New"/>
              </a:rPr>
              <a:t>class</a:t>
            </a:r>
            <a:r>
              <a:rPr b="0" i="0" lang="en-US" sz="2000" u="none" cap="none" strike="noStrike">
                <a:solidFill>
                  <a:srgbClr val="000000"/>
                </a:solidFill>
                <a:latin typeface="Courier New"/>
                <a:ea typeface="Courier New"/>
                <a:cs typeface="Courier New"/>
                <a:sym typeface="Courier New"/>
              </a:rPr>
              <a:t>);</a:t>
            </a:r>
            <a:br>
              <a:rPr b="0" i="0" lang="en-US" sz="2000" u="none" cap="none" strike="noStrike">
                <a:solidFill>
                  <a:srgbClr val="000000"/>
                </a:solidFill>
                <a:latin typeface="Courier New"/>
                <a:ea typeface="Courier New"/>
                <a:cs typeface="Courier New"/>
                <a:sym typeface="Courier New"/>
              </a:rPr>
            </a:br>
            <a:r>
              <a:rPr b="0" i="0" lang="en-US" sz="2000" u="none" cap="none" strike="noStrike">
                <a:solidFill>
                  <a:srgbClr val="000000"/>
                </a:solidFill>
                <a:latin typeface="Courier New"/>
                <a:ea typeface="Courier New"/>
                <a:cs typeface="Courier New"/>
                <a:sym typeface="Courier New"/>
              </a:rPr>
              <a:t>    startActivity(i);</a:t>
            </a:r>
            <a:br>
              <a:rPr b="0" i="0" lang="en-US" sz="2000" u="none" cap="none" strike="noStrike">
                <a:solidFill>
                  <a:srgbClr val="000000"/>
                </a:solidFill>
                <a:latin typeface="Courier New"/>
                <a:ea typeface="Courier New"/>
                <a:cs typeface="Courier New"/>
                <a:sym typeface="Courier New"/>
              </a:rPr>
            </a:br>
            <a:r>
              <a:rPr b="0" i="0" lang="en-US" sz="2000" u="none" cap="none" strike="noStrike">
                <a:solidFill>
                  <a:srgbClr val="000000"/>
                </a:solidFill>
                <a:latin typeface="Courier New"/>
                <a:ea typeface="Courier New"/>
                <a:cs typeface="Courier New"/>
                <a:sym typeface="Courier New"/>
              </a:rPr>
              <a:t>}</a:t>
            </a:r>
            <a:endParaRPr b="0" i="0" sz="2000" u="none" cap="none" strike="noStrike">
              <a:solidFill>
                <a:schemeClr val="dk1"/>
              </a:solidFill>
              <a:latin typeface="Arial"/>
              <a:ea typeface="Arial"/>
              <a:cs typeface="Arial"/>
              <a:sym typeface="Arial"/>
            </a:endParaRPr>
          </a:p>
        </p:txBody>
      </p:sp>
      <p:pic>
        <p:nvPicPr>
          <p:cNvPr id="141" name="Google Shape;141;p19"/>
          <p:cNvPicPr preferRelativeResize="0"/>
          <p:nvPr/>
        </p:nvPicPr>
        <p:blipFill rotWithShape="1">
          <a:blip r:embed="rId4">
            <a:alphaModFix/>
          </a:blip>
          <a:srcRect b="0" l="0" r="0" t="0"/>
          <a:stretch/>
        </p:blipFill>
        <p:spPr>
          <a:xfrm>
            <a:off x="2143108" y="3500438"/>
            <a:ext cx="4786346" cy="306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0"/>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47" name="Google Shape;147;p20"/>
          <p:cNvSpPr/>
          <p:nvPr/>
        </p:nvSpPr>
        <p:spPr>
          <a:xfrm>
            <a:off x="0" y="142852"/>
            <a:ext cx="6675610"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The main arguments of an Intent are:</a:t>
            </a:r>
            <a:endParaRPr b="0" i="0" sz="3200" cap="none" strike="noStrike">
              <a:solidFill>
                <a:schemeClr val="dk1"/>
              </a:solidFill>
              <a:latin typeface="Cambria"/>
              <a:ea typeface="Cambria"/>
              <a:cs typeface="Cambria"/>
              <a:sym typeface="Cambria"/>
            </a:endParaRPr>
          </a:p>
        </p:txBody>
      </p:sp>
      <p:pic>
        <p:nvPicPr>
          <p:cNvPr id="148" name="Google Shape;148;p20"/>
          <p:cNvPicPr preferRelativeResize="0"/>
          <p:nvPr/>
        </p:nvPicPr>
        <p:blipFill rotWithShape="1">
          <a:blip r:embed="rId4">
            <a:alphaModFix/>
          </a:blip>
          <a:srcRect b="0" l="0" r="0" t="0"/>
          <a:stretch/>
        </p:blipFill>
        <p:spPr>
          <a:xfrm>
            <a:off x="285720" y="857232"/>
            <a:ext cx="8072494" cy="4901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rotWithShape="1">
          <a:blip r:embed="rId3">
            <a:alphaModFix/>
          </a:blip>
          <a:srcRect b="0" l="0" r="0" t="0"/>
          <a:stretch/>
        </p:blipFill>
        <p:spPr>
          <a:xfrm>
            <a:off x="0" y="6429396"/>
            <a:ext cx="9144000" cy="428604"/>
          </a:xfrm>
          <a:prstGeom prst="rect">
            <a:avLst/>
          </a:prstGeom>
          <a:noFill/>
          <a:ln>
            <a:noFill/>
          </a:ln>
        </p:spPr>
      </p:pic>
      <p:sp>
        <p:nvSpPr>
          <p:cNvPr id="154" name="Google Shape;154;p21"/>
          <p:cNvSpPr/>
          <p:nvPr/>
        </p:nvSpPr>
        <p:spPr>
          <a:xfrm>
            <a:off x="0" y="142852"/>
            <a:ext cx="6865855"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mbria"/>
                <a:ea typeface="Cambria"/>
                <a:cs typeface="Cambria"/>
                <a:sym typeface="Cambria"/>
              </a:rPr>
              <a:t>Typically an intent is called as follows:</a:t>
            </a:r>
            <a:endParaRPr b="0" i="0" sz="3200" cap="none" strike="noStrike">
              <a:solidFill>
                <a:schemeClr val="dk1"/>
              </a:solidFill>
              <a:latin typeface="Cambria"/>
              <a:ea typeface="Cambria"/>
              <a:cs typeface="Cambria"/>
              <a:sym typeface="Cambria"/>
            </a:endParaRPr>
          </a:p>
        </p:txBody>
      </p:sp>
      <p:pic>
        <p:nvPicPr>
          <p:cNvPr id="155" name="Google Shape;155;p21"/>
          <p:cNvPicPr preferRelativeResize="0"/>
          <p:nvPr/>
        </p:nvPicPr>
        <p:blipFill rotWithShape="1">
          <a:blip r:embed="rId4">
            <a:alphaModFix/>
          </a:blip>
          <a:srcRect b="0" l="0" r="0" t="0"/>
          <a:stretch/>
        </p:blipFill>
        <p:spPr>
          <a:xfrm>
            <a:off x="0" y="1071546"/>
            <a:ext cx="8753475" cy="352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