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0" r:id="rId5"/>
    <p:sldId id="259" r:id="rId6"/>
    <p:sldId id="260" r:id="rId7"/>
    <p:sldId id="261" r:id="rId8"/>
    <p:sldId id="262" r:id="rId9"/>
    <p:sldId id="270" r:id="rId10"/>
    <p:sldId id="263" r:id="rId11"/>
    <p:sldId id="264" r:id="rId12"/>
    <p:sldId id="266" r:id="rId13"/>
    <p:sldId id="267" r:id="rId14"/>
    <p:sldId id="268" r:id="rId15"/>
    <p:sldId id="269" r:id="rId16"/>
    <p:sldId id="265" r:id="rId17"/>
    <p:sldId id="299" r:id="rId18"/>
    <p:sldId id="271" r:id="rId19"/>
    <p:sldId id="272" r:id="rId20"/>
    <p:sldId id="273" r:id="rId21"/>
    <p:sldId id="284" r:id="rId22"/>
    <p:sldId id="274" r:id="rId23"/>
    <p:sldId id="287" r:id="rId24"/>
    <p:sldId id="288" r:id="rId25"/>
    <p:sldId id="289" r:id="rId26"/>
    <p:sldId id="293" r:id="rId27"/>
    <p:sldId id="275" r:id="rId28"/>
    <p:sldId id="285" r:id="rId29"/>
    <p:sldId id="286" r:id="rId30"/>
    <p:sldId id="283" r:id="rId31"/>
    <p:sldId id="290" r:id="rId32"/>
    <p:sldId id="291" r:id="rId33"/>
    <p:sldId id="292" r:id="rId34"/>
    <p:sldId id="276" r:id="rId35"/>
    <p:sldId id="294" r:id="rId36"/>
    <p:sldId id="277" r:id="rId37"/>
    <p:sldId id="278" r:id="rId38"/>
    <p:sldId id="279" r:id="rId39"/>
    <p:sldId id="280" r:id="rId40"/>
    <p:sldId id="295" r:id="rId41"/>
    <p:sldId id="281" r:id="rId42"/>
    <p:sldId id="282" r:id="rId43"/>
    <p:sldId id="297" r:id="rId44"/>
    <p:sldId id="298" r:id="rId45"/>
    <p:sldId id="296"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421658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88050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216113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240960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375117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A24B88A-D692-44DD-9A75-4C8E32DF40E6}" type="datetimeFigureOut">
              <a:rPr lang="fr-FR" smtClean="0"/>
              <a:t>02/03/2022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287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A24B88A-D692-44DD-9A75-4C8E32DF40E6}" type="datetimeFigureOut">
              <a:rPr lang="fr-FR" smtClean="0"/>
              <a:t>02/03/2022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294958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A24B88A-D692-44DD-9A75-4C8E32DF40E6}" type="datetimeFigureOut">
              <a:rPr lang="fr-FR" smtClean="0"/>
              <a:t>02/03/2022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125996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4B88A-D692-44DD-9A75-4C8E32DF40E6}" type="datetimeFigureOut">
              <a:rPr lang="fr-FR" smtClean="0"/>
              <a:t>02/03/2022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343032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24B88A-D692-44DD-9A75-4C8E32DF40E6}" type="datetimeFigureOut">
              <a:rPr lang="fr-FR" smtClean="0"/>
              <a:t>02/03/2022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19370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24B88A-D692-44DD-9A75-4C8E32DF40E6}" type="datetimeFigureOut">
              <a:rPr lang="fr-FR" smtClean="0"/>
              <a:t>02/03/2022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174513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4B88A-D692-44DD-9A75-4C8E32DF40E6}" type="datetimeFigureOut">
              <a:rPr lang="fr-FR" smtClean="0"/>
              <a:t>02/03/2022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D9557-6D59-490B-8790-7720BC9B9414}" type="slidenum">
              <a:rPr lang="fr-FR" smtClean="0"/>
              <a:t>‹N°›</a:t>
            </a:fld>
            <a:endParaRPr lang="fr-FR"/>
          </a:p>
        </p:txBody>
      </p:sp>
    </p:spTree>
    <p:extLst>
      <p:ext uri="{BB962C8B-B14F-4D97-AF65-F5344CB8AC3E}">
        <p14:creationId xmlns:p14="http://schemas.microsoft.com/office/powerpoint/2010/main" val="27276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00C49E-69CB-4D3D-ACBA-17EEF978BAF3}"/>
              </a:ext>
            </a:extLst>
          </p:cNvPr>
          <p:cNvSpPr>
            <a:spLocks noGrp="1"/>
          </p:cNvSpPr>
          <p:nvPr>
            <p:ph type="ctrTitle"/>
          </p:nvPr>
        </p:nvSpPr>
        <p:spPr/>
        <p:txBody>
          <a:bodyPr/>
          <a:lstStyle/>
          <a:p>
            <a:r>
              <a:rPr lang="fr-FR" dirty="0"/>
              <a:t>Conduite de projet</a:t>
            </a:r>
            <a:endParaRPr lang="fr-BE" dirty="0"/>
          </a:p>
        </p:txBody>
      </p:sp>
      <p:pic>
        <p:nvPicPr>
          <p:cNvPr id="4" name="Picture 2">
            <a:extLst>
              <a:ext uri="{FF2B5EF4-FFF2-40B4-BE49-F238E27FC236}">
                <a16:creationId xmlns:a16="http://schemas.microsoft.com/office/drawing/2014/main" id="{FB13B91B-6E4E-482C-B575-9593F8A05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254" y="498845"/>
            <a:ext cx="1873250" cy="990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ZoneTexte 4">
            <a:extLst>
              <a:ext uri="{FF2B5EF4-FFF2-40B4-BE49-F238E27FC236}">
                <a16:creationId xmlns:a16="http://schemas.microsoft.com/office/drawing/2014/main" id="{45DE48CB-64D7-4D93-86A5-43B3DF733031}"/>
              </a:ext>
            </a:extLst>
          </p:cNvPr>
          <p:cNvSpPr txBox="1"/>
          <p:nvPr/>
        </p:nvSpPr>
        <p:spPr>
          <a:xfrm>
            <a:off x="3047260" y="3246553"/>
            <a:ext cx="6094520" cy="369332"/>
          </a:xfrm>
          <a:prstGeom prst="rect">
            <a:avLst/>
          </a:prstGeom>
          <a:noFill/>
        </p:spPr>
        <p:txBody>
          <a:bodyPr wrap="square">
            <a:spAutoFit/>
          </a:bodyPr>
          <a:lstStyle/>
          <a:p>
            <a:r>
              <a:rPr lang="fr-FR"/>
              <a:t>https://trello.com/b/omSecIoo/cv-en-ligne</a:t>
            </a:r>
          </a:p>
        </p:txBody>
      </p:sp>
    </p:spTree>
    <p:extLst>
      <p:ext uri="{BB962C8B-B14F-4D97-AF65-F5344CB8AC3E}">
        <p14:creationId xmlns:p14="http://schemas.microsoft.com/office/powerpoint/2010/main" val="198689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FR" dirty="0"/>
              <a:t>Etape de conception</a:t>
            </a:r>
          </a:p>
          <a:p>
            <a:pPr marL="0" indent="0">
              <a:buNone/>
            </a:pPr>
            <a:endParaRPr lang="fr-FR" dirty="0"/>
          </a:p>
          <a:p>
            <a:pPr lvl="1" fontAlgn="base"/>
            <a:r>
              <a:rPr lang="fr-FR" dirty="0"/>
              <a:t>L’expression du besoin : cette première étape est indispensable afin de comprendre les besoins du client, ce qu’il imagine du </a:t>
            </a:r>
            <a:r>
              <a:rPr lang="fr-FR"/>
              <a:t>produit fini </a:t>
            </a:r>
            <a:r>
              <a:rPr lang="fr-FR">
                <a:sym typeface="Wingdings" panose="05000000000000000000" pitchFamily="2" charset="2"/>
              </a:rPr>
              <a:t> La </a:t>
            </a:r>
            <a:r>
              <a:rPr lang="fr-FR" dirty="0">
                <a:sym typeface="Wingdings" panose="05000000000000000000" pitchFamily="2" charset="2"/>
              </a:rPr>
              <a:t>MOA doit la fournir</a:t>
            </a:r>
            <a:endParaRPr lang="fr-FR" dirty="0"/>
          </a:p>
          <a:p>
            <a:pPr lvl="1" fontAlgn="base"/>
            <a:r>
              <a:rPr lang="fr-FR" dirty="0"/>
              <a:t>Cahier des charges : le chef de projet/PO (AMOA) a la responsabilité de la rédaction d’un cahier des charges. Celui-ci doit comprendre l’ensemble des cas d’utilisation du produit final.</a:t>
            </a:r>
          </a:p>
          <a:p>
            <a:pPr lvl="1" fontAlgn="base"/>
            <a:r>
              <a:rPr lang="fr-FR" dirty="0"/>
              <a:t>Spécifications fonctionnelles détaillées : La Dev Team a la responsabilité de rédiger les spécifications fonctionnelles détaillées. </a:t>
            </a:r>
          </a:p>
          <a:p>
            <a:pPr lvl="1" fontAlgn="base"/>
            <a:r>
              <a:rPr lang="fr-FR" dirty="0"/>
              <a:t>L’identification des spécifications techniques : on traduit les spécifications fonctionnelles dans les termes techniques nécessaires aux développeurs pour la réalisation du produit. On définit également l’architecture logicielle du produit lors de cette étape.</a:t>
            </a:r>
          </a:p>
          <a:p>
            <a:pPr lvl="1"/>
            <a:endParaRPr lang="fr-FR" dirty="0"/>
          </a:p>
        </p:txBody>
      </p:sp>
    </p:spTree>
    <p:extLst>
      <p:ext uri="{BB962C8B-B14F-4D97-AF65-F5344CB8AC3E}">
        <p14:creationId xmlns:p14="http://schemas.microsoft.com/office/powerpoint/2010/main" val="108665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Etape de réalisation</a:t>
            </a:r>
          </a:p>
          <a:p>
            <a:pPr marL="0" indent="0">
              <a:buNone/>
            </a:pPr>
            <a:endParaRPr lang="fr-FR" dirty="0"/>
          </a:p>
          <a:p>
            <a:pPr lvl="1"/>
            <a:r>
              <a:rPr lang="fr-FR" dirty="0"/>
              <a:t>On développe les briques. On assemble ensuite ces dernières pour devenir le produit fini</a:t>
            </a:r>
          </a:p>
        </p:txBody>
      </p:sp>
    </p:spTree>
    <p:extLst>
      <p:ext uri="{BB962C8B-B14F-4D97-AF65-F5344CB8AC3E}">
        <p14:creationId xmlns:p14="http://schemas.microsoft.com/office/powerpoint/2010/main" val="428211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Etape de validation</a:t>
            </a:r>
          </a:p>
          <a:p>
            <a:pPr marL="0" indent="0">
              <a:buNone/>
            </a:pPr>
            <a:endParaRPr lang="fr-FR" dirty="0"/>
          </a:p>
          <a:p>
            <a:pPr lvl="1" fontAlgn="base"/>
            <a:r>
              <a:rPr lang="fr-FR" dirty="0"/>
              <a:t>Les tests unitaires : on teste chaque brique afin de vérifier l’adéquation par rapport au cahier des charges.</a:t>
            </a:r>
          </a:p>
          <a:p>
            <a:pPr lvl="1" fontAlgn="base"/>
            <a:r>
              <a:rPr lang="fr-FR" dirty="0"/>
              <a:t>Les tests d’intégration : on teste les briques afin de contrôler le respect des spécifications techniques.</a:t>
            </a:r>
          </a:p>
          <a:p>
            <a:pPr lvl="1" fontAlgn="base"/>
            <a:r>
              <a:rPr lang="fr-FR" dirty="0"/>
              <a:t>La validation : on ne peut valider le produit fini qu’à partir du moment où les spécifications fonctionnelles ont toutes été vérifiées.</a:t>
            </a:r>
          </a:p>
          <a:p>
            <a:pPr lvl="1" fontAlgn="base"/>
            <a:r>
              <a:rPr lang="fr-FR" dirty="0"/>
              <a:t>La mise en production et la recette : après une dernière vérification en pré-production, on met le produit fini en production.</a:t>
            </a:r>
          </a:p>
          <a:p>
            <a:endParaRPr lang="fr-FR" dirty="0"/>
          </a:p>
        </p:txBody>
      </p:sp>
    </p:spTree>
    <p:extLst>
      <p:ext uri="{BB962C8B-B14F-4D97-AF65-F5344CB8AC3E}">
        <p14:creationId xmlns:p14="http://schemas.microsoft.com/office/powerpoint/2010/main" val="426218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Cycle en V</a:t>
            </a:r>
          </a:p>
        </p:txBody>
      </p:sp>
      <p:pic>
        <p:nvPicPr>
          <p:cNvPr id="4" name="Espace réservé du contenu 3"/>
          <p:cNvPicPr>
            <a:picLocks noGrp="1" noChangeAspect="1"/>
          </p:cNvPicPr>
          <p:nvPr>
            <p:ph idx="1"/>
          </p:nvPr>
        </p:nvPicPr>
        <p:blipFill>
          <a:blip r:embed="rId2"/>
          <a:stretch>
            <a:fillRect/>
          </a:stretch>
        </p:blipFill>
        <p:spPr>
          <a:xfrm>
            <a:off x="838200" y="1871663"/>
            <a:ext cx="10515600" cy="3429000"/>
          </a:xfrm>
          <a:prstGeom prst="rect">
            <a:avLst/>
          </a:prstGeom>
        </p:spPr>
      </p:pic>
    </p:spTree>
    <p:extLst>
      <p:ext uri="{BB962C8B-B14F-4D97-AF65-F5344CB8AC3E}">
        <p14:creationId xmlns:p14="http://schemas.microsoft.com/office/powerpoint/2010/main" val="285442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1C1E8-892C-4997-ACD1-8A715984F186}"/>
              </a:ext>
            </a:extLst>
          </p:cNvPr>
          <p:cNvSpPr>
            <a:spLocks noGrp="1"/>
          </p:cNvSpPr>
          <p:nvPr>
            <p:ph type="title"/>
          </p:nvPr>
        </p:nvSpPr>
        <p:spPr>
          <a:xfrm>
            <a:off x="838200" y="2227379"/>
            <a:ext cx="10515600" cy="1325563"/>
          </a:xfrm>
        </p:spPr>
        <p:txBody>
          <a:bodyPr>
            <a:normAutofit/>
          </a:bodyPr>
          <a:lstStyle/>
          <a:p>
            <a:pPr algn="ctr"/>
            <a:r>
              <a:rPr lang="fr-FR" sz="8000" dirty="0">
                <a:solidFill>
                  <a:schemeClr val="accent2">
                    <a:lumMod val="75000"/>
                  </a:schemeClr>
                </a:solidFill>
              </a:rPr>
              <a:t>Scrum</a:t>
            </a:r>
            <a:endParaRPr lang="fr-BE" sz="8000" dirty="0">
              <a:solidFill>
                <a:schemeClr val="accent2">
                  <a:lumMod val="75000"/>
                </a:schemeClr>
              </a:solidFill>
            </a:endParaRPr>
          </a:p>
        </p:txBody>
      </p:sp>
      <p:sp>
        <p:nvSpPr>
          <p:cNvPr id="3" name="Espace réservé du contenu 2">
            <a:extLst>
              <a:ext uri="{FF2B5EF4-FFF2-40B4-BE49-F238E27FC236}">
                <a16:creationId xmlns:a16="http://schemas.microsoft.com/office/drawing/2014/main" id="{B400C5F0-5B03-4D7F-995D-ADC2846EF54B}"/>
              </a:ext>
            </a:extLst>
          </p:cNvPr>
          <p:cNvSpPr>
            <a:spLocks noGrp="1"/>
          </p:cNvSpPr>
          <p:nvPr>
            <p:ph idx="1"/>
          </p:nvPr>
        </p:nvSpPr>
        <p:spPr/>
        <p:txBody>
          <a:bodyPr/>
          <a:lstStyle/>
          <a:p>
            <a:endParaRPr lang="fr-BE" dirty="0"/>
          </a:p>
        </p:txBody>
      </p:sp>
    </p:spTree>
    <p:extLst>
      <p:ext uri="{BB962C8B-B14F-4D97-AF65-F5344CB8AC3E}">
        <p14:creationId xmlns:p14="http://schemas.microsoft.com/office/powerpoint/2010/main" val="73536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a:t>
            </a:r>
            <a:r>
              <a:rPr lang="fr-FR" dirty="0" err="1"/>
              <a:t>Scrum</a:t>
            </a:r>
            <a:endParaRPr lang="fr-FR" dirty="0"/>
          </a:p>
        </p:txBody>
      </p:sp>
      <p:sp>
        <p:nvSpPr>
          <p:cNvPr id="3" name="Espace réservé du contenu 2"/>
          <p:cNvSpPr>
            <a:spLocks noGrp="1"/>
          </p:cNvSpPr>
          <p:nvPr>
            <p:ph idx="1"/>
          </p:nvPr>
        </p:nvSpPr>
        <p:spPr/>
        <p:txBody>
          <a:bodyPr/>
          <a:lstStyle/>
          <a:p>
            <a:r>
              <a:rPr lang="fr-FR" dirty="0"/>
              <a:t>Processus général</a:t>
            </a:r>
          </a:p>
          <a:p>
            <a:endParaRPr lang="fr-FR" dirty="0"/>
          </a:p>
          <a:p>
            <a:pPr marL="0" indent="0">
              <a:buNone/>
            </a:pPr>
            <a:endParaRPr lang="fr-FR" dirty="0"/>
          </a:p>
        </p:txBody>
      </p:sp>
      <p:pic>
        <p:nvPicPr>
          <p:cNvPr id="4" name="Image 3"/>
          <p:cNvPicPr>
            <a:picLocks noChangeAspect="1"/>
          </p:cNvPicPr>
          <p:nvPr/>
        </p:nvPicPr>
        <p:blipFill>
          <a:blip r:embed="rId2"/>
          <a:stretch>
            <a:fillRect/>
          </a:stretch>
        </p:blipFill>
        <p:spPr>
          <a:xfrm>
            <a:off x="2047874" y="2281237"/>
            <a:ext cx="7667625" cy="4030663"/>
          </a:xfrm>
          <a:prstGeom prst="rect">
            <a:avLst/>
          </a:prstGeom>
        </p:spPr>
      </p:pic>
    </p:spTree>
    <p:extLst>
      <p:ext uri="{BB962C8B-B14F-4D97-AF65-F5344CB8AC3E}">
        <p14:creationId xmlns:p14="http://schemas.microsoft.com/office/powerpoint/2010/main" val="195169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Equipe </a:t>
            </a:r>
            <a:r>
              <a:rPr lang="fr-FR" dirty="0" err="1"/>
              <a:t>Scrum</a:t>
            </a:r>
            <a:endParaRPr lang="fr-FR" dirty="0"/>
          </a:p>
        </p:txBody>
      </p:sp>
      <p:sp>
        <p:nvSpPr>
          <p:cNvPr id="3" name="Espace réservé du contenu 2"/>
          <p:cNvSpPr>
            <a:spLocks noGrp="1"/>
          </p:cNvSpPr>
          <p:nvPr>
            <p:ph idx="1"/>
          </p:nvPr>
        </p:nvSpPr>
        <p:spPr/>
        <p:txBody>
          <a:bodyPr/>
          <a:lstStyle/>
          <a:p>
            <a:r>
              <a:rPr lang="fr-FR" dirty="0"/>
              <a:t>PO : Product </a:t>
            </a:r>
            <a:r>
              <a:rPr lang="fr-FR" dirty="0" err="1"/>
              <a:t>Owner</a:t>
            </a:r>
            <a:endParaRPr lang="fr-FR" dirty="0"/>
          </a:p>
          <a:p>
            <a:r>
              <a:rPr lang="fr-FR" dirty="0" err="1"/>
              <a:t>Scrum</a:t>
            </a:r>
            <a:r>
              <a:rPr lang="fr-FR" dirty="0"/>
              <a:t> Master</a:t>
            </a:r>
          </a:p>
          <a:p>
            <a:r>
              <a:rPr lang="fr-FR" dirty="0" err="1"/>
              <a:t>Dev</a:t>
            </a:r>
            <a:r>
              <a:rPr lang="fr-FR" dirty="0"/>
              <a:t> Team : Equipe de développement</a:t>
            </a:r>
          </a:p>
        </p:txBody>
      </p:sp>
    </p:spTree>
    <p:extLst>
      <p:ext uri="{BB962C8B-B14F-4D97-AF65-F5344CB8AC3E}">
        <p14:creationId xmlns:p14="http://schemas.microsoft.com/office/powerpoint/2010/main" val="1236932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Product </a:t>
            </a:r>
            <a:r>
              <a:rPr lang="fr-FR" dirty="0" err="1"/>
              <a:t>Owner</a:t>
            </a:r>
            <a:endParaRPr lang="fr-FR" dirty="0"/>
          </a:p>
        </p:txBody>
      </p:sp>
      <p:sp>
        <p:nvSpPr>
          <p:cNvPr id="3" name="Espace réservé du contenu 2"/>
          <p:cNvSpPr>
            <a:spLocks noGrp="1"/>
          </p:cNvSpPr>
          <p:nvPr>
            <p:ph idx="1"/>
          </p:nvPr>
        </p:nvSpPr>
        <p:spPr/>
        <p:txBody>
          <a:bodyPr>
            <a:normAutofit/>
          </a:bodyPr>
          <a:lstStyle/>
          <a:p>
            <a:r>
              <a:rPr lang="fr-FR" dirty="0"/>
              <a:t>Le Product </a:t>
            </a:r>
            <a:r>
              <a:rPr lang="fr-FR" dirty="0" err="1"/>
              <a:t>Owner</a:t>
            </a:r>
            <a:r>
              <a:rPr lang="fr-FR" dirty="0"/>
              <a:t> est responsable de maximiser la valeur du produit résultant du travail de l’équipe de développement. La façon de jouer ce rôle peut varier grandement selon les organisations, les équipes </a:t>
            </a:r>
            <a:r>
              <a:rPr lang="fr-FR" dirty="0" err="1"/>
              <a:t>Scrum</a:t>
            </a:r>
            <a:r>
              <a:rPr lang="fr-FR" dirty="0"/>
              <a:t> et les individus. </a:t>
            </a:r>
          </a:p>
        </p:txBody>
      </p:sp>
    </p:spTree>
    <p:extLst>
      <p:ext uri="{BB962C8B-B14F-4D97-AF65-F5344CB8AC3E}">
        <p14:creationId xmlns:p14="http://schemas.microsoft.com/office/powerpoint/2010/main" val="301401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00075"/>
            <a:ext cx="10515600" cy="5576888"/>
          </a:xfrm>
        </p:spPr>
        <p:txBody>
          <a:bodyPr>
            <a:normAutofit lnSpcReduction="10000"/>
          </a:bodyPr>
          <a:lstStyle/>
          <a:p>
            <a:r>
              <a:rPr lang="fr-FR" dirty="0"/>
              <a:t>Le Product </a:t>
            </a:r>
            <a:r>
              <a:rPr lang="fr-FR" dirty="0" err="1"/>
              <a:t>Owner</a:t>
            </a:r>
            <a:r>
              <a:rPr lang="fr-FR" dirty="0"/>
              <a:t> est le seul responsable de la gestion du </a:t>
            </a:r>
            <a:r>
              <a:rPr lang="fr-FR" dirty="0" err="1"/>
              <a:t>Backlog</a:t>
            </a:r>
            <a:r>
              <a:rPr lang="fr-FR" dirty="0"/>
              <a:t> Produit (Product </a:t>
            </a:r>
            <a:r>
              <a:rPr lang="fr-FR" dirty="0" err="1"/>
              <a:t>Backlog</a:t>
            </a:r>
            <a:r>
              <a:rPr lang="fr-FR" dirty="0"/>
              <a:t>). La gestion du </a:t>
            </a:r>
            <a:r>
              <a:rPr lang="fr-FR" dirty="0" err="1"/>
              <a:t>Backlog</a:t>
            </a:r>
            <a:r>
              <a:rPr lang="fr-FR" dirty="0"/>
              <a:t> Produit comprend :</a:t>
            </a:r>
          </a:p>
          <a:p>
            <a:pPr marL="0" indent="0">
              <a:buNone/>
            </a:pPr>
            <a:endParaRPr lang="fr-FR" dirty="0"/>
          </a:p>
          <a:p>
            <a:pPr lvl="1"/>
            <a:r>
              <a:rPr lang="fr-FR" dirty="0"/>
              <a:t> L’expression claire des éléments du </a:t>
            </a:r>
            <a:r>
              <a:rPr lang="fr-FR" dirty="0" err="1"/>
              <a:t>Backlog</a:t>
            </a:r>
            <a:r>
              <a:rPr lang="fr-FR" dirty="0"/>
              <a:t> produit ;</a:t>
            </a:r>
          </a:p>
          <a:p>
            <a:pPr lvl="1"/>
            <a:endParaRPr lang="fr-FR" dirty="0"/>
          </a:p>
          <a:p>
            <a:pPr lvl="1"/>
            <a:r>
              <a:rPr lang="fr-FR" dirty="0"/>
              <a:t> L’ordonnancement des éléments dans le </a:t>
            </a:r>
            <a:r>
              <a:rPr lang="fr-FR" dirty="0" err="1"/>
              <a:t>Backlog</a:t>
            </a:r>
            <a:r>
              <a:rPr lang="fr-FR" dirty="0"/>
              <a:t> produit pour mieux   réaliser          	les objectifs et les missions ; </a:t>
            </a:r>
          </a:p>
          <a:p>
            <a:pPr lvl="1"/>
            <a:endParaRPr lang="fr-FR" dirty="0"/>
          </a:p>
          <a:p>
            <a:pPr lvl="1"/>
            <a:r>
              <a:rPr lang="fr-FR" dirty="0"/>
              <a:t> L’optimisation de la valeur du travail effectué par l'équipe de développement </a:t>
            </a:r>
          </a:p>
          <a:p>
            <a:pPr lvl="1"/>
            <a:endParaRPr lang="fr-FR" dirty="0"/>
          </a:p>
          <a:p>
            <a:pPr lvl="1"/>
            <a:r>
              <a:rPr lang="fr-FR" dirty="0"/>
              <a:t> L’assurance que le </a:t>
            </a:r>
            <a:r>
              <a:rPr lang="fr-FR" dirty="0" err="1"/>
              <a:t>Backlog</a:t>
            </a:r>
            <a:r>
              <a:rPr lang="fr-FR" dirty="0"/>
              <a:t> produit est visible, transparent et clair pour tous, et montre sur quoi l’équipe de développement travaillera prochainement</a:t>
            </a:r>
          </a:p>
          <a:p>
            <a:pPr lvl="1"/>
            <a:endParaRPr lang="fr-FR" dirty="0"/>
          </a:p>
          <a:p>
            <a:pPr lvl="1"/>
            <a:r>
              <a:rPr lang="fr-FR" dirty="0"/>
              <a:t> L’assurance que l'équipe de développement comprend adéquatement les éléments du </a:t>
            </a:r>
            <a:r>
              <a:rPr lang="fr-FR" dirty="0" err="1"/>
              <a:t>Backlog</a:t>
            </a:r>
            <a:r>
              <a:rPr lang="fr-FR" dirty="0"/>
              <a:t> produit</a:t>
            </a:r>
          </a:p>
          <a:p>
            <a:endParaRPr lang="fr-FR" dirty="0"/>
          </a:p>
        </p:txBody>
      </p:sp>
    </p:spTree>
    <p:extLst>
      <p:ext uri="{BB962C8B-B14F-4D97-AF65-F5344CB8AC3E}">
        <p14:creationId xmlns:p14="http://schemas.microsoft.com/office/powerpoint/2010/main" val="277828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Scrum</a:t>
            </a:r>
            <a:r>
              <a:rPr lang="fr-FR" dirty="0"/>
              <a:t> Master</a:t>
            </a:r>
          </a:p>
        </p:txBody>
      </p:sp>
      <p:sp>
        <p:nvSpPr>
          <p:cNvPr id="3" name="Espace réservé du contenu 2"/>
          <p:cNvSpPr>
            <a:spLocks noGrp="1"/>
          </p:cNvSpPr>
          <p:nvPr>
            <p:ph idx="1"/>
          </p:nvPr>
        </p:nvSpPr>
        <p:spPr/>
        <p:txBody>
          <a:bodyPr>
            <a:normAutofit/>
          </a:bodyPr>
          <a:lstStyle/>
          <a:p>
            <a:r>
              <a:rPr lang="fr-FR" dirty="0"/>
              <a:t>Le </a:t>
            </a:r>
            <a:r>
              <a:rPr lang="fr-FR" dirty="0" err="1"/>
              <a:t>Scrum</a:t>
            </a:r>
            <a:r>
              <a:rPr lang="fr-FR" dirty="0"/>
              <a:t> Master : </a:t>
            </a:r>
          </a:p>
          <a:p>
            <a:pPr marL="0" indent="0">
              <a:buNone/>
            </a:pPr>
            <a:endParaRPr lang="fr-FR" dirty="0"/>
          </a:p>
          <a:p>
            <a:pPr lvl="1"/>
            <a:r>
              <a:rPr lang="fr-FR" dirty="0"/>
              <a:t>Chargé de promouvoir et supporter </a:t>
            </a:r>
            <a:r>
              <a:rPr lang="fr-FR" dirty="0" err="1"/>
              <a:t>Scrum</a:t>
            </a:r>
            <a:r>
              <a:rPr lang="fr-FR" dirty="0"/>
              <a:t> tel que défini dans le Guide </a:t>
            </a:r>
            <a:r>
              <a:rPr lang="fr-FR" dirty="0" err="1"/>
              <a:t>Scrum</a:t>
            </a:r>
            <a:r>
              <a:rPr lang="fr-FR" dirty="0"/>
              <a:t>. </a:t>
            </a:r>
          </a:p>
          <a:p>
            <a:pPr marL="457200" lvl="1" indent="0">
              <a:buNone/>
            </a:pPr>
            <a:endParaRPr lang="fr-FR" dirty="0"/>
          </a:p>
          <a:p>
            <a:pPr lvl="1"/>
            <a:r>
              <a:rPr lang="fr-FR" dirty="0"/>
              <a:t>Chargé de remplir son rôle en aidant tout le monde à comprendre la théorie, les pratiques, les règles et les valeurs de </a:t>
            </a:r>
            <a:r>
              <a:rPr lang="fr-FR" dirty="0" err="1"/>
              <a:t>Scrum</a:t>
            </a:r>
            <a:r>
              <a:rPr lang="fr-FR" dirty="0"/>
              <a:t>.</a:t>
            </a:r>
          </a:p>
          <a:p>
            <a:pPr lvl="1"/>
            <a:endParaRPr lang="fr-FR" dirty="0"/>
          </a:p>
          <a:p>
            <a:pPr lvl="1"/>
            <a:r>
              <a:rPr lang="fr-FR" dirty="0"/>
              <a:t>Leader-serviteur de l'équipe </a:t>
            </a:r>
            <a:r>
              <a:rPr lang="fr-FR" dirty="0" err="1"/>
              <a:t>Scrum</a:t>
            </a:r>
            <a:r>
              <a:rPr lang="fr-FR" dirty="0"/>
              <a:t>, il assiste les personnes externes à l'équipe </a:t>
            </a:r>
            <a:r>
              <a:rPr lang="fr-FR" dirty="0" err="1"/>
              <a:t>Scrum</a:t>
            </a:r>
            <a:r>
              <a:rPr lang="fr-FR" dirty="0"/>
              <a:t> pour identifier quelles sont les interactions bénéfiques avec elle. Le </a:t>
            </a:r>
            <a:r>
              <a:rPr lang="fr-FR" dirty="0" err="1"/>
              <a:t>Scrum</a:t>
            </a:r>
            <a:r>
              <a:rPr lang="fr-FR" dirty="0"/>
              <a:t> Master aide tout le monde à adapter leurs interactions avec l’équipe </a:t>
            </a:r>
            <a:r>
              <a:rPr lang="fr-FR" dirty="0" err="1"/>
              <a:t>Scrum</a:t>
            </a:r>
            <a:r>
              <a:rPr lang="fr-FR" dirty="0"/>
              <a:t> pour maximiser la valeur créée par cette équipe. </a:t>
            </a:r>
          </a:p>
        </p:txBody>
      </p:sp>
    </p:spTree>
    <p:extLst>
      <p:ext uri="{BB962C8B-B14F-4D97-AF65-F5344CB8AC3E}">
        <p14:creationId xmlns:p14="http://schemas.microsoft.com/office/powerpoint/2010/main" val="70290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Conduite de projet</a:t>
            </a:r>
          </a:p>
        </p:txBody>
      </p:sp>
      <p:sp>
        <p:nvSpPr>
          <p:cNvPr id="3" name="Espace réservé du contenu 2"/>
          <p:cNvSpPr>
            <a:spLocks noGrp="1"/>
          </p:cNvSpPr>
          <p:nvPr>
            <p:ph idx="1"/>
          </p:nvPr>
        </p:nvSpPr>
        <p:spPr/>
        <p:txBody>
          <a:bodyPr>
            <a:normAutofit/>
          </a:bodyPr>
          <a:lstStyle/>
          <a:p>
            <a:r>
              <a:rPr lang="fr-FR" sz="2400" dirty="0"/>
              <a:t>La conduite de projet, aussi appelée </a:t>
            </a:r>
            <a:r>
              <a:rPr lang="fr-FR" sz="2400" b="1" dirty="0"/>
              <a:t>gestion de projet</a:t>
            </a:r>
            <a:r>
              <a:rPr lang="fr-FR" sz="2400" dirty="0"/>
              <a:t> ou </a:t>
            </a:r>
            <a:r>
              <a:rPr lang="fr-FR" sz="2400" b="1" dirty="0"/>
              <a:t>management de projet</a:t>
            </a:r>
            <a:r>
              <a:rPr lang="fr-FR" sz="2400" dirty="0"/>
              <a:t>, est une démarche, qui a pour but de structurer et assurer </a:t>
            </a:r>
            <a:r>
              <a:rPr lang="fr-FR" sz="2400" i="1" u="sng" dirty="0">
                <a:solidFill>
                  <a:srgbClr val="FF0000"/>
                </a:solidFill>
              </a:rPr>
              <a:t>le bon déroulement d’un projet</a:t>
            </a:r>
          </a:p>
          <a:p>
            <a:endParaRPr lang="fr-FR" sz="2400" i="1" u="sng" dirty="0">
              <a:solidFill>
                <a:srgbClr val="FF0000"/>
              </a:solidFill>
            </a:endParaRPr>
          </a:p>
          <a:p>
            <a:r>
              <a:rPr lang="fr-FR" sz="2400" dirty="0"/>
              <a:t>Conduire un projet, c'est prendre toutes les mesures nécessaires pour faire en sorte que le projet atteigne ses objectifs, notamment sur quatre axes principaux :</a:t>
            </a:r>
          </a:p>
          <a:p>
            <a:pPr lvl="1"/>
            <a:r>
              <a:rPr lang="fr-FR" sz="2000" b="1" dirty="0"/>
              <a:t>Le respect des objectifs de qualité des livrables </a:t>
            </a:r>
          </a:p>
          <a:p>
            <a:pPr lvl="1"/>
            <a:r>
              <a:rPr lang="fr-FR" sz="2000" b="1" dirty="0"/>
              <a:t>Le respect des délais </a:t>
            </a:r>
          </a:p>
          <a:p>
            <a:pPr lvl="1"/>
            <a:r>
              <a:rPr lang="fr-FR" sz="2000" b="1" dirty="0"/>
              <a:t>Le respect des coûts </a:t>
            </a:r>
          </a:p>
          <a:p>
            <a:pPr lvl="1"/>
            <a:r>
              <a:rPr lang="fr-FR" sz="2000" b="1" dirty="0"/>
              <a:t>La satisfaction du client</a:t>
            </a:r>
          </a:p>
          <a:p>
            <a:pPr marL="457200" lvl="1" indent="0">
              <a:buNone/>
            </a:pPr>
            <a:endParaRPr lang="fr-FR" sz="2000" b="1" dirty="0"/>
          </a:p>
          <a:p>
            <a:pPr marL="457200" lvl="1" indent="0">
              <a:buNone/>
            </a:pPr>
            <a:r>
              <a:rPr lang="fr-FR" sz="2000" dirty="0">
                <a:sym typeface="Wingdings" panose="05000000000000000000" pitchFamily="2" charset="2"/>
              </a:rPr>
              <a:t> </a:t>
            </a:r>
            <a:r>
              <a:rPr lang="fr-FR" sz="2000" b="1" u="sng" dirty="0"/>
              <a:t>conduire un projet, c'est prévoir, animer et contrôler.</a:t>
            </a:r>
            <a:endParaRPr lang="fr-FR" sz="2000" b="1" i="1" u="sng" dirty="0">
              <a:solidFill>
                <a:srgbClr val="FF0000"/>
              </a:solidFill>
            </a:endParaRPr>
          </a:p>
        </p:txBody>
      </p:sp>
    </p:spTree>
    <p:extLst>
      <p:ext uri="{BB962C8B-B14F-4D97-AF65-F5344CB8AC3E}">
        <p14:creationId xmlns:p14="http://schemas.microsoft.com/office/powerpoint/2010/main" val="132239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00075"/>
            <a:ext cx="10515600" cy="5576888"/>
          </a:xfrm>
        </p:spPr>
        <p:txBody>
          <a:bodyPr>
            <a:normAutofit fontScale="92500" lnSpcReduction="10000"/>
          </a:bodyPr>
          <a:lstStyle/>
          <a:p>
            <a:r>
              <a:rPr lang="fr-FR" dirty="0"/>
              <a:t>Le </a:t>
            </a:r>
            <a:r>
              <a:rPr lang="fr-FR" dirty="0" err="1"/>
              <a:t>Scrum</a:t>
            </a:r>
            <a:r>
              <a:rPr lang="fr-FR" dirty="0"/>
              <a:t> Master sert le Product </a:t>
            </a:r>
            <a:r>
              <a:rPr lang="fr-FR" dirty="0" err="1"/>
              <a:t>Owner</a:t>
            </a:r>
            <a:r>
              <a:rPr lang="fr-FR" dirty="0"/>
              <a:t> de plusieurs façons</a:t>
            </a:r>
          </a:p>
          <a:p>
            <a:endParaRPr lang="fr-FR" dirty="0"/>
          </a:p>
          <a:p>
            <a:pPr lvl="1"/>
            <a:r>
              <a:rPr lang="fr-FR" dirty="0"/>
              <a:t>S'assurer que les objectifs, le périmètre et le domaine du produit sont compris par tous les membres de l'équipe </a:t>
            </a:r>
            <a:r>
              <a:rPr lang="fr-FR" dirty="0" err="1"/>
              <a:t>Scrum</a:t>
            </a:r>
            <a:r>
              <a:rPr lang="fr-FR" dirty="0"/>
              <a:t> de la meilleure façon possible </a:t>
            </a:r>
          </a:p>
          <a:p>
            <a:pPr marL="457200" lvl="1" indent="0">
              <a:buNone/>
            </a:pPr>
            <a:endParaRPr lang="fr-FR" dirty="0"/>
          </a:p>
          <a:p>
            <a:pPr lvl="1"/>
            <a:r>
              <a:rPr lang="fr-FR" dirty="0"/>
              <a:t>Trouver des techniques pour une gestion efficace du </a:t>
            </a:r>
            <a:r>
              <a:rPr lang="fr-FR" dirty="0" err="1"/>
              <a:t>Backlog</a:t>
            </a:r>
            <a:r>
              <a:rPr lang="fr-FR" dirty="0"/>
              <a:t> produit </a:t>
            </a:r>
          </a:p>
          <a:p>
            <a:pPr marL="457200" lvl="1" indent="0">
              <a:buNone/>
            </a:pPr>
            <a:endParaRPr lang="fr-FR" dirty="0"/>
          </a:p>
          <a:p>
            <a:pPr lvl="1"/>
            <a:r>
              <a:rPr lang="fr-FR" dirty="0"/>
              <a:t>Aider l'équipe </a:t>
            </a:r>
            <a:r>
              <a:rPr lang="fr-FR" dirty="0" err="1"/>
              <a:t>Scrum</a:t>
            </a:r>
            <a:r>
              <a:rPr lang="fr-FR" dirty="0"/>
              <a:t> à comprendre le besoin de clarté et concision des éléments du </a:t>
            </a:r>
            <a:r>
              <a:rPr lang="fr-FR" dirty="0" err="1"/>
              <a:t>Backlog</a:t>
            </a:r>
            <a:r>
              <a:rPr lang="fr-FR" dirty="0"/>
              <a:t> produit </a:t>
            </a:r>
          </a:p>
          <a:p>
            <a:pPr marL="457200" lvl="1" indent="0">
              <a:buNone/>
            </a:pPr>
            <a:endParaRPr lang="fr-FR" dirty="0"/>
          </a:p>
          <a:p>
            <a:pPr lvl="1"/>
            <a:r>
              <a:rPr lang="fr-FR" dirty="0"/>
              <a:t>Comprendre la planification de produits dans un contexte complexe</a:t>
            </a:r>
          </a:p>
          <a:p>
            <a:pPr marL="457200" lvl="1" indent="0">
              <a:buNone/>
            </a:pPr>
            <a:endParaRPr lang="fr-FR" dirty="0"/>
          </a:p>
          <a:p>
            <a:pPr lvl="1"/>
            <a:r>
              <a:rPr lang="fr-FR" dirty="0"/>
              <a:t>S'assurer que le Product </a:t>
            </a:r>
            <a:r>
              <a:rPr lang="fr-FR" dirty="0" err="1"/>
              <a:t>Owner</a:t>
            </a:r>
            <a:r>
              <a:rPr lang="fr-FR" dirty="0"/>
              <a:t> sait comment organiser le </a:t>
            </a:r>
            <a:r>
              <a:rPr lang="fr-FR" dirty="0" err="1"/>
              <a:t>Backlog</a:t>
            </a:r>
            <a:r>
              <a:rPr lang="fr-FR" dirty="0"/>
              <a:t> produit pour maximiser la valeur</a:t>
            </a:r>
          </a:p>
          <a:p>
            <a:pPr marL="457200" lvl="1" indent="0">
              <a:buNone/>
            </a:pPr>
            <a:r>
              <a:rPr lang="fr-FR" dirty="0"/>
              <a:t> </a:t>
            </a:r>
          </a:p>
          <a:p>
            <a:pPr lvl="1"/>
            <a:r>
              <a:rPr lang="fr-FR" dirty="0"/>
              <a:t>Comprendre et mettre en œuvre l'agilité</a:t>
            </a:r>
          </a:p>
        </p:txBody>
      </p:sp>
    </p:spTree>
    <p:extLst>
      <p:ext uri="{BB962C8B-B14F-4D97-AF65-F5344CB8AC3E}">
        <p14:creationId xmlns:p14="http://schemas.microsoft.com/office/powerpoint/2010/main" val="3171536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00063"/>
            <a:ext cx="10515600" cy="5676900"/>
          </a:xfrm>
        </p:spPr>
        <p:txBody>
          <a:bodyPr/>
          <a:lstStyle/>
          <a:p>
            <a:r>
              <a:rPr lang="fr-FR" dirty="0"/>
              <a:t>Le </a:t>
            </a:r>
            <a:r>
              <a:rPr lang="fr-FR" dirty="0" err="1"/>
              <a:t>Scrum</a:t>
            </a:r>
            <a:r>
              <a:rPr lang="fr-FR" dirty="0"/>
              <a:t> Master sert l’équipe de Développement de plusieurs façons, y compris : </a:t>
            </a:r>
          </a:p>
          <a:p>
            <a:pPr marL="0" indent="0">
              <a:buNone/>
            </a:pPr>
            <a:endParaRPr lang="fr-FR" dirty="0"/>
          </a:p>
          <a:p>
            <a:pPr lvl="1"/>
            <a:r>
              <a:rPr lang="fr-FR" dirty="0"/>
              <a:t>Coacher l'équipe de développement en matière d'auto-organisation et de pluridisciplinarité </a:t>
            </a:r>
          </a:p>
          <a:p>
            <a:pPr marL="457200" lvl="1" indent="0">
              <a:buNone/>
            </a:pPr>
            <a:endParaRPr lang="fr-FR" dirty="0"/>
          </a:p>
          <a:p>
            <a:pPr lvl="1"/>
            <a:r>
              <a:rPr lang="fr-FR" dirty="0"/>
              <a:t>Aider l'équipe de développement à créer des produits de grande valeur </a:t>
            </a:r>
          </a:p>
          <a:p>
            <a:pPr marL="457200" lvl="1" indent="0">
              <a:buNone/>
            </a:pPr>
            <a:endParaRPr lang="fr-FR" dirty="0"/>
          </a:p>
          <a:p>
            <a:pPr lvl="1"/>
            <a:r>
              <a:rPr lang="fr-FR" dirty="0"/>
              <a:t>Supprimer les obstacles à la progression de l'équipe de développement </a:t>
            </a:r>
          </a:p>
          <a:p>
            <a:pPr marL="457200" lvl="1" indent="0">
              <a:buNone/>
            </a:pPr>
            <a:endParaRPr lang="fr-FR" dirty="0"/>
          </a:p>
          <a:p>
            <a:pPr lvl="1"/>
            <a:r>
              <a:rPr lang="fr-FR" dirty="0"/>
              <a:t>Faciliter les événements </a:t>
            </a:r>
            <a:r>
              <a:rPr lang="fr-FR" dirty="0" err="1"/>
              <a:t>Scrum</a:t>
            </a:r>
            <a:r>
              <a:rPr lang="fr-FR" dirty="0"/>
              <a:t>, en cas de demande ou nécessité</a:t>
            </a:r>
          </a:p>
          <a:p>
            <a:pPr marL="457200" lvl="1" indent="0">
              <a:buNone/>
            </a:pPr>
            <a:endParaRPr lang="fr-FR" dirty="0"/>
          </a:p>
          <a:p>
            <a:pPr lvl="1"/>
            <a:r>
              <a:rPr lang="fr-FR" dirty="0"/>
              <a:t>Coacher l'équipe de développement dans des environnements organisationnels où </a:t>
            </a:r>
            <a:r>
              <a:rPr lang="fr-FR" dirty="0" err="1"/>
              <a:t>Scrum</a:t>
            </a:r>
            <a:r>
              <a:rPr lang="fr-FR" dirty="0"/>
              <a:t> n'est pas encore complètement adopté et compris.</a:t>
            </a:r>
          </a:p>
        </p:txBody>
      </p:sp>
    </p:spTree>
    <p:extLst>
      <p:ext uri="{BB962C8B-B14F-4D97-AF65-F5344CB8AC3E}">
        <p14:creationId xmlns:p14="http://schemas.microsoft.com/office/powerpoint/2010/main" val="2188050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28638"/>
            <a:ext cx="10515600" cy="5648325"/>
          </a:xfrm>
        </p:spPr>
        <p:txBody>
          <a:bodyPr/>
          <a:lstStyle/>
          <a:p>
            <a:r>
              <a:rPr lang="fr-FR" dirty="0"/>
              <a:t>Le Scrum Master sert l’organisation(entreprise…) de plusieurs façons :</a:t>
            </a:r>
          </a:p>
          <a:p>
            <a:pPr marL="0" indent="0">
              <a:buNone/>
            </a:pPr>
            <a:endParaRPr lang="fr-FR" dirty="0"/>
          </a:p>
          <a:p>
            <a:pPr lvl="1"/>
            <a:r>
              <a:rPr lang="fr-FR" dirty="0"/>
              <a:t>Accompagner l'organisation dans son adoption de </a:t>
            </a:r>
            <a:r>
              <a:rPr lang="fr-FR" dirty="0" err="1"/>
              <a:t>Scrum</a:t>
            </a:r>
            <a:r>
              <a:rPr lang="fr-FR" dirty="0"/>
              <a:t> </a:t>
            </a:r>
          </a:p>
          <a:p>
            <a:pPr marL="457200" lvl="1" indent="0">
              <a:buNone/>
            </a:pPr>
            <a:endParaRPr lang="fr-FR" dirty="0"/>
          </a:p>
          <a:p>
            <a:pPr lvl="1"/>
            <a:r>
              <a:rPr lang="fr-FR" dirty="0"/>
              <a:t>Planifier les implémentations de </a:t>
            </a:r>
            <a:r>
              <a:rPr lang="fr-FR" dirty="0" err="1"/>
              <a:t>Scrum</a:t>
            </a:r>
            <a:r>
              <a:rPr lang="fr-FR" dirty="0"/>
              <a:t> au sein de l'organisation </a:t>
            </a:r>
          </a:p>
          <a:p>
            <a:pPr marL="457200" lvl="1" indent="0">
              <a:buNone/>
            </a:pPr>
            <a:endParaRPr lang="fr-FR" dirty="0"/>
          </a:p>
          <a:p>
            <a:pPr lvl="1"/>
            <a:r>
              <a:rPr lang="fr-FR" dirty="0"/>
              <a:t>Aider les employés et les parties prenantes à comprendre et adopter </a:t>
            </a:r>
            <a:r>
              <a:rPr lang="fr-FR" dirty="0" err="1"/>
              <a:t>Scrum</a:t>
            </a:r>
            <a:r>
              <a:rPr lang="fr-FR" dirty="0"/>
              <a:t> ainsi que le développement empirique de produits</a:t>
            </a:r>
          </a:p>
          <a:p>
            <a:pPr marL="457200" lvl="1" indent="0">
              <a:buNone/>
            </a:pPr>
            <a:r>
              <a:rPr lang="fr-FR" dirty="0"/>
              <a:t> </a:t>
            </a:r>
          </a:p>
          <a:p>
            <a:pPr lvl="1"/>
            <a:r>
              <a:rPr lang="fr-FR" dirty="0"/>
              <a:t>Provoquer les changements qui augmentent la productivité de l'équipe </a:t>
            </a:r>
            <a:r>
              <a:rPr lang="fr-FR" dirty="0" err="1"/>
              <a:t>Scrum</a:t>
            </a:r>
            <a:endParaRPr lang="fr-FR" dirty="0"/>
          </a:p>
          <a:p>
            <a:pPr marL="457200" lvl="1" indent="0">
              <a:buNone/>
            </a:pPr>
            <a:endParaRPr lang="fr-FR" dirty="0"/>
          </a:p>
          <a:p>
            <a:pPr lvl="1"/>
            <a:r>
              <a:rPr lang="fr-FR" dirty="0"/>
              <a:t>Collaborer avec d'autres </a:t>
            </a:r>
            <a:r>
              <a:rPr lang="fr-FR" dirty="0" err="1"/>
              <a:t>Scrum</a:t>
            </a:r>
            <a:r>
              <a:rPr lang="fr-FR" dirty="0"/>
              <a:t> Masters pour accroître l'efficacité de l'application de </a:t>
            </a:r>
            <a:r>
              <a:rPr lang="fr-FR" dirty="0" err="1"/>
              <a:t>Scrum</a:t>
            </a:r>
            <a:r>
              <a:rPr lang="fr-FR" dirty="0"/>
              <a:t> au sein de l'organisation.</a:t>
            </a:r>
          </a:p>
        </p:txBody>
      </p:sp>
    </p:spTree>
    <p:extLst>
      <p:ext uri="{BB962C8B-B14F-4D97-AF65-F5344CB8AC3E}">
        <p14:creationId xmlns:p14="http://schemas.microsoft.com/office/powerpoint/2010/main" val="327301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771650" y="885825"/>
            <a:ext cx="8758238" cy="5291138"/>
          </a:xfrm>
          <a:prstGeom prst="rect">
            <a:avLst/>
          </a:prstGeom>
        </p:spPr>
      </p:pic>
    </p:spTree>
    <p:extLst>
      <p:ext uri="{BB962C8B-B14F-4D97-AF65-F5344CB8AC3E}">
        <p14:creationId xmlns:p14="http://schemas.microsoft.com/office/powerpoint/2010/main" val="30735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Dev</a:t>
            </a:r>
            <a:r>
              <a:rPr lang="fr-FR" dirty="0"/>
              <a:t> Team</a:t>
            </a:r>
          </a:p>
        </p:txBody>
      </p:sp>
      <p:sp>
        <p:nvSpPr>
          <p:cNvPr id="3" name="Espace réservé du contenu 2"/>
          <p:cNvSpPr>
            <a:spLocks noGrp="1"/>
          </p:cNvSpPr>
          <p:nvPr>
            <p:ph idx="1"/>
          </p:nvPr>
        </p:nvSpPr>
        <p:spPr/>
        <p:txBody>
          <a:bodyPr>
            <a:normAutofit/>
          </a:bodyPr>
          <a:lstStyle/>
          <a:p>
            <a:r>
              <a:rPr lang="fr-FR" dirty="0"/>
              <a:t>L'équipe de développement se compose de professionnels qui fournissent un incrément « Fini » publiable (</a:t>
            </a:r>
            <a:r>
              <a:rPr lang="fr-FR" dirty="0" err="1"/>
              <a:t>Releasable</a:t>
            </a:r>
            <a:r>
              <a:rPr lang="fr-FR" dirty="0"/>
              <a:t>) à la fin de chaque Sprint. Un incrément « Fini » est requis à la revue de sprint. </a:t>
            </a:r>
          </a:p>
          <a:p>
            <a:endParaRPr lang="fr-FR" dirty="0"/>
          </a:p>
          <a:p>
            <a:r>
              <a:rPr lang="fr-FR" dirty="0"/>
              <a:t>Seuls les membres de l'équipe de développement créent l'incrément. Les équipes de développement sont structurées et habilitées par l'organisation à s’organiser et gérer leur propre travail. La synergie résultante optimise l'efficience et l'efficacité globale de l'équipe de développement. </a:t>
            </a:r>
          </a:p>
        </p:txBody>
      </p:sp>
    </p:spTree>
    <p:extLst>
      <p:ext uri="{BB962C8B-B14F-4D97-AF65-F5344CB8AC3E}">
        <p14:creationId xmlns:p14="http://schemas.microsoft.com/office/powerpoint/2010/main" val="3267307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28613"/>
            <a:ext cx="10515600" cy="5848350"/>
          </a:xfrm>
        </p:spPr>
        <p:txBody>
          <a:bodyPr>
            <a:normAutofit fontScale="92500" lnSpcReduction="20000"/>
          </a:bodyPr>
          <a:lstStyle/>
          <a:p>
            <a:r>
              <a:rPr lang="fr-FR" dirty="0"/>
              <a:t>Les équipes de développement ont les caractéristiques suivantes : </a:t>
            </a:r>
          </a:p>
          <a:p>
            <a:pPr marL="0" indent="0">
              <a:buNone/>
            </a:pPr>
            <a:endParaRPr lang="fr-FR" dirty="0"/>
          </a:p>
          <a:p>
            <a:pPr lvl="1"/>
            <a:r>
              <a:rPr lang="fr-FR" dirty="0"/>
              <a:t>Elles sont auto-organisées. Nul (pas même le Scrum Master) n’indique à l’équipe de développement comment transformer les éléments du </a:t>
            </a:r>
            <a:r>
              <a:rPr lang="fr-FR" dirty="0" err="1"/>
              <a:t>Backlog</a:t>
            </a:r>
            <a:r>
              <a:rPr lang="fr-FR" dirty="0"/>
              <a:t> Produit en incréments de fonctionnalités publiables  </a:t>
            </a:r>
          </a:p>
          <a:p>
            <a:pPr marL="457200" lvl="1" indent="0">
              <a:buNone/>
            </a:pPr>
            <a:endParaRPr lang="fr-FR" dirty="0"/>
          </a:p>
          <a:p>
            <a:pPr lvl="1"/>
            <a:r>
              <a:rPr lang="fr-FR" dirty="0"/>
              <a:t>Elles sont pluridisciplinaires, avec toutes les compétences nécessaires, en tant qu’équipe, pour créer un incrément produit </a:t>
            </a:r>
          </a:p>
          <a:p>
            <a:pPr marL="457200" lvl="1" indent="0">
              <a:buNone/>
            </a:pPr>
            <a:endParaRPr lang="fr-FR" dirty="0"/>
          </a:p>
          <a:p>
            <a:pPr lvl="1"/>
            <a:r>
              <a:rPr lang="fr-FR" dirty="0" err="1"/>
              <a:t>Scrum</a:t>
            </a:r>
            <a:r>
              <a:rPr lang="fr-FR" dirty="0"/>
              <a:t> ne reconnaît aucun titre aux membres de l’équipe de développement, indépendamment du travail effectué par une personne </a:t>
            </a:r>
          </a:p>
          <a:p>
            <a:pPr marL="457200" lvl="1" indent="0">
              <a:buNone/>
            </a:pPr>
            <a:endParaRPr lang="fr-FR" dirty="0"/>
          </a:p>
          <a:p>
            <a:pPr lvl="1"/>
            <a:r>
              <a:rPr lang="fr-FR" dirty="0" err="1"/>
              <a:t>Scrum</a:t>
            </a:r>
            <a:r>
              <a:rPr lang="fr-FR" dirty="0"/>
              <a:t> ne reconnaît pas d’équipes au sein de l’équipe de développement indépendamment des domaines qui doivent être couverts tels que l’exécution de tests, l’architecture, la gestion opérationnelle ou l’analyse fonctionnelle </a:t>
            </a:r>
          </a:p>
          <a:p>
            <a:pPr marL="457200" lvl="1" indent="0">
              <a:buNone/>
            </a:pPr>
            <a:endParaRPr lang="fr-FR" dirty="0"/>
          </a:p>
          <a:p>
            <a:pPr lvl="1"/>
            <a:r>
              <a:rPr lang="fr-FR" dirty="0"/>
              <a:t>Les membres de l’équipe de développement peuvent détenir individuellement des compétences et des centres d’intérêt spécifiques, mais c’est l’équipe de développement dans son ensemble qui est tenue responsable.</a:t>
            </a:r>
          </a:p>
          <a:p>
            <a:endParaRPr lang="fr-FR" dirty="0"/>
          </a:p>
        </p:txBody>
      </p:sp>
    </p:spTree>
    <p:extLst>
      <p:ext uri="{BB962C8B-B14F-4D97-AF65-F5344CB8AC3E}">
        <p14:creationId xmlns:p14="http://schemas.microsoft.com/office/powerpoint/2010/main" val="1346535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714375"/>
            <a:ext cx="10515600" cy="5462588"/>
          </a:xfrm>
        </p:spPr>
        <p:txBody>
          <a:bodyPr/>
          <a:lstStyle/>
          <a:p>
            <a:r>
              <a:rPr lang="fr-FR" dirty="0"/>
              <a:t>Taille </a:t>
            </a:r>
            <a:r>
              <a:rPr lang="fr-FR" dirty="0" err="1"/>
              <a:t>Dev</a:t>
            </a:r>
            <a:r>
              <a:rPr lang="fr-FR" dirty="0"/>
              <a:t> team : Entre 3 et 7 membres</a:t>
            </a:r>
          </a:p>
          <a:p>
            <a:pPr marL="0" indent="0">
              <a:buNone/>
            </a:pPr>
            <a:endParaRPr lang="fr-FR" dirty="0"/>
          </a:p>
          <a:p>
            <a:pPr lvl="1"/>
            <a:r>
              <a:rPr lang="fr-FR" dirty="0"/>
              <a:t>les petites équipes de développement peuvent rencontrer des contraintes liées aux compétences ce qui les empêchent à livrer un incrément potentiellement publiable. </a:t>
            </a:r>
          </a:p>
          <a:p>
            <a:pPr marL="457200" lvl="1" indent="0">
              <a:buNone/>
            </a:pPr>
            <a:endParaRPr lang="fr-FR" dirty="0"/>
          </a:p>
          <a:p>
            <a:pPr lvl="1"/>
            <a:r>
              <a:rPr lang="fr-FR" dirty="0"/>
              <a:t>À l’opposé, une équipe de plus de neuf membres (</a:t>
            </a:r>
            <a:r>
              <a:rPr lang="fr-FR" dirty="0" err="1"/>
              <a:t>Dev</a:t>
            </a:r>
            <a:r>
              <a:rPr lang="fr-FR" dirty="0"/>
              <a:t> team + SM+ PO) implique trop de coordination. Les grandes équipes de développement engendrent trop de complexité pour qu’un processus empirique soit utile</a:t>
            </a:r>
          </a:p>
        </p:txBody>
      </p:sp>
    </p:spTree>
    <p:extLst>
      <p:ext uri="{BB962C8B-B14F-4D97-AF65-F5344CB8AC3E}">
        <p14:creationId xmlns:p14="http://schemas.microsoft.com/office/powerpoint/2010/main" val="1317191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Backlog</a:t>
            </a:r>
            <a:endParaRPr lang="fr-FR" dirty="0"/>
          </a:p>
        </p:txBody>
      </p:sp>
      <p:sp>
        <p:nvSpPr>
          <p:cNvPr id="3" name="Espace réservé du contenu 2"/>
          <p:cNvSpPr>
            <a:spLocks noGrp="1"/>
          </p:cNvSpPr>
          <p:nvPr>
            <p:ph idx="1"/>
          </p:nvPr>
        </p:nvSpPr>
        <p:spPr/>
        <p:txBody>
          <a:bodyPr/>
          <a:lstStyle/>
          <a:p>
            <a:r>
              <a:rPr lang="fr-FR" dirty="0" err="1"/>
              <a:t>Backlog</a:t>
            </a:r>
            <a:r>
              <a:rPr lang="fr-FR" dirty="0"/>
              <a:t> Produit</a:t>
            </a:r>
          </a:p>
          <a:p>
            <a:endParaRPr lang="fr-FR" dirty="0"/>
          </a:p>
          <a:p>
            <a:r>
              <a:rPr lang="fr-FR" dirty="0"/>
              <a:t>Sprint </a:t>
            </a:r>
            <a:r>
              <a:rPr lang="fr-FR" dirty="0" err="1"/>
              <a:t>Backlog</a:t>
            </a:r>
            <a:endParaRPr lang="fr-FR" dirty="0"/>
          </a:p>
        </p:txBody>
      </p:sp>
    </p:spTree>
    <p:extLst>
      <p:ext uri="{BB962C8B-B14F-4D97-AF65-F5344CB8AC3E}">
        <p14:creationId xmlns:p14="http://schemas.microsoft.com/office/powerpoint/2010/main" val="3146273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Product </a:t>
            </a:r>
            <a:r>
              <a:rPr lang="fr-FR" dirty="0" err="1"/>
              <a:t>Backlog</a:t>
            </a:r>
            <a:endParaRPr lang="fr-FR" dirty="0"/>
          </a:p>
        </p:txBody>
      </p:sp>
      <p:sp>
        <p:nvSpPr>
          <p:cNvPr id="3" name="Espace réservé du contenu 2"/>
          <p:cNvSpPr>
            <a:spLocks noGrp="1"/>
          </p:cNvSpPr>
          <p:nvPr>
            <p:ph idx="1"/>
          </p:nvPr>
        </p:nvSpPr>
        <p:spPr/>
        <p:txBody>
          <a:bodyPr/>
          <a:lstStyle/>
          <a:p>
            <a:r>
              <a:rPr lang="fr-FR" dirty="0"/>
              <a:t>Le </a:t>
            </a:r>
            <a:r>
              <a:rPr lang="fr-FR" dirty="0" err="1"/>
              <a:t>Backlog</a:t>
            </a:r>
            <a:r>
              <a:rPr lang="fr-FR" dirty="0"/>
              <a:t> Produit est une liste ordonnée de tous les éléments identifiés comme nécessaires au produit.</a:t>
            </a:r>
          </a:p>
          <a:p>
            <a:r>
              <a:rPr lang="fr-FR" dirty="0"/>
              <a:t> Il constitue l’unique source d'exigences pour tout changement à apporter au produit. Le Product </a:t>
            </a:r>
            <a:r>
              <a:rPr lang="fr-FR" dirty="0" err="1"/>
              <a:t>Owner</a:t>
            </a:r>
            <a:r>
              <a:rPr lang="fr-FR" dirty="0"/>
              <a:t> est responsable du </a:t>
            </a:r>
            <a:r>
              <a:rPr lang="fr-FR" dirty="0" err="1"/>
              <a:t>Backlog</a:t>
            </a:r>
            <a:r>
              <a:rPr lang="fr-FR" dirty="0"/>
              <a:t> produit, y compris son contenu, sa disponibilité et son ordonnancement</a:t>
            </a:r>
          </a:p>
          <a:p>
            <a:pPr marL="0" indent="0">
              <a:buNone/>
            </a:pPr>
            <a:endParaRPr lang="fr-FR" dirty="0"/>
          </a:p>
        </p:txBody>
      </p:sp>
    </p:spTree>
    <p:extLst>
      <p:ext uri="{BB962C8B-B14F-4D97-AF65-F5344CB8AC3E}">
        <p14:creationId xmlns:p14="http://schemas.microsoft.com/office/powerpoint/2010/main" val="2801889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Sprint </a:t>
            </a:r>
            <a:r>
              <a:rPr lang="fr-FR" dirty="0" err="1"/>
              <a:t>Backlog</a:t>
            </a:r>
            <a:endParaRPr lang="fr-FR" dirty="0"/>
          </a:p>
        </p:txBody>
      </p:sp>
      <p:sp>
        <p:nvSpPr>
          <p:cNvPr id="3" name="Espace réservé du contenu 2"/>
          <p:cNvSpPr>
            <a:spLocks noGrp="1"/>
          </p:cNvSpPr>
          <p:nvPr>
            <p:ph idx="1"/>
          </p:nvPr>
        </p:nvSpPr>
        <p:spPr/>
        <p:txBody>
          <a:bodyPr/>
          <a:lstStyle/>
          <a:p>
            <a:r>
              <a:rPr lang="fr-FR" dirty="0"/>
              <a:t>Le </a:t>
            </a:r>
            <a:r>
              <a:rPr lang="fr-FR" dirty="0" err="1"/>
              <a:t>Backlog</a:t>
            </a:r>
            <a:r>
              <a:rPr lang="fr-FR" dirty="0"/>
              <a:t> Sprint est l’ensemble des éléments sélectionnés pour le Sprint, plus un plan pour livrer l’incrément du produit et réaliser l’objectif du Sprint.</a:t>
            </a:r>
          </a:p>
          <a:p>
            <a:pPr marL="0" indent="0">
              <a:buNone/>
            </a:pPr>
            <a:endParaRPr lang="fr-FR" dirty="0"/>
          </a:p>
          <a:p>
            <a:r>
              <a:rPr lang="fr-FR" dirty="0"/>
              <a:t> Le </a:t>
            </a:r>
            <a:r>
              <a:rPr lang="fr-FR" dirty="0" err="1"/>
              <a:t>Backlog</a:t>
            </a:r>
            <a:r>
              <a:rPr lang="fr-FR" dirty="0"/>
              <a:t> Sprint est une prévision que l’équipe de développement fait de la fonctionnalité qui sera présente dans le prochain incrément, et le travail nécessaire pour livrer cette fonctionnalité dans un incrément « Fini ».</a:t>
            </a:r>
          </a:p>
        </p:txBody>
      </p:sp>
    </p:spTree>
    <p:extLst>
      <p:ext uri="{BB962C8B-B14F-4D97-AF65-F5344CB8AC3E}">
        <p14:creationId xmlns:p14="http://schemas.microsoft.com/office/powerpoint/2010/main" val="105793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Acteurs projet</a:t>
            </a:r>
          </a:p>
        </p:txBody>
      </p:sp>
      <p:sp>
        <p:nvSpPr>
          <p:cNvPr id="3" name="Espace réservé du contenu 2"/>
          <p:cNvSpPr>
            <a:spLocks noGrp="1"/>
          </p:cNvSpPr>
          <p:nvPr>
            <p:ph idx="1"/>
          </p:nvPr>
        </p:nvSpPr>
        <p:spPr/>
        <p:txBody>
          <a:bodyPr/>
          <a:lstStyle/>
          <a:p>
            <a:r>
              <a:rPr lang="fr-FR" dirty="0"/>
              <a:t>Responsabilités :</a:t>
            </a:r>
          </a:p>
          <a:p>
            <a:pPr lvl="1"/>
            <a:r>
              <a:rPr lang="fr-FR" dirty="0"/>
              <a:t>Définir des besoins</a:t>
            </a:r>
          </a:p>
          <a:p>
            <a:pPr lvl="1"/>
            <a:r>
              <a:rPr lang="fr-FR" dirty="0"/>
              <a:t>Analyser</a:t>
            </a:r>
          </a:p>
          <a:p>
            <a:pPr lvl="1"/>
            <a:r>
              <a:rPr lang="fr-FR" dirty="0"/>
              <a:t>Concevoir</a:t>
            </a:r>
          </a:p>
          <a:p>
            <a:pPr lvl="1"/>
            <a:r>
              <a:rPr lang="fr-FR" dirty="0"/>
              <a:t>Réaliser</a:t>
            </a:r>
          </a:p>
          <a:p>
            <a:pPr lvl="1"/>
            <a:r>
              <a:rPr lang="fr-FR" dirty="0"/>
              <a:t>Tester</a:t>
            </a:r>
          </a:p>
          <a:p>
            <a:pPr lvl="1"/>
            <a:r>
              <a:rPr lang="fr-FR" dirty="0"/>
              <a:t>Déployer</a:t>
            </a:r>
          </a:p>
          <a:p>
            <a:pPr lvl="1"/>
            <a:r>
              <a:rPr lang="fr-FR" dirty="0"/>
              <a:t>Piloter</a:t>
            </a:r>
          </a:p>
          <a:p>
            <a:pPr lvl="1"/>
            <a:r>
              <a:rPr lang="fr-FR" dirty="0"/>
              <a:t>… selon le contexte</a:t>
            </a:r>
          </a:p>
        </p:txBody>
      </p:sp>
    </p:spTree>
    <p:extLst>
      <p:ext uri="{BB962C8B-B14F-4D97-AF65-F5344CB8AC3E}">
        <p14:creationId xmlns:p14="http://schemas.microsoft.com/office/powerpoint/2010/main" val="1308378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42925"/>
            <a:ext cx="10515600" cy="5900738"/>
          </a:xfrm>
        </p:spPr>
        <p:txBody>
          <a:bodyPr/>
          <a:lstStyle/>
          <a:p>
            <a:endParaRPr lang="fr-FR" dirty="0"/>
          </a:p>
          <a:p>
            <a:endParaRPr lang="fr-FR" dirty="0"/>
          </a:p>
          <a:p>
            <a:endParaRPr lang="fr-FR" dirty="0"/>
          </a:p>
          <a:p>
            <a:endParaRPr lang="fr-FR" dirty="0"/>
          </a:p>
        </p:txBody>
      </p:sp>
      <p:pic>
        <p:nvPicPr>
          <p:cNvPr id="4" name="Image 3"/>
          <p:cNvPicPr>
            <a:picLocks noChangeAspect="1"/>
          </p:cNvPicPr>
          <p:nvPr/>
        </p:nvPicPr>
        <p:blipFill>
          <a:blip r:embed="rId2"/>
          <a:stretch>
            <a:fillRect/>
          </a:stretch>
        </p:blipFill>
        <p:spPr>
          <a:xfrm>
            <a:off x="1600200" y="1028700"/>
            <a:ext cx="8901113" cy="5300663"/>
          </a:xfrm>
          <a:prstGeom prst="rect">
            <a:avLst/>
          </a:prstGeom>
        </p:spPr>
      </p:pic>
    </p:spTree>
    <p:extLst>
      <p:ext uri="{BB962C8B-B14F-4D97-AF65-F5344CB8AC3E}">
        <p14:creationId xmlns:p14="http://schemas.microsoft.com/office/powerpoint/2010/main" val="378635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Sprint</a:t>
            </a:r>
          </a:p>
        </p:txBody>
      </p:sp>
      <p:pic>
        <p:nvPicPr>
          <p:cNvPr id="9" name="Image 8">
            <a:extLst>
              <a:ext uri="{FF2B5EF4-FFF2-40B4-BE49-F238E27FC236}">
                <a16:creationId xmlns:a16="http://schemas.microsoft.com/office/drawing/2014/main" id="{1B2B4ADE-C551-4C98-BC66-F472060C7A70}"/>
              </a:ext>
            </a:extLst>
          </p:cNvPr>
          <p:cNvPicPr>
            <a:picLocks noChangeAspect="1"/>
          </p:cNvPicPr>
          <p:nvPr/>
        </p:nvPicPr>
        <p:blipFill>
          <a:blip r:embed="rId2"/>
          <a:stretch>
            <a:fillRect/>
          </a:stretch>
        </p:blipFill>
        <p:spPr>
          <a:xfrm>
            <a:off x="1304925" y="1547812"/>
            <a:ext cx="9582150" cy="4676775"/>
          </a:xfrm>
          <a:prstGeom prst="rect">
            <a:avLst/>
          </a:prstGeom>
        </p:spPr>
      </p:pic>
      <p:sp>
        <p:nvSpPr>
          <p:cNvPr id="10" name="ZoneTexte 9">
            <a:extLst>
              <a:ext uri="{FF2B5EF4-FFF2-40B4-BE49-F238E27FC236}">
                <a16:creationId xmlns:a16="http://schemas.microsoft.com/office/drawing/2014/main" id="{1E7CD8EE-9CE1-4E93-8A35-A0B37DFE7920}"/>
              </a:ext>
            </a:extLst>
          </p:cNvPr>
          <p:cNvSpPr txBox="1"/>
          <p:nvPr/>
        </p:nvSpPr>
        <p:spPr>
          <a:xfrm>
            <a:off x="2146300" y="2984500"/>
            <a:ext cx="2311400" cy="646331"/>
          </a:xfrm>
          <a:prstGeom prst="rect">
            <a:avLst/>
          </a:prstGeom>
        </p:spPr>
        <p:style>
          <a:lnRef idx="0">
            <a:scrgbClr r="0" g="0" b="0"/>
          </a:lnRef>
          <a:fillRef idx="1002">
            <a:schemeClr val="lt2"/>
          </a:fillRef>
          <a:effectRef idx="0">
            <a:scrgbClr r="0" g="0" b="0"/>
          </a:effectRef>
          <a:fontRef idx="major"/>
        </p:style>
        <p:txBody>
          <a:bodyPr wrap="square" rtlCol="0">
            <a:spAutoFit/>
          </a:bodyPr>
          <a:lstStyle/>
          <a:p>
            <a:pPr algn="ctr"/>
            <a:r>
              <a:rPr lang="fr-FR" b="1" dirty="0"/>
              <a:t>User Stories / </a:t>
            </a:r>
            <a:r>
              <a:rPr lang="fr-FR" b="1" dirty="0" err="1"/>
              <a:t>Features</a:t>
            </a:r>
            <a:r>
              <a:rPr lang="fr-FR" b="1" dirty="0"/>
              <a:t> </a:t>
            </a:r>
            <a:r>
              <a:rPr lang="fr-FR" b="1" dirty="0" err="1"/>
              <a:t>completed</a:t>
            </a:r>
            <a:endParaRPr lang="fr-BE" b="1" dirty="0"/>
          </a:p>
        </p:txBody>
      </p:sp>
    </p:spTree>
    <p:extLst>
      <p:ext uri="{BB962C8B-B14F-4D97-AF65-F5344CB8AC3E}">
        <p14:creationId xmlns:p14="http://schemas.microsoft.com/office/powerpoint/2010/main" val="244982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Le cœur de </a:t>
            </a:r>
            <a:r>
              <a:rPr lang="fr-FR" dirty="0" err="1"/>
              <a:t>Scrum</a:t>
            </a:r>
            <a:r>
              <a:rPr lang="fr-FR" dirty="0"/>
              <a:t> est le Sprint, qui a une boîte de temps (time-box), une durée, d'un mois ou moins au cours de laquelle un Incrément Produit « Fini » fonctionnel et potentiellement publiable est créé.</a:t>
            </a:r>
          </a:p>
          <a:p>
            <a:endParaRPr lang="fr-FR" dirty="0"/>
          </a:p>
          <a:p>
            <a:r>
              <a:rPr lang="fr-FR" dirty="0"/>
              <a:t>Les sprints sont limités à un mois calendaire. Lorsque l'échéance d'un Sprint est trop longue, la définition de ce qui est en cours de construction peut changer, la complexité peut augmenter et le risque peut s'accroître </a:t>
            </a:r>
            <a:r>
              <a:rPr lang="fr-FR" dirty="0">
                <a:sym typeface="Wingdings" panose="05000000000000000000" pitchFamily="2" charset="2"/>
              </a:rPr>
              <a:t> </a:t>
            </a:r>
            <a:r>
              <a:rPr lang="fr-FR" dirty="0"/>
              <a:t>Les sprints permettent la prédictibilité en assurant l'inspection et l'adaptation </a:t>
            </a:r>
          </a:p>
        </p:txBody>
      </p:sp>
    </p:spTree>
    <p:extLst>
      <p:ext uri="{BB962C8B-B14F-4D97-AF65-F5344CB8AC3E}">
        <p14:creationId xmlns:p14="http://schemas.microsoft.com/office/powerpoint/2010/main" val="385067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Incrément</a:t>
            </a:r>
          </a:p>
        </p:txBody>
      </p:sp>
      <p:sp>
        <p:nvSpPr>
          <p:cNvPr id="3" name="Espace réservé du contenu 2"/>
          <p:cNvSpPr>
            <a:spLocks noGrp="1"/>
          </p:cNvSpPr>
          <p:nvPr>
            <p:ph idx="1"/>
          </p:nvPr>
        </p:nvSpPr>
        <p:spPr/>
        <p:txBody>
          <a:bodyPr/>
          <a:lstStyle/>
          <a:p>
            <a:r>
              <a:rPr lang="fr-FR" dirty="0"/>
              <a:t>L'incrément est constitué des éléments du </a:t>
            </a:r>
            <a:r>
              <a:rPr lang="fr-FR" dirty="0" err="1"/>
              <a:t>Backlog</a:t>
            </a:r>
            <a:r>
              <a:rPr lang="fr-FR" dirty="0"/>
              <a:t> produit « Finis » pendant le sprint ainsi que de la valeur cumulative des incréments livrés dans les sprints précédents. </a:t>
            </a:r>
          </a:p>
          <a:p>
            <a:endParaRPr lang="fr-FR" dirty="0"/>
          </a:p>
          <a:p>
            <a:r>
              <a:rPr lang="fr-FR" dirty="0"/>
              <a:t>À la fin d’un Sprint, le nouvel incrément doit être « Fini », ce qui implique qu’il doit être dans un état publiable et qu’il correspond à la définition de « Fini » (</a:t>
            </a:r>
            <a:r>
              <a:rPr lang="fr-FR" dirty="0" err="1"/>
              <a:t>Definition</a:t>
            </a:r>
            <a:r>
              <a:rPr lang="fr-FR" dirty="0"/>
              <a:t> of </a:t>
            </a:r>
            <a:r>
              <a:rPr lang="fr-FR" dirty="0" err="1"/>
              <a:t>Done</a:t>
            </a:r>
            <a:r>
              <a:rPr lang="fr-FR" dirty="0"/>
              <a:t>) de l’équipe de développement</a:t>
            </a:r>
          </a:p>
        </p:txBody>
      </p:sp>
    </p:spTree>
    <p:extLst>
      <p:ext uri="{BB962C8B-B14F-4D97-AF65-F5344CB8AC3E}">
        <p14:creationId xmlns:p14="http://schemas.microsoft.com/office/powerpoint/2010/main" val="411069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Cérémonies</a:t>
            </a:r>
          </a:p>
        </p:txBody>
      </p:sp>
      <p:sp>
        <p:nvSpPr>
          <p:cNvPr id="3" name="Espace réservé du contenu 2"/>
          <p:cNvSpPr>
            <a:spLocks noGrp="1"/>
          </p:cNvSpPr>
          <p:nvPr>
            <p:ph idx="1"/>
          </p:nvPr>
        </p:nvSpPr>
        <p:spPr/>
        <p:txBody>
          <a:bodyPr/>
          <a:lstStyle/>
          <a:p>
            <a:r>
              <a:rPr lang="fr-FR" dirty="0"/>
              <a:t>Sprint Planning</a:t>
            </a:r>
          </a:p>
          <a:p>
            <a:r>
              <a:rPr lang="fr-FR" dirty="0"/>
              <a:t>Daily meeting</a:t>
            </a:r>
          </a:p>
          <a:p>
            <a:r>
              <a:rPr lang="fr-FR" dirty="0"/>
              <a:t>Revue de sprint </a:t>
            </a:r>
          </a:p>
          <a:p>
            <a:r>
              <a:rPr lang="fr-FR" dirty="0"/>
              <a:t>Rétrospective</a:t>
            </a:r>
          </a:p>
        </p:txBody>
      </p:sp>
    </p:spTree>
    <p:extLst>
      <p:ext uri="{BB962C8B-B14F-4D97-AF65-F5344CB8AC3E}">
        <p14:creationId xmlns:p14="http://schemas.microsoft.com/office/powerpoint/2010/main" val="3099207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Sprint planning</a:t>
            </a:r>
          </a:p>
        </p:txBody>
      </p:sp>
      <p:sp>
        <p:nvSpPr>
          <p:cNvPr id="3" name="Espace réservé du contenu 2"/>
          <p:cNvSpPr>
            <a:spLocks noGrp="1"/>
          </p:cNvSpPr>
          <p:nvPr>
            <p:ph idx="1"/>
          </p:nvPr>
        </p:nvSpPr>
        <p:spPr/>
        <p:txBody>
          <a:bodyPr/>
          <a:lstStyle/>
          <a:p>
            <a:r>
              <a:rPr lang="fr-FR" dirty="0"/>
              <a:t>La Planification du Sprint répond aux questions suivantes :</a:t>
            </a:r>
          </a:p>
          <a:p>
            <a:endParaRPr lang="fr-FR" dirty="0"/>
          </a:p>
          <a:p>
            <a:pPr lvl="1"/>
            <a:r>
              <a:rPr lang="fr-FR" dirty="0"/>
              <a:t>Que peut-on livrer comme incrément résultant du Sprint à venir </a:t>
            </a:r>
          </a:p>
          <a:p>
            <a:pPr lvl="1"/>
            <a:endParaRPr lang="fr-FR" dirty="0"/>
          </a:p>
          <a:p>
            <a:pPr lvl="1"/>
            <a:r>
              <a:rPr lang="fr-FR" dirty="0"/>
              <a:t>Comment sera effectué le travail à livrer et nécessaire pour achever l'Incrément?</a:t>
            </a:r>
          </a:p>
          <a:p>
            <a:endParaRPr lang="fr-FR" dirty="0"/>
          </a:p>
          <a:p>
            <a:r>
              <a:rPr lang="fr-FR" dirty="0"/>
              <a:t>La planification du sprint donne lieu au Sprint </a:t>
            </a:r>
            <a:r>
              <a:rPr lang="fr-FR" dirty="0" err="1"/>
              <a:t>Backlog</a:t>
            </a:r>
            <a:endParaRPr lang="fr-FR" dirty="0"/>
          </a:p>
          <a:p>
            <a:pPr lvl="1"/>
            <a:endParaRPr lang="fr-FR" dirty="0"/>
          </a:p>
          <a:p>
            <a:pPr lvl="1"/>
            <a:endParaRPr lang="fr-FR" dirty="0"/>
          </a:p>
          <a:p>
            <a:pPr marL="457200" lvl="1" indent="0">
              <a:buNone/>
            </a:pPr>
            <a:endParaRPr lang="fr-FR" dirty="0"/>
          </a:p>
        </p:txBody>
      </p:sp>
    </p:spTree>
    <p:extLst>
      <p:ext uri="{BB962C8B-B14F-4D97-AF65-F5344CB8AC3E}">
        <p14:creationId xmlns:p14="http://schemas.microsoft.com/office/powerpoint/2010/main" val="3869779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8912"/>
            <a:ext cx="10515600" cy="1325563"/>
          </a:xfrm>
        </p:spPr>
        <p:txBody>
          <a:bodyPr/>
          <a:lstStyle/>
          <a:p>
            <a:r>
              <a:rPr lang="fr-FR" dirty="0"/>
              <a:t>Daily meeting/Daily </a:t>
            </a:r>
            <a:r>
              <a:rPr lang="fr-FR" dirty="0" err="1"/>
              <a:t>Scrum</a:t>
            </a:r>
            <a:endParaRPr lang="fr-FR" dirty="0"/>
          </a:p>
        </p:txBody>
      </p:sp>
      <p:sp>
        <p:nvSpPr>
          <p:cNvPr id="3" name="Espace réservé du contenu 2"/>
          <p:cNvSpPr>
            <a:spLocks noGrp="1"/>
          </p:cNvSpPr>
          <p:nvPr>
            <p:ph idx="1"/>
          </p:nvPr>
        </p:nvSpPr>
        <p:spPr>
          <a:xfrm>
            <a:off x="838200" y="1514475"/>
            <a:ext cx="10515600" cy="4662488"/>
          </a:xfrm>
        </p:spPr>
        <p:txBody>
          <a:bodyPr>
            <a:normAutofit fontScale="85000" lnSpcReduction="20000"/>
          </a:bodyPr>
          <a:lstStyle/>
          <a:p>
            <a:r>
              <a:rPr lang="fr-FR" dirty="0"/>
              <a:t>La mêlée quotidienne (Daily </a:t>
            </a:r>
            <a:r>
              <a:rPr lang="fr-FR" dirty="0" err="1"/>
              <a:t>Scrum</a:t>
            </a:r>
            <a:r>
              <a:rPr lang="fr-FR" dirty="0"/>
              <a:t>) est un événement de 15 minutes (time-boxé) destiné à l'équipe de développement</a:t>
            </a:r>
          </a:p>
          <a:p>
            <a:endParaRPr lang="fr-FR" dirty="0"/>
          </a:p>
          <a:p>
            <a:r>
              <a:rPr lang="fr-FR" dirty="0"/>
              <a:t>Les membres de la </a:t>
            </a:r>
            <a:r>
              <a:rPr lang="fr-FR" dirty="0" err="1"/>
              <a:t>Dev</a:t>
            </a:r>
            <a:r>
              <a:rPr lang="fr-FR" dirty="0"/>
              <a:t> Team doivent répondre à :</a:t>
            </a:r>
          </a:p>
          <a:p>
            <a:pPr lvl="1"/>
            <a:r>
              <a:rPr lang="fr-FR" dirty="0"/>
              <a:t>Qu'est-ce que j'ai fait hier qui a aidé l'équipe de développement à atteindre l'objectif du Sprint ? </a:t>
            </a:r>
          </a:p>
          <a:p>
            <a:pPr lvl="1"/>
            <a:r>
              <a:rPr lang="fr-FR" dirty="0"/>
              <a:t>Que ferai-je aujourd'hui pour aider l'équipe de développement à atteindre l'objectif du Sprint ? </a:t>
            </a:r>
          </a:p>
          <a:p>
            <a:pPr lvl="1"/>
            <a:r>
              <a:rPr lang="fr-FR" dirty="0"/>
              <a:t>Est-ce que je vois des obstacles qui m'empêchent ou empêchent l'équipe de développement de respecter l'objectif du Sprint ?</a:t>
            </a:r>
          </a:p>
          <a:p>
            <a:pPr marL="457200" lvl="1" indent="0">
              <a:buNone/>
            </a:pPr>
            <a:endParaRPr lang="fr-FR" dirty="0"/>
          </a:p>
          <a:p>
            <a:pPr>
              <a:buFont typeface="Wingdings" panose="05000000000000000000" pitchFamily="2" charset="2"/>
              <a:buChar char="è"/>
            </a:pPr>
            <a:r>
              <a:rPr lang="fr-FR" b="1" dirty="0">
                <a:sym typeface="Wingdings" panose="05000000000000000000" pitchFamily="2" charset="2"/>
              </a:rPr>
              <a:t>Permet d’inspecter la </a:t>
            </a:r>
            <a:r>
              <a:rPr lang="fr-FR" b="1" dirty="0"/>
              <a:t>progression vers l'objectif du Sprint</a:t>
            </a:r>
          </a:p>
          <a:p>
            <a:pPr>
              <a:buFont typeface="Wingdings" panose="05000000000000000000" pitchFamily="2" charset="2"/>
              <a:buChar char="è"/>
            </a:pPr>
            <a:r>
              <a:rPr lang="fr-FR" b="1" dirty="0"/>
              <a:t>Chaque jour, l'équipe de développement doit comprendre comment elle entend travailler ensemble en tant qu'équipe auto-organisée pour atteindre l'objectif du Sprint et créer l'Incrément prévu à la fin du Sprint</a:t>
            </a:r>
          </a:p>
        </p:txBody>
      </p:sp>
    </p:spTree>
    <p:extLst>
      <p:ext uri="{BB962C8B-B14F-4D97-AF65-F5344CB8AC3E}">
        <p14:creationId xmlns:p14="http://schemas.microsoft.com/office/powerpoint/2010/main" val="1589344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Revue de sprint</a:t>
            </a:r>
          </a:p>
        </p:txBody>
      </p:sp>
      <p:sp>
        <p:nvSpPr>
          <p:cNvPr id="3" name="Espace réservé du contenu 2"/>
          <p:cNvSpPr>
            <a:spLocks noGrp="1"/>
          </p:cNvSpPr>
          <p:nvPr>
            <p:ph idx="1"/>
          </p:nvPr>
        </p:nvSpPr>
        <p:spPr/>
        <p:txBody>
          <a:bodyPr/>
          <a:lstStyle/>
          <a:p>
            <a:r>
              <a:rPr lang="fr-FR" dirty="0"/>
              <a:t>Une revue de Sprint (Sprint </a:t>
            </a:r>
            <a:r>
              <a:rPr lang="fr-FR" dirty="0" err="1"/>
              <a:t>Review</a:t>
            </a:r>
            <a:r>
              <a:rPr lang="fr-FR" dirty="0"/>
              <a:t>) est tenue à la fin du Sprint pour inspecter l’incrément réalisé </a:t>
            </a:r>
          </a:p>
          <a:p>
            <a:pPr marL="0" indent="0">
              <a:buNone/>
            </a:pPr>
            <a:endParaRPr lang="fr-FR" dirty="0"/>
          </a:p>
          <a:p>
            <a:r>
              <a:rPr lang="fr-FR" dirty="0"/>
              <a:t>Pendant la revue de Sprint, l'équipe </a:t>
            </a:r>
            <a:r>
              <a:rPr lang="fr-FR" dirty="0" err="1"/>
              <a:t>Scrum</a:t>
            </a:r>
            <a:r>
              <a:rPr lang="fr-FR" dirty="0"/>
              <a:t> et les parties prenantes échangent sur ce qui a été fait durant le Sprint.</a:t>
            </a:r>
          </a:p>
        </p:txBody>
      </p:sp>
    </p:spTree>
    <p:extLst>
      <p:ext uri="{BB962C8B-B14F-4D97-AF65-F5344CB8AC3E}">
        <p14:creationId xmlns:p14="http://schemas.microsoft.com/office/powerpoint/2010/main" val="2276460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03200"/>
            <a:ext cx="10515600" cy="1325563"/>
          </a:xfrm>
        </p:spPr>
        <p:txBody>
          <a:bodyPr/>
          <a:lstStyle/>
          <a:p>
            <a:r>
              <a:rPr lang="fr-FR" dirty="0"/>
              <a:t>Revue de sprint</a:t>
            </a:r>
          </a:p>
        </p:txBody>
      </p:sp>
      <p:sp>
        <p:nvSpPr>
          <p:cNvPr id="3" name="Espace réservé du contenu 2"/>
          <p:cNvSpPr>
            <a:spLocks noGrp="1"/>
          </p:cNvSpPr>
          <p:nvPr>
            <p:ph idx="1"/>
          </p:nvPr>
        </p:nvSpPr>
        <p:spPr>
          <a:xfrm>
            <a:off x="838200" y="1528763"/>
            <a:ext cx="10515600" cy="4648200"/>
          </a:xfrm>
        </p:spPr>
        <p:txBody>
          <a:bodyPr>
            <a:normAutofit fontScale="85000" lnSpcReduction="20000"/>
          </a:bodyPr>
          <a:lstStyle/>
          <a:p>
            <a:r>
              <a:rPr lang="fr-FR" dirty="0"/>
              <a:t>La Revue de sprint comprend les éléments suivants : </a:t>
            </a:r>
          </a:p>
          <a:p>
            <a:pPr marL="0" indent="0">
              <a:buNone/>
            </a:pPr>
            <a:endParaRPr lang="fr-FR" dirty="0"/>
          </a:p>
          <a:p>
            <a:pPr lvl="1"/>
            <a:r>
              <a:rPr lang="fr-FR" dirty="0"/>
              <a:t>Sont présents, l'équipe </a:t>
            </a:r>
            <a:r>
              <a:rPr lang="fr-FR" dirty="0" err="1"/>
              <a:t>Scrum</a:t>
            </a:r>
            <a:r>
              <a:rPr lang="fr-FR" dirty="0"/>
              <a:t> et les principales parties prenantes invitées par le Product </a:t>
            </a:r>
            <a:r>
              <a:rPr lang="fr-FR" dirty="0" err="1"/>
              <a:t>Owner</a:t>
            </a:r>
            <a:r>
              <a:rPr lang="fr-FR" dirty="0"/>
              <a:t>  </a:t>
            </a:r>
          </a:p>
          <a:p>
            <a:pPr marL="457200" lvl="1" indent="0">
              <a:buNone/>
            </a:pPr>
            <a:endParaRPr lang="fr-FR" dirty="0"/>
          </a:p>
          <a:p>
            <a:pPr lvl="1"/>
            <a:r>
              <a:rPr lang="fr-FR" dirty="0"/>
              <a:t>Le Product </a:t>
            </a:r>
            <a:r>
              <a:rPr lang="fr-FR" dirty="0" err="1"/>
              <a:t>Owner</a:t>
            </a:r>
            <a:r>
              <a:rPr lang="fr-FR" dirty="0"/>
              <a:t> indique quels éléments du </a:t>
            </a:r>
            <a:r>
              <a:rPr lang="fr-FR" dirty="0" err="1"/>
              <a:t>Backlog</a:t>
            </a:r>
            <a:r>
              <a:rPr lang="fr-FR" dirty="0"/>
              <a:t> Produit ont été « Finis » et ceux qui n'ont pas été « Finis » </a:t>
            </a:r>
          </a:p>
          <a:p>
            <a:pPr marL="457200" lvl="1" indent="0">
              <a:buNone/>
            </a:pPr>
            <a:endParaRPr lang="fr-FR" dirty="0"/>
          </a:p>
          <a:p>
            <a:pPr lvl="1"/>
            <a:r>
              <a:rPr lang="fr-FR" dirty="0"/>
              <a:t>L’équipe de développement discute de ce qui s’est bien passé pendant le Sprint, quels problèmes ont été rencontrés, et comment ces problèmes ont été résolus </a:t>
            </a:r>
          </a:p>
          <a:p>
            <a:pPr marL="457200" lvl="1" indent="0">
              <a:buNone/>
            </a:pPr>
            <a:endParaRPr lang="fr-FR" dirty="0"/>
          </a:p>
          <a:p>
            <a:pPr lvl="1"/>
            <a:r>
              <a:rPr lang="fr-FR" dirty="0"/>
              <a:t>L'équipe de développement démontre le travail « Fini » et répond aux questions sur l'incrément </a:t>
            </a:r>
          </a:p>
          <a:p>
            <a:pPr marL="457200" lvl="1" indent="0">
              <a:buNone/>
            </a:pPr>
            <a:endParaRPr lang="fr-FR" dirty="0"/>
          </a:p>
          <a:p>
            <a:pPr lvl="1"/>
            <a:r>
              <a:rPr lang="fr-FR" dirty="0"/>
              <a:t>Le Product </a:t>
            </a:r>
            <a:r>
              <a:rPr lang="fr-FR" dirty="0" err="1"/>
              <a:t>Owner</a:t>
            </a:r>
            <a:r>
              <a:rPr lang="fr-FR" dirty="0"/>
              <a:t> discute de l’état actuel du </a:t>
            </a:r>
            <a:r>
              <a:rPr lang="fr-FR" dirty="0" err="1"/>
              <a:t>Backlog</a:t>
            </a:r>
            <a:r>
              <a:rPr lang="fr-FR" dirty="0"/>
              <a:t> Produit tel qu'il est. Il projette les dates prévisionnelles et celles de livraison en fonction des progressions réalisées à ce jour </a:t>
            </a:r>
            <a:r>
              <a:rPr lang="fr-FR" dirty="0">
                <a:solidFill>
                  <a:srgbClr val="FF0000"/>
                </a:solidFill>
              </a:rPr>
              <a:t>(si nécessaire) </a:t>
            </a:r>
            <a:r>
              <a:rPr lang="fr-FR" dirty="0"/>
              <a:t>;</a:t>
            </a:r>
          </a:p>
        </p:txBody>
      </p:sp>
    </p:spTree>
    <p:extLst>
      <p:ext uri="{BB962C8B-B14F-4D97-AF65-F5344CB8AC3E}">
        <p14:creationId xmlns:p14="http://schemas.microsoft.com/office/powerpoint/2010/main" val="2143198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Rétrospective</a:t>
            </a:r>
          </a:p>
        </p:txBody>
      </p:sp>
      <p:sp>
        <p:nvSpPr>
          <p:cNvPr id="3" name="Espace réservé du contenu 2"/>
          <p:cNvSpPr>
            <a:spLocks noGrp="1"/>
          </p:cNvSpPr>
          <p:nvPr>
            <p:ph idx="1"/>
          </p:nvPr>
        </p:nvSpPr>
        <p:spPr/>
        <p:txBody>
          <a:bodyPr>
            <a:normAutofit lnSpcReduction="10000"/>
          </a:bodyPr>
          <a:lstStyle/>
          <a:p>
            <a:r>
              <a:rPr lang="fr-FR" dirty="0"/>
              <a:t>Le but de la rétrospective de Sprint est de : </a:t>
            </a:r>
          </a:p>
          <a:p>
            <a:pPr marL="0" indent="0">
              <a:buNone/>
            </a:pPr>
            <a:endParaRPr lang="fr-FR" dirty="0"/>
          </a:p>
          <a:p>
            <a:pPr lvl="1"/>
            <a:r>
              <a:rPr lang="fr-FR" dirty="0"/>
              <a:t>Inspecter la manière dont le dernier Sprint s’est déroulé en ce qui concerne les personnes, les relations, les processus et les outils </a:t>
            </a:r>
          </a:p>
          <a:p>
            <a:pPr marL="457200" lvl="1" indent="0">
              <a:buNone/>
            </a:pPr>
            <a:endParaRPr lang="fr-FR" dirty="0"/>
          </a:p>
          <a:p>
            <a:pPr lvl="1"/>
            <a:r>
              <a:rPr lang="fr-FR" dirty="0"/>
              <a:t>Identifier et ordonner les principaux éléments qui ont bien fonctionné et des améliorations potentielles </a:t>
            </a:r>
          </a:p>
          <a:p>
            <a:pPr marL="457200" lvl="1" indent="0">
              <a:buNone/>
            </a:pPr>
            <a:endParaRPr lang="fr-FR" dirty="0"/>
          </a:p>
          <a:p>
            <a:pPr lvl="1"/>
            <a:r>
              <a:rPr lang="fr-FR" dirty="0"/>
              <a:t>Créer un plan pour mettre en œuvre des améliorations sur la façon dont l'équipe </a:t>
            </a:r>
            <a:r>
              <a:rPr lang="fr-FR" dirty="0" err="1"/>
              <a:t>Scrum</a:t>
            </a:r>
            <a:r>
              <a:rPr lang="fr-FR" dirty="0"/>
              <a:t> fait son travail.</a:t>
            </a:r>
          </a:p>
          <a:p>
            <a:pPr lvl="1"/>
            <a:endParaRPr lang="fr-FR" dirty="0"/>
          </a:p>
          <a:p>
            <a:pPr lvl="1"/>
            <a:r>
              <a:rPr lang="fr-FR" dirty="0"/>
              <a:t>Un moment toujours </a:t>
            </a:r>
            <a:r>
              <a:rPr lang="fr-FR" b="1" u="sng" dirty="0">
                <a:solidFill>
                  <a:srgbClr val="0070C0"/>
                </a:solidFill>
              </a:rPr>
              <a:t>positif !</a:t>
            </a:r>
          </a:p>
        </p:txBody>
      </p:sp>
    </p:spTree>
    <p:extLst>
      <p:ext uri="{BB962C8B-B14F-4D97-AF65-F5344CB8AC3E}">
        <p14:creationId xmlns:p14="http://schemas.microsoft.com/office/powerpoint/2010/main" val="199294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Deux entités principales :</a:t>
            </a:r>
          </a:p>
          <a:p>
            <a:endParaRPr lang="fr-FR" dirty="0"/>
          </a:p>
          <a:p>
            <a:pPr lvl="1"/>
            <a:r>
              <a:rPr lang="fr-FR" dirty="0"/>
              <a:t>MOA/AMOA : Maitrise d’ouvrage et assistance à maitrise d’ouvrage</a:t>
            </a:r>
          </a:p>
          <a:p>
            <a:pPr lvl="2"/>
            <a:r>
              <a:rPr lang="fr-FR" dirty="0"/>
              <a:t>Le client du projet (mais pas forcément l'utilisateur) vis-à-vis de la MOE</a:t>
            </a:r>
          </a:p>
          <a:p>
            <a:endParaRPr lang="fr-FR" dirty="0"/>
          </a:p>
          <a:p>
            <a:pPr lvl="1"/>
            <a:r>
              <a:rPr lang="fr-FR" dirty="0"/>
              <a:t>MOE : Maitrise d’œuvre</a:t>
            </a:r>
          </a:p>
          <a:p>
            <a:pPr lvl="2"/>
            <a:r>
              <a:rPr lang="fr-FR" dirty="0"/>
              <a:t>L'organe réalisateur du projet</a:t>
            </a:r>
          </a:p>
        </p:txBody>
      </p:sp>
    </p:spTree>
    <p:extLst>
      <p:ext uri="{BB962C8B-B14F-4D97-AF65-F5344CB8AC3E}">
        <p14:creationId xmlns:p14="http://schemas.microsoft.com/office/powerpoint/2010/main" val="320255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Grooming</a:t>
            </a:r>
            <a:endParaRPr lang="fr-FR" dirty="0"/>
          </a:p>
        </p:txBody>
      </p:sp>
      <p:sp>
        <p:nvSpPr>
          <p:cNvPr id="3" name="Espace réservé du contenu 2"/>
          <p:cNvSpPr>
            <a:spLocks noGrp="1"/>
          </p:cNvSpPr>
          <p:nvPr>
            <p:ph idx="1"/>
          </p:nvPr>
        </p:nvSpPr>
        <p:spPr/>
        <p:txBody>
          <a:bodyPr/>
          <a:lstStyle/>
          <a:p>
            <a:endParaRPr lang="fr-FR" b="1" dirty="0"/>
          </a:p>
          <a:p>
            <a:r>
              <a:rPr lang="fr-FR" dirty="0"/>
              <a:t>Détecter les user stories qui n'ont plus aucun sens pour le projet.</a:t>
            </a:r>
          </a:p>
          <a:p>
            <a:r>
              <a:rPr lang="fr-FR" dirty="0"/>
              <a:t>Formuler les nouvelles user stories si des besoins apparaissent.</a:t>
            </a:r>
          </a:p>
          <a:p>
            <a:r>
              <a:rPr lang="fr-FR" dirty="0"/>
              <a:t>Réévaluer l'ordre de priorité des user stories dans le </a:t>
            </a:r>
            <a:r>
              <a:rPr lang="fr-FR" dirty="0" err="1"/>
              <a:t>product</a:t>
            </a:r>
            <a:r>
              <a:rPr lang="fr-FR" dirty="0"/>
              <a:t> </a:t>
            </a:r>
            <a:r>
              <a:rPr lang="fr-FR" dirty="0" err="1"/>
              <a:t>backlog</a:t>
            </a:r>
            <a:r>
              <a:rPr lang="fr-FR" dirty="0"/>
              <a:t>.</a:t>
            </a:r>
          </a:p>
          <a:p>
            <a:r>
              <a:rPr lang="fr-FR" dirty="0"/>
              <a:t>Corriger les estimations en fonction des nouvelles informations.</a:t>
            </a:r>
          </a:p>
          <a:p>
            <a:r>
              <a:rPr lang="fr-FR" dirty="0"/>
              <a:t>Découper les user stories qui pourraient candidater aux prochains sprints.</a:t>
            </a:r>
          </a:p>
          <a:p>
            <a:endParaRPr lang="fr-FR" dirty="0"/>
          </a:p>
        </p:txBody>
      </p:sp>
    </p:spTree>
    <p:extLst>
      <p:ext uri="{BB962C8B-B14F-4D97-AF65-F5344CB8AC3E}">
        <p14:creationId xmlns:p14="http://schemas.microsoft.com/office/powerpoint/2010/main" val="205809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Poker Planning</a:t>
            </a:r>
          </a:p>
        </p:txBody>
      </p:sp>
      <p:sp>
        <p:nvSpPr>
          <p:cNvPr id="3" name="Espace réservé du contenu 2"/>
          <p:cNvSpPr>
            <a:spLocks noGrp="1"/>
          </p:cNvSpPr>
          <p:nvPr>
            <p:ph idx="1"/>
          </p:nvPr>
        </p:nvSpPr>
        <p:spPr/>
        <p:txBody>
          <a:bodyPr>
            <a:normAutofit fontScale="92500" lnSpcReduction="10000"/>
          </a:bodyPr>
          <a:lstStyle/>
          <a:p>
            <a:r>
              <a:rPr lang="fr-FR" dirty="0"/>
              <a:t>Le planning poker est une façon ludique de produire des estimations sur l'effort de développement des fonctionnalités</a:t>
            </a:r>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sym typeface="Wingdings" panose="05000000000000000000" pitchFamily="2" charset="2"/>
              </a:rPr>
              <a:t>Estimer les tâches et ainsi les user stories</a:t>
            </a:r>
            <a:endParaRPr lang="fr-FR" dirty="0"/>
          </a:p>
        </p:txBody>
      </p:sp>
      <p:pic>
        <p:nvPicPr>
          <p:cNvPr id="4" name="Image 3"/>
          <p:cNvPicPr>
            <a:picLocks noChangeAspect="1"/>
          </p:cNvPicPr>
          <p:nvPr/>
        </p:nvPicPr>
        <p:blipFill>
          <a:blip r:embed="rId2"/>
          <a:stretch>
            <a:fillRect/>
          </a:stretch>
        </p:blipFill>
        <p:spPr>
          <a:xfrm>
            <a:off x="2652712" y="2814639"/>
            <a:ext cx="6886575" cy="2714624"/>
          </a:xfrm>
          <a:prstGeom prst="rect">
            <a:avLst/>
          </a:prstGeom>
        </p:spPr>
      </p:pic>
    </p:spTree>
    <p:extLst>
      <p:ext uri="{BB962C8B-B14F-4D97-AF65-F5344CB8AC3E}">
        <p14:creationId xmlns:p14="http://schemas.microsoft.com/office/powerpoint/2010/main" val="1636454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42963"/>
            <a:ext cx="10515600" cy="5334000"/>
          </a:xfrm>
        </p:spPr>
        <p:txBody>
          <a:bodyPr/>
          <a:lstStyle/>
          <a:p>
            <a:pPr marL="0" indent="0">
              <a:buNone/>
            </a:pPr>
            <a:endParaRPr lang="fr-FR" dirty="0"/>
          </a:p>
          <a:p>
            <a:endParaRPr lang="fr-FR" dirty="0"/>
          </a:p>
          <a:p>
            <a:pPr marL="0" indent="0">
              <a:buNone/>
            </a:pPr>
            <a:r>
              <a:rPr lang="fr-FR" dirty="0"/>
              <a:t>Le </a:t>
            </a:r>
            <a:r>
              <a:rPr lang="fr-FR" dirty="0" err="1"/>
              <a:t>Scrum</a:t>
            </a:r>
            <a:r>
              <a:rPr lang="fr-FR" dirty="0"/>
              <a:t> Master est garant de la tenue de toutes ces cérémonies</a:t>
            </a:r>
          </a:p>
          <a:p>
            <a:pPr marL="0" indent="0">
              <a:buNone/>
            </a:pPr>
            <a:endParaRPr lang="fr-FR" dirty="0"/>
          </a:p>
          <a:p>
            <a:pPr marL="0" indent="0">
              <a:buNone/>
            </a:pPr>
            <a:r>
              <a:rPr lang="fr-FR" dirty="0"/>
              <a:t>Le Scrum Master apprend à tous ceux qui y sont impliqués à respecter la boîte de temps (time-box).</a:t>
            </a:r>
          </a:p>
        </p:txBody>
      </p:sp>
    </p:spTree>
    <p:extLst>
      <p:ext uri="{BB962C8B-B14F-4D97-AF65-F5344CB8AC3E}">
        <p14:creationId xmlns:p14="http://schemas.microsoft.com/office/powerpoint/2010/main" val="400126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014538" y="1100138"/>
            <a:ext cx="8058150" cy="4853781"/>
          </a:xfrm>
          <a:prstGeom prst="rect">
            <a:avLst/>
          </a:prstGeom>
        </p:spPr>
      </p:pic>
    </p:spTree>
    <p:extLst>
      <p:ext uri="{BB962C8B-B14F-4D97-AF65-F5344CB8AC3E}">
        <p14:creationId xmlns:p14="http://schemas.microsoft.com/office/powerpoint/2010/main" val="72828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Responsabilités/Rôles</a:t>
            </a:r>
          </a:p>
        </p:txBody>
      </p:sp>
      <p:sp>
        <p:nvSpPr>
          <p:cNvPr id="3" name="Espace réservé du contenu 2"/>
          <p:cNvSpPr>
            <a:spLocks noGrp="1"/>
          </p:cNvSpPr>
          <p:nvPr>
            <p:ph idx="1"/>
          </p:nvPr>
        </p:nvSpPr>
        <p:spPr/>
        <p:txBody>
          <a:bodyPr/>
          <a:lstStyle/>
          <a:p>
            <a:pPr lvl="1"/>
            <a:r>
              <a:rPr lang="fr-FR" dirty="0"/>
              <a:t>Définir des besoins </a:t>
            </a:r>
            <a:r>
              <a:rPr lang="fr-FR" dirty="0">
                <a:sym typeface="Wingdings" panose="05000000000000000000" pitchFamily="2" charset="2"/>
              </a:rPr>
              <a:t> PO, Chef de projets MOA/AMOA, Parties prenantes, Architecte métier</a:t>
            </a:r>
            <a:endParaRPr lang="fr-FR" dirty="0"/>
          </a:p>
          <a:p>
            <a:pPr lvl="1"/>
            <a:r>
              <a:rPr lang="fr-FR" dirty="0"/>
              <a:t>Analyser </a:t>
            </a:r>
            <a:r>
              <a:rPr lang="fr-FR" dirty="0">
                <a:sym typeface="Wingdings" panose="05000000000000000000" pitchFamily="2" charset="2"/>
              </a:rPr>
              <a:t> Analyste fonctionnel (MOE et/ou MOA), PO, Analyste développeur </a:t>
            </a:r>
            <a:endParaRPr lang="fr-FR" dirty="0"/>
          </a:p>
          <a:p>
            <a:pPr lvl="1"/>
            <a:r>
              <a:rPr lang="fr-FR" dirty="0"/>
              <a:t>Concevoir </a:t>
            </a:r>
            <a:r>
              <a:rPr lang="fr-FR" dirty="0">
                <a:sym typeface="Wingdings" panose="05000000000000000000" pitchFamily="2" charset="2"/>
              </a:rPr>
              <a:t> Analyste développeur, Architecte technique</a:t>
            </a:r>
            <a:endParaRPr lang="fr-FR" dirty="0"/>
          </a:p>
          <a:p>
            <a:pPr lvl="1"/>
            <a:r>
              <a:rPr lang="fr-FR" dirty="0"/>
              <a:t>Réaliser </a:t>
            </a:r>
            <a:r>
              <a:rPr lang="fr-FR" dirty="0">
                <a:sym typeface="Wingdings" panose="05000000000000000000" pitchFamily="2" charset="2"/>
              </a:rPr>
              <a:t> Analyste développeur, développeur</a:t>
            </a:r>
            <a:endParaRPr lang="fr-FR" dirty="0"/>
          </a:p>
          <a:p>
            <a:pPr lvl="1"/>
            <a:r>
              <a:rPr lang="fr-FR" dirty="0"/>
              <a:t>Tester </a:t>
            </a:r>
            <a:r>
              <a:rPr lang="fr-FR" dirty="0">
                <a:sym typeface="Wingdings" panose="05000000000000000000" pitchFamily="2" charset="2"/>
              </a:rPr>
              <a:t> Analyste fonctionnel(MOE), Testeur (MOE/MOA), Technicien AMOA, utilisateur finale (aide AMOA), PO</a:t>
            </a:r>
            <a:endParaRPr lang="fr-FR" dirty="0"/>
          </a:p>
          <a:p>
            <a:pPr lvl="1"/>
            <a:r>
              <a:rPr lang="fr-FR" dirty="0"/>
              <a:t>Déployer : Ingénieur de production, Intégrateur, Analyste </a:t>
            </a:r>
            <a:r>
              <a:rPr lang="fr-FR" dirty="0" err="1"/>
              <a:t>developpeur</a:t>
            </a:r>
            <a:r>
              <a:rPr lang="fr-FR" dirty="0"/>
              <a:t>, Développeur</a:t>
            </a:r>
          </a:p>
          <a:p>
            <a:pPr lvl="1"/>
            <a:r>
              <a:rPr lang="fr-FR" dirty="0"/>
              <a:t>Piloter : Chef de projet (MOA et MOE), Responsables de services, DSI…</a:t>
            </a:r>
          </a:p>
          <a:p>
            <a:endParaRPr lang="fr-FR" dirty="0"/>
          </a:p>
        </p:txBody>
      </p:sp>
    </p:spTree>
    <p:extLst>
      <p:ext uri="{BB962C8B-B14F-4D97-AF65-F5344CB8AC3E}">
        <p14:creationId xmlns:p14="http://schemas.microsoft.com/office/powerpoint/2010/main" val="380589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Maintenance Produit (</a:t>
            </a:r>
            <a:r>
              <a:rPr lang="fr-FR" dirty="0" err="1"/>
              <a:t>Run</a:t>
            </a:r>
            <a:r>
              <a:rPr lang="fr-FR" dirty="0"/>
              <a:t>)</a:t>
            </a:r>
          </a:p>
        </p:txBody>
      </p:sp>
      <p:sp>
        <p:nvSpPr>
          <p:cNvPr id="3" name="Espace réservé du contenu 2"/>
          <p:cNvSpPr>
            <a:spLocks noGrp="1"/>
          </p:cNvSpPr>
          <p:nvPr>
            <p:ph idx="1"/>
          </p:nvPr>
        </p:nvSpPr>
        <p:spPr/>
        <p:txBody>
          <a:bodyPr>
            <a:normAutofit/>
          </a:bodyPr>
          <a:lstStyle/>
          <a:p>
            <a:r>
              <a:rPr lang="fr-FR" dirty="0"/>
              <a:t>Une fois le produit informatique en production, ce dernier nécessite des ajustements, qui englobent à la fois des </a:t>
            </a:r>
            <a:r>
              <a:rPr lang="fr-FR" b="1" dirty="0"/>
              <a:t>actions correctives et évolutives</a:t>
            </a:r>
            <a:r>
              <a:rPr lang="fr-FR" dirty="0"/>
              <a:t> :</a:t>
            </a:r>
          </a:p>
          <a:p>
            <a:pPr lvl="1"/>
            <a:r>
              <a:rPr lang="fr-FR" dirty="0"/>
              <a:t>correction de dysfonctionnements et bugs techniques,</a:t>
            </a:r>
          </a:p>
          <a:p>
            <a:pPr lvl="1"/>
            <a:r>
              <a:rPr lang="fr-FR" dirty="0"/>
              <a:t>améliorations à apporter, par exemple en termes d’expérience utilisateur .</a:t>
            </a:r>
          </a:p>
          <a:p>
            <a:pPr marL="457200" lvl="1" indent="0">
              <a:lnSpc>
                <a:spcPct val="100000"/>
              </a:lnSpc>
              <a:buNone/>
            </a:pPr>
            <a:r>
              <a:rPr lang="fr-FR" dirty="0">
                <a:sym typeface="Wingdings" panose="05000000000000000000" pitchFamily="2" charset="2"/>
              </a:rPr>
              <a:t>	</a:t>
            </a:r>
          </a:p>
          <a:p>
            <a:pPr marL="457200" lvl="1" indent="0">
              <a:lnSpc>
                <a:spcPct val="100000"/>
              </a:lnSpc>
              <a:buNone/>
            </a:pPr>
            <a:r>
              <a:rPr lang="fr-FR" dirty="0">
                <a:sym typeface="Wingdings" panose="05000000000000000000" pitchFamily="2" charset="2"/>
              </a:rPr>
              <a:t>	</a:t>
            </a:r>
            <a:r>
              <a:rPr lang="fr-FR" dirty="0"/>
              <a:t>La mise en production ne signe donc pas la fin du projet, et nécessite 	          	     un suivi et une maintenance pour accompagner l’installation et le 	     	     perfectionnement de la solution, afin de garantir son efficacité et son 	      	     utilisabilité auprès de ses utilisateurs.</a:t>
            </a:r>
          </a:p>
          <a:p>
            <a:endParaRPr lang="fr-FR" dirty="0"/>
          </a:p>
        </p:txBody>
      </p:sp>
    </p:spTree>
    <p:extLst>
      <p:ext uri="{BB962C8B-B14F-4D97-AF65-F5344CB8AC3E}">
        <p14:creationId xmlns:p14="http://schemas.microsoft.com/office/powerpoint/2010/main" val="50454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685926" y="1571625"/>
            <a:ext cx="9272588" cy="4167981"/>
          </a:xfrm>
          <a:prstGeom prst="rect">
            <a:avLst/>
          </a:prstGeom>
        </p:spPr>
      </p:pic>
    </p:spTree>
    <p:extLst>
      <p:ext uri="{BB962C8B-B14F-4D97-AF65-F5344CB8AC3E}">
        <p14:creationId xmlns:p14="http://schemas.microsoft.com/office/powerpoint/2010/main" val="261981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Cycle en V</a:t>
            </a:r>
          </a:p>
        </p:txBody>
      </p:sp>
      <p:pic>
        <p:nvPicPr>
          <p:cNvPr id="4" name="Espace réservé du contenu 3"/>
          <p:cNvPicPr>
            <a:picLocks noGrp="1" noChangeAspect="1"/>
          </p:cNvPicPr>
          <p:nvPr>
            <p:ph idx="1"/>
          </p:nvPr>
        </p:nvPicPr>
        <p:blipFill>
          <a:blip r:embed="rId2"/>
          <a:stretch>
            <a:fillRect/>
          </a:stretch>
        </p:blipFill>
        <p:spPr>
          <a:xfrm>
            <a:off x="1805733" y="1825625"/>
            <a:ext cx="8580533" cy="4351338"/>
          </a:xfrm>
          <a:prstGeom prst="rect">
            <a:avLst/>
          </a:prstGeom>
        </p:spPr>
      </p:pic>
    </p:spTree>
    <p:extLst>
      <p:ext uri="{BB962C8B-B14F-4D97-AF65-F5344CB8AC3E}">
        <p14:creationId xmlns:p14="http://schemas.microsoft.com/office/powerpoint/2010/main" val="17254067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9" ma:contentTypeDescription="Create a new document." ma:contentTypeScope="" ma:versionID="e0ee421d58966118572f3c7a6195e9c3">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73df9524d7bedc54c4270bf059a9bc04"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26E8C-59F4-4F8E-8B9D-80DC1C23E9B0}">
  <ds:schemaRefs>
    <ds:schemaRef ds:uri="http://schemas.microsoft.com/sharepoint/v3/contenttype/forms"/>
  </ds:schemaRefs>
</ds:datastoreItem>
</file>

<file path=customXml/itemProps2.xml><?xml version="1.0" encoding="utf-8"?>
<ds:datastoreItem xmlns:ds="http://schemas.openxmlformats.org/officeDocument/2006/customXml" ds:itemID="{920432F6-6777-4877-8E4E-E53AAD46F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3fc82-298b-4121-ac6d-4eb14224b4c0"/>
    <ds:schemaRef ds:uri="ff169a4e-b77a-438e-80a4-0800f20f8d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C567F-FBA9-43DA-976A-A0455100B1EC}">
  <ds:schemaRefs>
    <ds:schemaRef ds:uri="http://www.w3.org/XML/1998/namespace"/>
    <ds:schemaRef ds:uri="ff169a4e-b77a-438e-80a4-0800f20f8d95"/>
    <ds:schemaRef ds:uri="e7e3fc82-298b-4121-ac6d-4eb14224b4c0"/>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2138</TotalTime>
  <Words>2211</Words>
  <Application>Microsoft Office PowerPoint</Application>
  <PresentationFormat>Grand écran</PresentationFormat>
  <Paragraphs>237</Paragraphs>
  <Slides>42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Arial</vt:lpstr>
      <vt:lpstr>Calibri</vt:lpstr>
      <vt:lpstr>Calibri Light</vt:lpstr>
      <vt:lpstr>Wingdings</vt:lpstr>
      <vt:lpstr>Thème Office</vt:lpstr>
      <vt:lpstr>Conduite de projet</vt:lpstr>
      <vt:lpstr>Conduite de projet</vt:lpstr>
      <vt:lpstr>Acteurs projet</vt:lpstr>
      <vt:lpstr>Présentation PowerPoint</vt:lpstr>
      <vt:lpstr>Présentation PowerPoint</vt:lpstr>
      <vt:lpstr>Responsabilités/Rôles</vt:lpstr>
      <vt:lpstr>Maintenance Produit (Run)</vt:lpstr>
      <vt:lpstr>Présentation PowerPoint</vt:lpstr>
      <vt:lpstr>Méthodologie Cycle en V</vt:lpstr>
      <vt:lpstr>Présentation PowerPoint</vt:lpstr>
      <vt:lpstr>Présentation PowerPoint</vt:lpstr>
      <vt:lpstr>Présentation PowerPoint</vt:lpstr>
      <vt:lpstr>Méthodologie Cycle en V</vt:lpstr>
      <vt:lpstr>Scrum</vt:lpstr>
      <vt:lpstr>Méthodologie Scrum</vt:lpstr>
      <vt:lpstr>Equipe Scrum</vt:lpstr>
      <vt:lpstr>Product Owner</vt:lpstr>
      <vt:lpstr>Présentation PowerPoint</vt:lpstr>
      <vt:lpstr>Scrum Master</vt:lpstr>
      <vt:lpstr>Présentation PowerPoint</vt:lpstr>
      <vt:lpstr>Présentation PowerPoint</vt:lpstr>
      <vt:lpstr>Présentation PowerPoint</vt:lpstr>
      <vt:lpstr>Présentation PowerPoint</vt:lpstr>
      <vt:lpstr>Dev Team</vt:lpstr>
      <vt:lpstr>Présentation PowerPoint</vt:lpstr>
      <vt:lpstr>Présentation PowerPoint</vt:lpstr>
      <vt:lpstr>Backlog</vt:lpstr>
      <vt:lpstr>Product Backlog</vt:lpstr>
      <vt:lpstr>Sprint Backlog</vt:lpstr>
      <vt:lpstr>Présentation PowerPoint</vt:lpstr>
      <vt:lpstr>Sprint</vt:lpstr>
      <vt:lpstr>Présentation PowerPoint</vt:lpstr>
      <vt:lpstr>Incrément</vt:lpstr>
      <vt:lpstr>Cérémonies</vt:lpstr>
      <vt:lpstr>Sprint planning</vt:lpstr>
      <vt:lpstr>Daily meeting/Daily Scrum</vt:lpstr>
      <vt:lpstr>Revue de sprint</vt:lpstr>
      <vt:lpstr>Revue de sprint</vt:lpstr>
      <vt:lpstr>Rétrospective</vt:lpstr>
      <vt:lpstr>Grooming</vt:lpstr>
      <vt:lpstr>Poker Planning</vt:lpstr>
      <vt:lpstr>Présentation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Préparation Digitale</dc:title>
  <dc:creator>el mehdi benouahmane</dc:creator>
  <cp:lastModifiedBy>Stagiaire</cp:lastModifiedBy>
  <cp:revision>70</cp:revision>
  <dcterms:created xsi:type="dcterms:W3CDTF">2020-02-10T22:55:07Z</dcterms:created>
  <dcterms:modified xsi:type="dcterms:W3CDTF">2022-03-02T10:21:49Z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0x0101004D479FB7DE72DF4DBC5C352B5F04F835</vt:lpwstr>
  </property>
</Properties>
</file>