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F5A99D-361A-4E9C-8851-881B30451D80}" type="datetimeFigureOut">
              <a:rPr lang="en-US" smtClean="0"/>
              <a:t>6/21/2023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02BC6A5-569C-4E22-A1F0-0327E320461A}" type="slidenum">
              <a:rPr lang="en-US" smtClean="0"/>
              <a:t>‹#›</a:t>
            </a:fld>
            <a:endParaRPr lang="en-US"/>
          </a:p>
        </p:txBody>
      </p:sp>
    </p:spTree>
    <p:extLst>
      <p:ext uri="{BB962C8B-B14F-4D97-AF65-F5344CB8AC3E}">
        <p14:creationId xmlns:p14="http://schemas.microsoft.com/office/powerpoint/2010/main" val="3322573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F5A99D-361A-4E9C-8851-881B30451D80}"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BC6A5-569C-4E22-A1F0-0327E320461A}" type="slidenum">
              <a:rPr lang="en-US" smtClean="0"/>
              <a:t>‹#›</a:t>
            </a:fld>
            <a:endParaRPr lang="en-US"/>
          </a:p>
        </p:txBody>
      </p:sp>
    </p:spTree>
    <p:extLst>
      <p:ext uri="{BB962C8B-B14F-4D97-AF65-F5344CB8AC3E}">
        <p14:creationId xmlns:p14="http://schemas.microsoft.com/office/powerpoint/2010/main" val="1843715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5A99D-361A-4E9C-8851-881B30451D80}"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BC6A5-569C-4E22-A1F0-0327E320461A}" type="slidenum">
              <a:rPr lang="en-US" smtClean="0"/>
              <a:t>‹#›</a:t>
            </a:fld>
            <a:endParaRPr lang="en-US"/>
          </a:p>
        </p:txBody>
      </p:sp>
    </p:spTree>
    <p:extLst>
      <p:ext uri="{BB962C8B-B14F-4D97-AF65-F5344CB8AC3E}">
        <p14:creationId xmlns:p14="http://schemas.microsoft.com/office/powerpoint/2010/main" val="3248122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5A99D-361A-4E9C-8851-881B30451D80}"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BC6A5-569C-4E22-A1F0-0327E320461A}" type="slidenum">
              <a:rPr lang="en-US" smtClean="0"/>
              <a:t>‹#›</a:t>
            </a:fld>
            <a:endParaRPr lang="en-US"/>
          </a:p>
        </p:txBody>
      </p:sp>
    </p:spTree>
    <p:extLst>
      <p:ext uri="{BB962C8B-B14F-4D97-AF65-F5344CB8AC3E}">
        <p14:creationId xmlns:p14="http://schemas.microsoft.com/office/powerpoint/2010/main" val="3304363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5A99D-361A-4E9C-8851-881B30451D80}"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BC6A5-569C-4E22-A1F0-0327E320461A}" type="slidenum">
              <a:rPr lang="en-US" smtClean="0"/>
              <a:t>‹#›</a:t>
            </a:fld>
            <a:endParaRPr lang="en-US"/>
          </a:p>
        </p:txBody>
      </p:sp>
    </p:spTree>
    <p:extLst>
      <p:ext uri="{BB962C8B-B14F-4D97-AF65-F5344CB8AC3E}">
        <p14:creationId xmlns:p14="http://schemas.microsoft.com/office/powerpoint/2010/main" val="3694688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5A99D-361A-4E9C-8851-881B30451D80}"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BC6A5-569C-4E22-A1F0-0327E320461A}" type="slidenum">
              <a:rPr lang="en-US" smtClean="0"/>
              <a:t>‹#›</a:t>
            </a:fld>
            <a:endParaRPr lang="en-US"/>
          </a:p>
        </p:txBody>
      </p:sp>
    </p:spTree>
    <p:extLst>
      <p:ext uri="{BB962C8B-B14F-4D97-AF65-F5344CB8AC3E}">
        <p14:creationId xmlns:p14="http://schemas.microsoft.com/office/powerpoint/2010/main" val="1062334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5A99D-361A-4E9C-8851-881B30451D80}"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BC6A5-569C-4E22-A1F0-0327E320461A}" type="slidenum">
              <a:rPr lang="en-US" smtClean="0"/>
              <a:t>‹#›</a:t>
            </a:fld>
            <a:endParaRPr lang="en-US"/>
          </a:p>
        </p:txBody>
      </p:sp>
    </p:spTree>
    <p:extLst>
      <p:ext uri="{BB962C8B-B14F-4D97-AF65-F5344CB8AC3E}">
        <p14:creationId xmlns:p14="http://schemas.microsoft.com/office/powerpoint/2010/main" val="336364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5A99D-361A-4E9C-8851-881B30451D80}"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BC6A5-569C-4E22-A1F0-0327E320461A}" type="slidenum">
              <a:rPr lang="en-US" smtClean="0"/>
              <a:t>‹#›</a:t>
            </a:fld>
            <a:endParaRPr lang="en-US"/>
          </a:p>
        </p:txBody>
      </p:sp>
    </p:spTree>
    <p:extLst>
      <p:ext uri="{BB962C8B-B14F-4D97-AF65-F5344CB8AC3E}">
        <p14:creationId xmlns:p14="http://schemas.microsoft.com/office/powerpoint/2010/main" val="1848123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5A99D-361A-4E9C-8851-881B30451D80}"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BC6A5-569C-4E22-A1F0-0327E320461A}" type="slidenum">
              <a:rPr lang="en-US" smtClean="0"/>
              <a:t>‹#›</a:t>
            </a:fld>
            <a:endParaRPr lang="en-US"/>
          </a:p>
        </p:txBody>
      </p:sp>
    </p:spTree>
    <p:extLst>
      <p:ext uri="{BB962C8B-B14F-4D97-AF65-F5344CB8AC3E}">
        <p14:creationId xmlns:p14="http://schemas.microsoft.com/office/powerpoint/2010/main" val="309968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5A99D-361A-4E9C-8851-881B30451D80}"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02BC6A5-569C-4E22-A1F0-0327E320461A}" type="slidenum">
              <a:rPr lang="en-US" smtClean="0"/>
              <a:t>‹#›</a:t>
            </a:fld>
            <a:endParaRPr lang="en-US"/>
          </a:p>
        </p:txBody>
      </p:sp>
    </p:spTree>
    <p:extLst>
      <p:ext uri="{BB962C8B-B14F-4D97-AF65-F5344CB8AC3E}">
        <p14:creationId xmlns:p14="http://schemas.microsoft.com/office/powerpoint/2010/main" val="3249058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5A99D-361A-4E9C-8851-881B30451D80}"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BC6A5-569C-4E22-A1F0-0327E320461A}" type="slidenum">
              <a:rPr lang="en-US" smtClean="0"/>
              <a:t>‹#›</a:t>
            </a:fld>
            <a:endParaRPr lang="en-US"/>
          </a:p>
        </p:txBody>
      </p:sp>
    </p:spTree>
    <p:extLst>
      <p:ext uri="{BB962C8B-B14F-4D97-AF65-F5344CB8AC3E}">
        <p14:creationId xmlns:p14="http://schemas.microsoft.com/office/powerpoint/2010/main" val="2902355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F5A99D-361A-4E9C-8851-881B30451D80}"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BC6A5-569C-4E22-A1F0-0327E320461A}" type="slidenum">
              <a:rPr lang="en-US" smtClean="0"/>
              <a:t>‹#›</a:t>
            </a:fld>
            <a:endParaRPr lang="en-US"/>
          </a:p>
        </p:txBody>
      </p:sp>
    </p:spTree>
    <p:extLst>
      <p:ext uri="{BB962C8B-B14F-4D97-AF65-F5344CB8AC3E}">
        <p14:creationId xmlns:p14="http://schemas.microsoft.com/office/powerpoint/2010/main" val="152663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F5A99D-361A-4E9C-8851-881B30451D80}" type="datetimeFigureOut">
              <a:rPr lang="en-US" smtClean="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BC6A5-569C-4E22-A1F0-0327E320461A}" type="slidenum">
              <a:rPr lang="en-US" smtClean="0"/>
              <a:t>‹#›</a:t>
            </a:fld>
            <a:endParaRPr lang="en-US"/>
          </a:p>
        </p:txBody>
      </p:sp>
    </p:spTree>
    <p:extLst>
      <p:ext uri="{BB962C8B-B14F-4D97-AF65-F5344CB8AC3E}">
        <p14:creationId xmlns:p14="http://schemas.microsoft.com/office/powerpoint/2010/main" val="3424930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F5A99D-361A-4E9C-8851-881B30451D80}" type="datetimeFigureOut">
              <a:rPr lang="en-US" smtClean="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BC6A5-569C-4E22-A1F0-0327E320461A}" type="slidenum">
              <a:rPr lang="en-US" smtClean="0"/>
              <a:t>‹#›</a:t>
            </a:fld>
            <a:endParaRPr lang="en-US"/>
          </a:p>
        </p:txBody>
      </p:sp>
    </p:spTree>
    <p:extLst>
      <p:ext uri="{BB962C8B-B14F-4D97-AF65-F5344CB8AC3E}">
        <p14:creationId xmlns:p14="http://schemas.microsoft.com/office/powerpoint/2010/main" val="195914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F5A99D-361A-4E9C-8851-881B30451D80}" type="datetimeFigureOut">
              <a:rPr lang="en-US" smtClean="0"/>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BC6A5-569C-4E22-A1F0-0327E320461A}" type="slidenum">
              <a:rPr lang="en-US" smtClean="0"/>
              <a:t>‹#›</a:t>
            </a:fld>
            <a:endParaRPr lang="en-US"/>
          </a:p>
        </p:txBody>
      </p:sp>
    </p:spTree>
    <p:extLst>
      <p:ext uri="{BB962C8B-B14F-4D97-AF65-F5344CB8AC3E}">
        <p14:creationId xmlns:p14="http://schemas.microsoft.com/office/powerpoint/2010/main" val="743206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F5A99D-361A-4E9C-8851-881B30451D80}"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BC6A5-569C-4E22-A1F0-0327E320461A}" type="slidenum">
              <a:rPr lang="en-US" smtClean="0"/>
              <a:t>‹#›</a:t>
            </a:fld>
            <a:endParaRPr lang="en-US"/>
          </a:p>
        </p:txBody>
      </p:sp>
    </p:spTree>
    <p:extLst>
      <p:ext uri="{BB962C8B-B14F-4D97-AF65-F5344CB8AC3E}">
        <p14:creationId xmlns:p14="http://schemas.microsoft.com/office/powerpoint/2010/main" val="101745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F5A99D-361A-4E9C-8851-881B30451D80}"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BC6A5-569C-4E22-A1F0-0327E320461A}" type="slidenum">
              <a:rPr lang="en-US" smtClean="0"/>
              <a:t>‹#›</a:t>
            </a:fld>
            <a:endParaRPr lang="en-US"/>
          </a:p>
        </p:txBody>
      </p:sp>
    </p:spTree>
    <p:extLst>
      <p:ext uri="{BB962C8B-B14F-4D97-AF65-F5344CB8AC3E}">
        <p14:creationId xmlns:p14="http://schemas.microsoft.com/office/powerpoint/2010/main" val="2425116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F5A99D-361A-4E9C-8851-881B30451D80}" type="datetimeFigureOut">
              <a:rPr lang="en-US" smtClean="0"/>
              <a:t>6/21/2023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2BC6A5-569C-4E22-A1F0-0327E320461A}" type="slidenum">
              <a:rPr lang="en-US" smtClean="0"/>
              <a:t>‹#›</a:t>
            </a:fld>
            <a:endParaRPr lang="en-US"/>
          </a:p>
        </p:txBody>
      </p:sp>
    </p:spTree>
    <p:extLst>
      <p:ext uri="{BB962C8B-B14F-4D97-AF65-F5344CB8AC3E}">
        <p14:creationId xmlns:p14="http://schemas.microsoft.com/office/powerpoint/2010/main" val="204923187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01917-787A-8721-E315-4964C12C670E}"/>
              </a:ext>
            </a:extLst>
          </p:cNvPr>
          <p:cNvSpPr>
            <a:spLocks noGrp="1"/>
          </p:cNvSpPr>
          <p:nvPr>
            <p:ph type="ctrTitle"/>
          </p:nvPr>
        </p:nvSpPr>
        <p:spPr/>
        <p:txBody>
          <a:bodyPr>
            <a:normAutofit/>
          </a:bodyPr>
          <a:lstStyle/>
          <a:p>
            <a:r>
              <a:rPr lang="en-US" sz="4000" dirty="0">
                <a:effectLst/>
                <a:latin typeface="Arial" panose="020B0604020202020204" pitchFamily="34" charset="0"/>
              </a:rPr>
              <a:t>Unsupervised domain adaptation for</a:t>
            </a:r>
            <a:br>
              <a:rPr lang="en-US" sz="4000" dirty="0"/>
            </a:br>
            <a:r>
              <a:rPr lang="en-US" sz="4000" dirty="0">
                <a:effectLst/>
                <a:latin typeface="Arial" panose="020B0604020202020204" pitchFamily="34" charset="0"/>
              </a:rPr>
              <a:t>device-free human activity recognition</a:t>
            </a:r>
            <a:endParaRPr lang="en-US" sz="4000" dirty="0"/>
          </a:p>
        </p:txBody>
      </p:sp>
      <p:sp>
        <p:nvSpPr>
          <p:cNvPr id="3" name="Subtitle 2">
            <a:extLst>
              <a:ext uri="{FF2B5EF4-FFF2-40B4-BE49-F238E27FC236}">
                <a16:creationId xmlns:a16="http://schemas.microsoft.com/office/drawing/2014/main" id="{1F5E01CD-35EB-487B-BF37-5168A2DE01D6}"/>
              </a:ext>
            </a:extLst>
          </p:cNvPr>
          <p:cNvSpPr>
            <a:spLocks noGrp="1"/>
          </p:cNvSpPr>
          <p:nvPr>
            <p:ph type="subTitle" idx="1"/>
          </p:nvPr>
        </p:nvSpPr>
        <p:spPr/>
        <p:txBody>
          <a:bodyPr/>
          <a:lstStyle/>
          <a:p>
            <a:r>
              <a:rPr lang="en-US" dirty="0"/>
              <a:t>By </a:t>
            </a:r>
          </a:p>
          <a:p>
            <a:r>
              <a:rPr lang="en-US" dirty="0"/>
              <a:t>Muhammad Hassan</a:t>
            </a:r>
          </a:p>
        </p:txBody>
      </p:sp>
    </p:spTree>
    <p:extLst>
      <p:ext uri="{BB962C8B-B14F-4D97-AF65-F5344CB8AC3E}">
        <p14:creationId xmlns:p14="http://schemas.microsoft.com/office/powerpoint/2010/main" val="1671937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D4AC6-0ACC-16EB-D147-9FB7469CD7A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3D7FB66-0841-80F6-0DAE-54C58A26E783}"/>
              </a:ext>
            </a:extLst>
          </p:cNvPr>
          <p:cNvSpPr>
            <a:spLocks noGrp="1"/>
          </p:cNvSpPr>
          <p:nvPr>
            <p:ph idx="1"/>
          </p:nvPr>
        </p:nvSpPr>
        <p:spPr/>
        <p:txBody>
          <a:bodyPr/>
          <a:lstStyle/>
          <a:p>
            <a:r>
              <a:rPr lang="en-US" dirty="0"/>
              <a:t> The field of human activity recognition is concerned about the model performance in cross-domain conditions. Models proposed by the researchers in past performed well when they were tested on the same subject and environment used for model training. Unfortunately, their performance suffers from acute degradation due to three main causes.</a:t>
            </a:r>
          </a:p>
        </p:txBody>
      </p:sp>
    </p:spTree>
    <p:extLst>
      <p:ext uri="{BB962C8B-B14F-4D97-AF65-F5344CB8AC3E}">
        <p14:creationId xmlns:p14="http://schemas.microsoft.com/office/powerpoint/2010/main" val="2651107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2BA41-D7A8-63D2-5552-C98ECD31F433}"/>
              </a:ext>
            </a:extLst>
          </p:cNvPr>
          <p:cNvSpPr>
            <a:spLocks noGrp="1"/>
          </p:cNvSpPr>
          <p:nvPr>
            <p:ph type="title"/>
          </p:nvPr>
        </p:nvSpPr>
        <p:spPr/>
        <p:txBody>
          <a:bodyPr/>
          <a:lstStyle/>
          <a:p>
            <a:r>
              <a:rPr lang="en-US" dirty="0"/>
              <a:t>Research Objectives</a:t>
            </a:r>
          </a:p>
        </p:txBody>
      </p:sp>
      <p:sp>
        <p:nvSpPr>
          <p:cNvPr id="3" name="Content Placeholder 2">
            <a:extLst>
              <a:ext uri="{FF2B5EF4-FFF2-40B4-BE49-F238E27FC236}">
                <a16:creationId xmlns:a16="http://schemas.microsoft.com/office/drawing/2014/main" id="{2BF713C6-88D9-3B82-D969-CEB4B5645A55}"/>
              </a:ext>
            </a:extLst>
          </p:cNvPr>
          <p:cNvSpPr>
            <a:spLocks noGrp="1"/>
          </p:cNvSpPr>
          <p:nvPr>
            <p:ph idx="1"/>
          </p:nvPr>
        </p:nvSpPr>
        <p:spPr/>
        <p:txBody>
          <a:bodyPr/>
          <a:lstStyle/>
          <a:p>
            <a:r>
              <a:rPr lang="en-US" dirty="0"/>
              <a:t>Cross-User (testing on different subjects)</a:t>
            </a:r>
          </a:p>
          <a:p>
            <a:r>
              <a:rPr lang="en-US" dirty="0"/>
              <a:t>Cross-Environment (testing on different environments)</a:t>
            </a:r>
          </a:p>
          <a:p>
            <a:r>
              <a:rPr lang="en-US" dirty="0"/>
              <a:t>A combination of both cross-user and cross-environment.</a:t>
            </a:r>
          </a:p>
        </p:txBody>
      </p:sp>
    </p:spTree>
    <p:extLst>
      <p:ext uri="{BB962C8B-B14F-4D97-AF65-F5344CB8AC3E}">
        <p14:creationId xmlns:p14="http://schemas.microsoft.com/office/powerpoint/2010/main" val="342335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1309-3FBB-E5DE-11FE-F9A4ED87E5CD}"/>
              </a:ext>
            </a:extLst>
          </p:cNvPr>
          <p:cNvSpPr>
            <a:spLocks noGrp="1"/>
          </p:cNvSpPr>
          <p:nvPr>
            <p:ph type="title"/>
          </p:nvPr>
        </p:nvSpPr>
        <p:spPr>
          <a:xfrm>
            <a:off x="1484311" y="685801"/>
            <a:ext cx="10018713" cy="817880"/>
          </a:xfrm>
        </p:spPr>
        <p:txBody>
          <a:bodyPr/>
          <a:lstStyle/>
          <a:p>
            <a:r>
              <a:rPr lang="en-US" dirty="0"/>
              <a:t>Proposed Model</a:t>
            </a:r>
          </a:p>
        </p:txBody>
      </p:sp>
      <p:pic>
        <p:nvPicPr>
          <p:cNvPr id="5" name="Content Placeholder 4" descr="A picture containing text, screenshot, diagram, font&#10;&#10;Description automatically generated">
            <a:extLst>
              <a:ext uri="{FF2B5EF4-FFF2-40B4-BE49-F238E27FC236}">
                <a16:creationId xmlns:a16="http://schemas.microsoft.com/office/drawing/2014/main" id="{33190CD3-C33F-B995-95D3-317D2A2A16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1440" y="1503681"/>
            <a:ext cx="6405773" cy="4267199"/>
          </a:xfrm>
        </p:spPr>
      </p:pic>
      <p:sp>
        <p:nvSpPr>
          <p:cNvPr id="6" name="TextBox 5">
            <a:extLst>
              <a:ext uri="{FF2B5EF4-FFF2-40B4-BE49-F238E27FC236}">
                <a16:creationId xmlns:a16="http://schemas.microsoft.com/office/drawing/2014/main" id="{400B6AD1-A7BC-AA50-EB97-F77A3722B74D}"/>
              </a:ext>
            </a:extLst>
          </p:cNvPr>
          <p:cNvSpPr txBox="1"/>
          <p:nvPr/>
        </p:nvSpPr>
        <p:spPr>
          <a:xfrm>
            <a:off x="2560320" y="5770880"/>
            <a:ext cx="7691120" cy="646331"/>
          </a:xfrm>
          <a:prstGeom prst="rect">
            <a:avLst/>
          </a:prstGeom>
          <a:noFill/>
        </p:spPr>
        <p:txBody>
          <a:bodyPr wrap="square" rtlCol="0">
            <a:spAutoFit/>
          </a:bodyPr>
          <a:lstStyle/>
          <a:p>
            <a:r>
              <a:rPr lang="en-US"/>
              <a:t>Farshchian, Ali, et al. "Adversarial domain adaptation for stable brain-machine interfaces." </a:t>
            </a:r>
            <a:r>
              <a:rPr lang="en-US" i="1"/>
              <a:t>arXiv preprint arXiv:1810.00045</a:t>
            </a:r>
            <a:r>
              <a:rPr lang="en-US"/>
              <a:t> (2018).</a:t>
            </a:r>
            <a:endParaRPr lang="en-US" dirty="0"/>
          </a:p>
        </p:txBody>
      </p:sp>
    </p:spTree>
    <p:extLst>
      <p:ext uri="{BB962C8B-B14F-4D97-AF65-F5344CB8AC3E}">
        <p14:creationId xmlns:p14="http://schemas.microsoft.com/office/powerpoint/2010/main" val="189275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2851-860D-54EB-7174-086C8A55C789}"/>
              </a:ext>
            </a:extLst>
          </p:cNvPr>
          <p:cNvSpPr>
            <a:spLocks noGrp="1"/>
          </p:cNvSpPr>
          <p:nvPr>
            <p:ph type="title"/>
          </p:nvPr>
        </p:nvSpPr>
        <p:spPr/>
        <p:txBody>
          <a:bodyPr/>
          <a:lstStyle/>
          <a:p>
            <a:r>
              <a:rPr lang="en-US" dirty="0"/>
              <a:t>Simulation Results</a:t>
            </a:r>
          </a:p>
        </p:txBody>
      </p:sp>
      <p:pic>
        <p:nvPicPr>
          <p:cNvPr id="6" name="Content Placeholder 5" descr="A picture containing text, screenshot, number, font&#10;&#10;Description automatically generated">
            <a:extLst>
              <a:ext uri="{FF2B5EF4-FFF2-40B4-BE49-F238E27FC236}">
                <a16:creationId xmlns:a16="http://schemas.microsoft.com/office/drawing/2014/main" id="{650A5E3C-E6B7-32AA-4CC8-401211D4D90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48644" y="2667000"/>
            <a:ext cx="4165600" cy="3124200"/>
          </a:xfrm>
        </p:spPr>
      </p:pic>
      <p:sp>
        <p:nvSpPr>
          <p:cNvPr id="4" name="Content Placeholder 3">
            <a:extLst>
              <a:ext uri="{FF2B5EF4-FFF2-40B4-BE49-F238E27FC236}">
                <a16:creationId xmlns:a16="http://schemas.microsoft.com/office/drawing/2014/main" id="{88ABBDCF-0DB9-E164-A969-C23326FC9619}"/>
              </a:ext>
            </a:extLst>
          </p:cNvPr>
          <p:cNvSpPr>
            <a:spLocks noGrp="1"/>
          </p:cNvSpPr>
          <p:nvPr>
            <p:ph sz="half" idx="2"/>
          </p:nvPr>
        </p:nvSpPr>
        <p:spPr/>
        <p:txBody>
          <a:bodyPr/>
          <a:lstStyle/>
          <a:p>
            <a:r>
              <a:rPr lang="en-US" dirty="0"/>
              <a:t> Model average recognition accuracy for non-aligned configuration using subject 2 and 3 as source domain and subject 1 as target domain is 59.3%.</a:t>
            </a:r>
          </a:p>
        </p:txBody>
      </p:sp>
    </p:spTree>
    <p:extLst>
      <p:ext uri="{BB962C8B-B14F-4D97-AF65-F5344CB8AC3E}">
        <p14:creationId xmlns:p14="http://schemas.microsoft.com/office/powerpoint/2010/main" val="1116512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44ACC-2015-1192-59A7-F20DE9C6D55A}"/>
              </a:ext>
            </a:extLst>
          </p:cNvPr>
          <p:cNvSpPr>
            <a:spLocks noGrp="1"/>
          </p:cNvSpPr>
          <p:nvPr>
            <p:ph type="title"/>
          </p:nvPr>
        </p:nvSpPr>
        <p:spPr/>
        <p:txBody>
          <a:bodyPr/>
          <a:lstStyle/>
          <a:p>
            <a:r>
              <a:rPr lang="en-US" dirty="0"/>
              <a:t>Simulation Results</a:t>
            </a:r>
          </a:p>
        </p:txBody>
      </p:sp>
      <p:pic>
        <p:nvPicPr>
          <p:cNvPr id="6" name="Content Placeholder 5" descr="A picture containing text, screenshot, number, font&#10;&#10;Description automatically generated">
            <a:extLst>
              <a:ext uri="{FF2B5EF4-FFF2-40B4-BE49-F238E27FC236}">
                <a16:creationId xmlns:a16="http://schemas.microsoft.com/office/drawing/2014/main" id="{93344E0B-57F5-9457-3B1F-4822A1212C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48644" y="2667000"/>
            <a:ext cx="4165600" cy="3124200"/>
          </a:xfrm>
        </p:spPr>
      </p:pic>
      <p:sp>
        <p:nvSpPr>
          <p:cNvPr id="4" name="Content Placeholder 3">
            <a:extLst>
              <a:ext uri="{FF2B5EF4-FFF2-40B4-BE49-F238E27FC236}">
                <a16:creationId xmlns:a16="http://schemas.microsoft.com/office/drawing/2014/main" id="{2D86588A-C634-BEBB-6BAF-CA047C547217}"/>
              </a:ext>
            </a:extLst>
          </p:cNvPr>
          <p:cNvSpPr>
            <a:spLocks noGrp="1"/>
          </p:cNvSpPr>
          <p:nvPr>
            <p:ph sz="half" idx="2"/>
          </p:nvPr>
        </p:nvSpPr>
        <p:spPr/>
        <p:txBody>
          <a:bodyPr/>
          <a:lstStyle/>
          <a:p>
            <a:r>
              <a:rPr lang="en-US" dirty="0"/>
              <a:t>Model average recognition accuracy for aligned configuration using subject 2 and 3 as source domain and subject 1 as target domain is 93.1%.</a:t>
            </a:r>
          </a:p>
        </p:txBody>
      </p:sp>
    </p:spTree>
    <p:extLst>
      <p:ext uri="{BB962C8B-B14F-4D97-AF65-F5344CB8AC3E}">
        <p14:creationId xmlns:p14="http://schemas.microsoft.com/office/powerpoint/2010/main" val="2117302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8BFF-A1EF-3F7A-DBC4-A8EBEBF6996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90AD5E4-2482-FFBB-FE92-E2FD7DC2E78A}"/>
              </a:ext>
            </a:extLst>
          </p:cNvPr>
          <p:cNvSpPr>
            <a:spLocks noGrp="1"/>
          </p:cNvSpPr>
          <p:nvPr>
            <p:ph idx="1"/>
          </p:nvPr>
        </p:nvSpPr>
        <p:spPr/>
        <p:txBody>
          <a:bodyPr>
            <a:normAutofit fontScale="92500"/>
          </a:bodyPr>
          <a:lstStyle/>
          <a:p>
            <a:r>
              <a:rPr lang="en-US" dirty="0"/>
              <a:t>We have shown our alignment technique can robustly match the source to target domain and significantly improve recognition accuracy in cross-user conditions.</a:t>
            </a:r>
          </a:p>
          <a:p>
            <a:r>
              <a:rPr lang="en-US" dirty="0"/>
              <a:t>Model average simulation time for 9 different cross-user conditions is 2.66 minutes which shows that it's a lightweight model with simple model configuration. </a:t>
            </a:r>
          </a:p>
          <a:p>
            <a:r>
              <a:rPr lang="en-US" dirty="0"/>
              <a:t>We evaluate the model performance on different training target data percentages ranging from 100% to 5% in order to analyze model's reliability on minimum training target data samples.</a:t>
            </a:r>
          </a:p>
        </p:txBody>
      </p:sp>
    </p:spTree>
    <p:extLst>
      <p:ext uri="{BB962C8B-B14F-4D97-AF65-F5344CB8AC3E}">
        <p14:creationId xmlns:p14="http://schemas.microsoft.com/office/powerpoint/2010/main" val="317826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F3BC-67C1-EFF5-F96C-9AB10E4A3BFF}"/>
              </a:ext>
            </a:extLst>
          </p:cNvPr>
          <p:cNvSpPr>
            <a:spLocks noGrp="1"/>
          </p:cNvSpPr>
          <p:nvPr>
            <p:ph type="title"/>
          </p:nvPr>
        </p:nvSpPr>
        <p:spPr/>
        <p:txBody>
          <a:bodyPr/>
          <a:lstStyle/>
          <a:p>
            <a:r>
              <a:rPr lang="en-US" dirty="0"/>
              <a:t>What is Device Free Sensing?</a:t>
            </a:r>
          </a:p>
        </p:txBody>
      </p:sp>
      <p:sp>
        <p:nvSpPr>
          <p:cNvPr id="3" name="Content Placeholder 2">
            <a:extLst>
              <a:ext uri="{FF2B5EF4-FFF2-40B4-BE49-F238E27FC236}">
                <a16:creationId xmlns:a16="http://schemas.microsoft.com/office/drawing/2014/main" id="{301EB7EB-4CB9-1AA1-3AB2-36543C70A4F9}"/>
              </a:ext>
            </a:extLst>
          </p:cNvPr>
          <p:cNvSpPr>
            <a:spLocks noGrp="1"/>
          </p:cNvSpPr>
          <p:nvPr>
            <p:ph idx="1"/>
          </p:nvPr>
        </p:nvSpPr>
        <p:spPr/>
        <p:txBody>
          <a:bodyPr>
            <a:normAutofit lnSpcReduction="10000"/>
          </a:bodyPr>
          <a:lstStyle/>
          <a:p>
            <a:r>
              <a:rPr lang="en-US" dirty="0"/>
              <a:t>Device-Free sensing, a method of carrying information about users’ behavior   using commercially available </a:t>
            </a:r>
            <a:r>
              <a:rPr lang="en-US" dirty="0" err="1"/>
              <a:t>WiFi</a:t>
            </a:r>
            <a:r>
              <a:rPr lang="en-US" dirty="0"/>
              <a:t> devices, is gaining popularity among traditional approaches due to certain reasons.</a:t>
            </a:r>
          </a:p>
          <a:p>
            <a:r>
              <a:rPr lang="en-US" dirty="0"/>
              <a:t>It is a contact less sensing strategy with no need to fit any sensing equipment on the target, thus privacy is reserved.</a:t>
            </a:r>
          </a:p>
          <a:p>
            <a:r>
              <a:rPr lang="en-US" dirty="0"/>
              <a:t>CSI streams are available all the time as long as </a:t>
            </a:r>
            <a:r>
              <a:rPr lang="en-US" dirty="0" err="1"/>
              <a:t>WiFi</a:t>
            </a:r>
            <a:r>
              <a:rPr lang="en-US" dirty="0"/>
              <a:t> devices are there in the vicinity of an AP and there is no any constraints for lightening around the area or LOS requirements.</a:t>
            </a:r>
          </a:p>
        </p:txBody>
      </p:sp>
    </p:spTree>
    <p:extLst>
      <p:ext uri="{BB962C8B-B14F-4D97-AF65-F5344CB8AC3E}">
        <p14:creationId xmlns:p14="http://schemas.microsoft.com/office/powerpoint/2010/main" val="3731128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4342-6A0A-6073-6F6F-FD0505F6041F}"/>
              </a:ext>
            </a:extLst>
          </p:cNvPr>
          <p:cNvSpPr>
            <a:spLocks noGrp="1"/>
          </p:cNvSpPr>
          <p:nvPr>
            <p:ph type="title"/>
          </p:nvPr>
        </p:nvSpPr>
        <p:spPr/>
        <p:txBody>
          <a:bodyPr/>
          <a:lstStyle/>
          <a:p>
            <a:r>
              <a:rPr lang="en-US" dirty="0"/>
              <a:t>Received Signal Strength Indicator</a:t>
            </a:r>
          </a:p>
        </p:txBody>
      </p:sp>
      <p:sp>
        <p:nvSpPr>
          <p:cNvPr id="3" name="Content Placeholder 2">
            <a:extLst>
              <a:ext uri="{FF2B5EF4-FFF2-40B4-BE49-F238E27FC236}">
                <a16:creationId xmlns:a16="http://schemas.microsoft.com/office/drawing/2014/main" id="{012502C7-EA38-3C95-A75F-2B53CA8DE8D2}"/>
              </a:ext>
            </a:extLst>
          </p:cNvPr>
          <p:cNvSpPr>
            <a:spLocks noGrp="1"/>
          </p:cNvSpPr>
          <p:nvPr>
            <p:ph idx="1"/>
          </p:nvPr>
        </p:nvSpPr>
        <p:spPr/>
        <p:txBody>
          <a:bodyPr/>
          <a:lstStyle/>
          <a:p>
            <a:r>
              <a:rPr lang="en-US" dirty="0">
                <a:effectLst/>
                <a:latin typeface="Arial" panose="020B0604020202020204" pitchFamily="34" charset="0"/>
              </a:rPr>
              <a:t>Received signal strength indicator (RSSI) measures the signal power on the receiver side and</a:t>
            </a:r>
            <a:br>
              <a:rPr lang="en-US" dirty="0"/>
            </a:br>
            <a:r>
              <a:rPr lang="en-US" dirty="0">
                <a:effectLst/>
                <a:latin typeface="Arial" panose="020B0604020202020204" pitchFamily="34" charset="0"/>
              </a:rPr>
              <a:t>associates it with the distance either from the reflected object or the transmitter. This signal</a:t>
            </a:r>
            <a:br>
              <a:rPr lang="en-US" dirty="0"/>
            </a:br>
            <a:r>
              <a:rPr lang="en-US" dirty="0">
                <a:effectLst/>
                <a:latin typeface="Arial" panose="020B0604020202020204" pitchFamily="34" charset="0"/>
              </a:rPr>
              <a:t>strength is susceptible to multi-path fading.</a:t>
            </a:r>
            <a:endParaRPr lang="en-US" dirty="0"/>
          </a:p>
        </p:txBody>
      </p:sp>
    </p:spTree>
    <p:extLst>
      <p:ext uri="{BB962C8B-B14F-4D97-AF65-F5344CB8AC3E}">
        <p14:creationId xmlns:p14="http://schemas.microsoft.com/office/powerpoint/2010/main" val="125605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08558-2837-F29F-1E6D-0186A0770386}"/>
              </a:ext>
            </a:extLst>
          </p:cNvPr>
          <p:cNvSpPr>
            <a:spLocks noGrp="1"/>
          </p:cNvSpPr>
          <p:nvPr>
            <p:ph type="title"/>
          </p:nvPr>
        </p:nvSpPr>
        <p:spPr/>
        <p:txBody>
          <a:bodyPr/>
          <a:lstStyle/>
          <a:p>
            <a:r>
              <a:rPr lang="en-US" dirty="0"/>
              <a:t>Problem with RSSI</a:t>
            </a:r>
          </a:p>
        </p:txBody>
      </p:sp>
      <p:sp>
        <p:nvSpPr>
          <p:cNvPr id="3" name="Content Placeholder 2">
            <a:extLst>
              <a:ext uri="{FF2B5EF4-FFF2-40B4-BE49-F238E27FC236}">
                <a16:creationId xmlns:a16="http://schemas.microsoft.com/office/drawing/2014/main" id="{EA5D6326-A629-4A20-26C3-9BDB8E89AFBD}"/>
              </a:ext>
            </a:extLst>
          </p:cNvPr>
          <p:cNvSpPr>
            <a:spLocks noGrp="1"/>
          </p:cNvSpPr>
          <p:nvPr>
            <p:ph idx="1"/>
          </p:nvPr>
        </p:nvSpPr>
        <p:spPr/>
        <p:txBody>
          <a:bodyPr/>
          <a:lstStyle/>
          <a:p>
            <a:r>
              <a:rPr lang="en-US" dirty="0">
                <a:effectLst/>
                <a:latin typeface="Arial" panose="020B0604020202020204" pitchFamily="34" charset="0"/>
              </a:rPr>
              <a:t>The major drawback with RSSI data is less reliability on individual AP-MP pairs for detecting an activity. Sometimes AP-MP pairs only show a silence period during an ongoing activity with not much fluctuation in RSSI data.</a:t>
            </a:r>
            <a:endParaRPr lang="en-US" dirty="0"/>
          </a:p>
        </p:txBody>
      </p:sp>
      <p:sp>
        <p:nvSpPr>
          <p:cNvPr id="4" name="TextBox 3">
            <a:extLst>
              <a:ext uri="{FF2B5EF4-FFF2-40B4-BE49-F238E27FC236}">
                <a16:creationId xmlns:a16="http://schemas.microsoft.com/office/drawing/2014/main" id="{B736D016-27CB-5F62-6097-3F2552C13BDE}"/>
              </a:ext>
            </a:extLst>
          </p:cNvPr>
          <p:cNvSpPr txBox="1"/>
          <p:nvPr/>
        </p:nvSpPr>
        <p:spPr>
          <a:xfrm>
            <a:off x="2072640" y="5096470"/>
            <a:ext cx="9430383" cy="923330"/>
          </a:xfrm>
          <a:prstGeom prst="rect">
            <a:avLst/>
          </a:prstGeom>
          <a:noFill/>
        </p:spPr>
        <p:txBody>
          <a:bodyPr wrap="square" rtlCol="0">
            <a:spAutoFit/>
          </a:bodyPr>
          <a:lstStyle/>
          <a:p>
            <a:r>
              <a:rPr lang="en-US" dirty="0">
                <a:effectLst/>
                <a:latin typeface="Arial" panose="020B0604020202020204" pitchFamily="34" charset="0"/>
              </a:rPr>
              <a:t>M. Youssef, M. Mah, and A. </a:t>
            </a:r>
            <a:r>
              <a:rPr lang="en-US" dirty="0" err="1">
                <a:effectLst/>
                <a:latin typeface="Arial" panose="020B0604020202020204" pitchFamily="34" charset="0"/>
              </a:rPr>
              <a:t>Agrawala</a:t>
            </a:r>
            <a:r>
              <a:rPr lang="en-US" dirty="0">
                <a:effectLst/>
                <a:latin typeface="Arial" panose="020B0604020202020204" pitchFamily="34" charset="0"/>
              </a:rPr>
              <a:t>. Challenges: device-free passive localization for</a:t>
            </a:r>
            <a:br>
              <a:rPr lang="en-US" dirty="0">
                <a:effectLst/>
                <a:latin typeface="Arial" panose="020B0604020202020204" pitchFamily="34" charset="0"/>
              </a:rPr>
            </a:br>
            <a:r>
              <a:rPr lang="en-US" dirty="0">
                <a:effectLst/>
                <a:latin typeface="Arial" panose="020B0604020202020204" pitchFamily="34" charset="0"/>
              </a:rPr>
              <a:t>wireless environments. In Proceedings of the 13th annual ACM international conference</a:t>
            </a:r>
            <a:br>
              <a:rPr lang="en-US" dirty="0">
                <a:effectLst/>
                <a:latin typeface="Arial" panose="020B0604020202020204" pitchFamily="34" charset="0"/>
              </a:rPr>
            </a:br>
            <a:r>
              <a:rPr lang="en-US" dirty="0">
                <a:effectLst/>
                <a:latin typeface="Arial" panose="020B0604020202020204" pitchFamily="34" charset="0"/>
              </a:rPr>
              <a:t>on Mobile computing and networking, pages 222–229, 2007.</a:t>
            </a:r>
            <a:endParaRPr lang="en-US" dirty="0"/>
          </a:p>
        </p:txBody>
      </p:sp>
    </p:spTree>
    <p:extLst>
      <p:ext uri="{BB962C8B-B14F-4D97-AF65-F5344CB8AC3E}">
        <p14:creationId xmlns:p14="http://schemas.microsoft.com/office/powerpoint/2010/main" val="2179708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3C0F-697F-205E-AB6C-4FBC97E00868}"/>
              </a:ext>
            </a:extLst>
          </p:cNvPr>
          <p:cNvSpPr>
            <a:spLocks noGrp="1"/>
          </p:cNvSpPr>
          <p:nvPr>
            <p:ph type="title"/>
          </p:nvPr>
        </p:nvSpPr>
        <p:spPr/>
        <p:txBody>
          <a:bodyPr/>
          <a:lstStyle/>
          <a:p>
            <a:r>
              <a:rPr lang="en-US" dirty="0"/>
              <a:t>Channel State Information</a:t>
            </a:r>
          </a:p>
        </p:txBody>
      </p:sp>
      <p:sp>
        <p:nvSpPr>
          <p:cNvPr id="3" name="Content Placeholder 2">
            <a:extLst>
              <a:ext uri="{FF2B5EF4-FFF2-40B4-BE49-F238E27FC236}">
                <a16:creationId xmlns:a16="http://schemas.microsoft.com/office/drawing/2014/main" id="{A312BCA1-816B-E586-16FE-1242D1CDB315}"/>
              </a:ext>
            </a:extLst>
          </p:cNvPr>
          <p:cNvSpPr>
            <a:spLocks noGrp="1"/>
          </p:cNvSpPr>
          <p:nvPr>
            <p:ph idx="1"/>
          </p:nvPr>
        </p:nvSpPr>
        <p:spPr/>
        <p:txBody>
          <a:bodyPr/>
          <a:lstStyle/>
          <a:p>
            <a:r>
              <a:rPr lang="en-US" dirty="0">
                <a:effectLst/>
                <a:latin typeface="Arial" panose="020B0604020202020204" pitchFamily="34" charset="0"/>
              </a:rPr>
              <a:t>Multiple Input Multiple Output (MIMO) in </a:t>
            </a:r>
            <a:r>
              <a:rPr lang="en-US" dirty="0" err="1">
                <a:effectLst/>
                <a:latin typeface="Arial" panose="020B0604020202020204" pitchFamily="34" charset="0"/>
              </a:rPr>
              <a:t>WiFi</a:t>
            </a:r>
            <a:r>
              <a:rPr lang="en-US" dirty="0">
                <a:effectLst/>
                <a:latin typeface="Arial" panose="020B0604020202020204" pitchFamily="34" charset="0"/>
              </a:rPr>
              <a:t> devices can lead to diverse and rich data about how signals carry information about a surrounding environment, which refers to CSI.</a:t>
            </a:r>
          </a:p>
          <a:p>
            <a:r>
              <a:rPr lang="en-US" dirty="0">
                <a:effectLst/>
                <a:latin typeface="Arial" panose="020B0604020202020204" pitchFamily="34" charset="0"/>
              </a:rPr>
              <a:t>Modern </a:t>
            </a:r>
            <a:r>
              <a:rPr lang="en-US" dirty="0" err="1">
                <a:effectLst/>
                <a:latin typeface="Arial" panose="020B0604020202020204" pitchFamily="34" charset="0"/>
              </a:rPr>
              <a:t>WiFi</a:t>
            </a:r>
            <a:r>
              <a:rPr lang="en-US" dirty="0">
                <a:effectLst/>
                <a:latin typeface="Arial" panose="020B0604020202020204" pitchFamily="34" charset="0"/>
              </a:rPr>
              <a:t> devices with IEEE 802.11 n/ac standards utilize Orthogonal Frequency Division Multiplexing (OFDM) with MIMO systems. </a:t>
            </a:r>
            <a:endParaRPr lang="en-US" dirty="0"/>
          </a:p>
        </p:txBody>
      </p:sp>
    </p:spTree>
    <p:extLst>
      <p:ext uri="{BB962C8B-B14F-4D97-AF65-F5344CB8AC3E}">
        <p14:creationId xmlns:p14="http://schemas.microsoft.com/office/powerpoint/2010/main" val="1728646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diagram, line, font&#10;&#10;Description automatically generated">
            <a:extLst>
              <a:ext uri="{FF2B5EF4-FFF2-40B4-BE49-F238E27FC236}">
                <a16:creationId xmlns:a16="http://schemas.microsoft.com/office/drawing/2014/main" id="{32BB8CDB-C5BC-DBA6-53CD-2A64770F4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237" y="600075"/>
            <a:ext cx="6867525" cy="5657850"/>
          </a:xfrm>
          <a:prstGeom prst="rect">
            <a:avLst/>
          </a:prstGeom>
        </p:spPr>
      </p:pic>
    </p:spTree>
    <p:extLst>
      <p:ext uri="{BB962C8B-B14F-4D97-AF65-F5344CB8AC3E}">
        <p14:creationId xmlns:p14="http://schemas.microsoft.com/office/powerpoint/2010/main" val="3007699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FB64-D382-F5B2-500B-1A7606C12D2E}"/>
              </a:ext>
            </a:extLst>
          </p:cNvPr>
          <p:cNvSpPr>
            <a:spLocks noGrp="1"/>
          </p:cNvSpPr>
          <p:nvPr>
            <p:ph type="title"/>
          </p:nvPr>
        </p:nvSpPr>
        <p:spPr/>
        <p:txBody>
          <a:bodyPr/>
          <a:lstStyle/>
          <a:p>
            <a:r>
              <a:rPr lang="en-US" dirty="0"/>
              <a:t>Preprocessing Steps</a:t>
            </a:r>
          </a:p>
        </p:txBody>
      </p:sp>
      <p:sp>
        <p:nvSpPr>
          <p:cNvPr id="3" name="Content Placeholder 2">
            <a:extLst>
              <a:ext uri="{FF2B5EF4-FFF2-40B4-BE49-F238E27FC236}">
                <a16:creationId xmlns:a16="http://schemas.microsoft.com/office/drawing/2014/main" id="{0C137E1C-267B-FD85-5D99-BBEB776A5281}"/>
              </a:ext>
            </a:extLst>
          </p:cNvPr>
          <p:cNvSpPr>
            <a:spLocks noGrp="1"/>
          </p:cNvSpPr>
          <p:nvPr>
            <p:ph idx="1"/>
          </p:nvPr>
        </p:nvSpPr>
        <p:spPr/>
        <p:txBody>
          <a:bodyPr/>
          <a:lstStyle/>
          <a:p>
            <a:r>
              <a:rPr lang="en-US" dirty="0"/>
              <a:t>CSI magnitude values are being passed to a low pass filter to  mitigate effect of noise as high spikes.</a:t>
            </a:r>
          </a:p>
          <a:p>
            <a:r>
              <a:rPr lang="en-US" dirty="0"/>
              <a:t>All the values are then being normalized to a scale of 255.</a:t>
            </a:r>
          </a:p>
          <a:p>
            <a:r>
              <a:rPr lang="en-US" dirty="0"/>
              <a:t>These normalized values consisting of columns as sub-carriers and rows as data features are being converted in an intensity image using </a:t>
            </a:r>
            <a:r>
              <a:rPr lang="en-US" dirty="0" err="1"/>
              <a:t>imagesc</a:t>
            </a:r>
            <a:r>
              <a:rPr lang="en-US" dirty="0"/>
              <a:t> in MATLAB.</a:t>
            </a:r>
          </a:p>
          <a:p>
            <a:r>
              <a:rPr lang="en-US" dirty="0"/>
              <a:t>Each image is being transformed into a 64 * 64 pixels. </a:t>
            </a:r>
          </a:p>
        </p:txBody>
      </p:sp>
    </p:spTree>
    <p:extLst>
      <p:ext uri="{BB962C8B-B14F-4D97-AF65-F5344CB8AC3E}">
        <p14:creationId xmlns:p14="http://schemas.microsoft.com/office/powerpoint/2010/main" val="61293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olorfulness, pattern, rectangle, yellow&#10;&#10;Description automatically generated">
            <a:extLst>
              <a:ext uri="{FF2B5EF4-FFF2-40B4-BE49-F238E27FC236}">
                <a16:creationId xmlns:a16="http://schemas.microsoft.com/office/drawing/2014/main" id="{41D0A4AF-A0D2-8A85-AE09-0D1BAF72D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6000" y="429000"/>
            <a:ext cx="6255520" cy="4691640"/>
          </a:xfrm>
          <a:prstGeom prst="rect">
            <a:avLst/>
          </a:prstGeom>
        </p:spPr>
      </p:pic>
      <p:sp>
        <p:nvSpPr>
          <p:cNvPr id="4" name="TextBox 3">
            <a:extLst>
              <a:ext uri="{FF2B5EF4-FFF2-40B4-BE49-F238E27FC236}">
                <a16:creationId xmlns:a16="http://schemas.microsoft.com/office/drawing/2014/main" id="{A15CBAB3-6066-4D21-A022-58137381E687}"/>
              </a:ext>
            </a:extLst>
          </p:cNvPr>
          <p:cNvSpPr txBox="1"/>
          <p:nvPr/>
        </p:nvSpPr>
        <p:spPr>
          <a:xfrm>
            <a:off x="8666480" y="1940560"/>
            <a:ext cx="2245360" cy="923330"/>
          </a:xfrm>
          <a:prstGeom prst="rect">
            <a:avLst/>
          </a:prstGeom>
          <a:noFill/>
        </p:spPr>
        <p:txBody>
          <a:bodyPr wrap="square" rtlCol="0">
            <a:spAutoFit/>
          </a:bodyPr>
          <a:lstStyle/>
          <a:p>
            <a:r>
              <a:rPr lang="en-US" dirty="0"/>
              <a:t>CSI generated image for activity walking by subject 1.</a:t>
            </a:r>
          </a:p>
        </p:txBody>
      </p:sp>
      <p:sp>
        <p:nvSpPr>
          <p:cNvPr id="5" name="TextBox 4">
            <a:extLst>
              <a:ext uri="{FF2B5EF4-FFF2-40B4-BE49-F238E27FC236}">
                <a16:creationId xmlns:a16="http://schemas.microsoft.com/office/drawing/2014/main" id="{6610F5DD-A182-C041-CFD9-F1A065B48D50}"/>
              </a:ext>
            </a:extLst>
          </p:cNvPr>
          <p:cNvSpPr txBox="1"/>
          <p:nvPr/>
        </p:nvSpPr>
        <p:spPr>
          <a:xfrm>
            <a:off x="2021840" y="5201920"/>
            <a:ext cx="8890000" cy="646331"/>
          </a:xfrm>
          <a:prstGeom prst="rect">
            <a:avLst/>
          </a:prstGeom>
          <a:noFill/>
        </p:spPr>
        <p:txBody>
          <a:bodyPr wrap="square" rtlCol="0">
            <a:spAutoFit/>
          </a:bodyPr>
          <a:lstStyle/>
          <a:p>
            <a:r>
              <a:rPr lang="en-US" dirty="0">
                <a:effectLst/>
                <a:latin typeface="Arial" panose="020B0604020202020204" pitchFamily="34" charset="0"/>
              </a:rPr>
              <a:t>P. </a:t>
            </a:r>
            <a:r>
              <a:rPr lang="en-US" dirty="0" err="1">
                <a:effectLst/>
                <a:latin typeface="Arial" panose="020B0604020202020204" pitchFamily="34" charset="0"/>
              </a:rPr>
              <a:t>Fard</a:t>
            </a:r>
            <a:r>
              <a:rPr lang="en-US" dirty="0">
                <a:effectLst/>
                <a:latin typeface="Arial" panose="020B0604020202020204" pitchFamily="34" charset="0"/>
              </a:rPr>
              <a:t> Moshiri, R. </a:t>
            </a:r>
            <a:r>
              <a:rPr lang="en-US" dirty="0" err="1">
                <a:effectLst/>
                <a:latin typeface="Arial" panose="020B0604020202020204" pitchFamily="34" charset="0"/>
              </a:rPr>
              <a:t>Shahbazian</a:t>
            </a:r>
            <a:r>
              <a:rPr lang="en-US" dirty="0">
                <a:effectLst/>
                <a:latin typeface="Arial" panose="020B0604020202020204" pitchFamily="34" charset="0"/>
              </a:rPr>
              <a:t>, M. </a:t>
            </a:r>
            <a:r>
              <a:rPr lang="en-US" dirty="0" err="1">
                <a:effectLst/>
                <a:latin typeface="Arial" panose="020B0604020202020204" pitchFamily="34" charset="0"/>
              </a:rPr>
              <a:t>Nabati</a:t>
            </a:r>
            <a:r>
              <a:rPr lang="en-US" dirty="0">
                <a:effectLst/>
                <a:latin typeface="Arial" panose="020B0604020202020204" pitchFamily="34" charset="0"/>
              </a:rPr>
              <a:t>, and S. A. </a:t>
            </a:r>
            <a:r>
              <a:rPr lang="en-US" dirty="0" err="1">
                <a:effectLst/>
                <a:latin typeface="Arial" panose="020B0604020202020204" pitchFamily="34" charset="0"/>
              </a:rPr>
              <a:t>Ghorashi</a:t>
            </a:r>
            <a:r>
              <a:rPr lang="en-US" dirty="0">
                <a:effectLst/>
                <a:latin typeface="Arial" panose="020B0604020202020204" pitchFamily="34" charset="0"/>
              </a:rPr>
              <a:t>. A </a:t>
            </a:r>
            <a:r>
              <a:rPr lang="en-US" dirty="0" err="1">
                <a:effectLst/>
                <a:latin typeface="Arial" panose="020B0604020202020204" pitchFamily="34" charset="0"/>
              </a:rPr>
              <a:t>csi</a:t>
            </a:r>
            <a:r>
              <a:rPr lang="en-US" dirty="0">
                <a:effectLst/>
                <a:latin typeface="Arial" panose="020B0604020202020204" pitchFamily="34" charset="0"/>
              </a:rPr>
              <a:t>-based human</a:t>
            </a:r>
            <a:br>
              <a:rPr lang="en-US" dirty="0"/>
            </a:br>
            <a:r>
              <a:rPr lang="en-US" dirty="0">
                <a:effectLst/>
                <a:latin typeface="Arial" panose="020B0604020202020204" pitchFamily="34" charset="0"/>
              </a:rPr>
              <a:t>activity recognition using deep learning. Sensors, 21(21):7225, 2021</a:t>
            </a:r>
            <a:endParaRPr lang="en-US" dirty="0"/>
          </a:p>
        </p:txBody>
      </p:sp>
    </p:spTree>
    <p:extLst>
      <p:ext uri="{BB962C8B-B14F-4D97-AF65-F5344CB8AC3E}">
        <p14:creationId xmlns:p14="http://schemas.microsoft.com/office/powerpoint/2010/main" val="3946405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8A2A-D860-71BE-A60A-CD6F761B4BEC}"/>
              </a:ext>
            </a:extLst>
          </p:cNvPr>
          <p:cNvSpPr>
            <a:spLocks noGrp="1"/>
          </p:cNvSpPr>
          <p:nvPr>
            <p:ph type="title"/>
          </p:nvPr>
        </p:nvSpPr>
        <p:spPr/>
        <p:txBody>
          <a:bodyPr/>
          <a:lstStyle/>
          <a:p>
            <a:r>
              <a:rPr lang="en-US" dirty="0"/>
              <a:t>Public Dataset Details</a:t>
            </a:r>
          </a:p>
        </p:txBody>
      </p:sp>
      <p:sp>
        <p:nvSpPr>
          <p:cNvPr id="3" name="Content Placeholder 2">
            <a:extLst>
              <a:ext uri="{FF2B5EF4-FFF2-40B4-BE49-F238E27FC236}">
                <a16:creationId xmlns:a16="http://schemas.microsoft.com/office/drawing/2014/main" id="{9A897BD1-C27B-BCA0-96FC-FBAF43B015ED}"/>
              </a:ext>
            </a:extLst>
          </p:cNvPr>
          <p:cNvSpPr>
            <a:spLocks noGrp="1"/>
          </p:cNvSpPr>
          <p:nvPr>
            <p:ph idx="1"/>
          </p:nvPr>
        </p:nvSpPr>
        <p:spPr/>
        <p:txBody>
          <a:bodyPr/>
          <a:lstStyle/>
          <a:p>
            <a:r>
              <a:rPr lang="en-US" dirty="0"/>
              <a:t>Dataset used in model simulation is publicly available at link below.</a:t>
            </a:r>
          </a:p>
          <a:p>
            <a:r>
              <a:rPr lang="en-US" dirty="0"/>
              <a:t>There are 52 subcarriers of CSI magnitudes, 20 trials taken for each experiment by 3 different subjects for 7 different activities.</a:t>
            </a:r>
          </a:p>
        </p:txBody>
      </p:sp>
      <p:sp>
        <p:nvSpPr>
          <p:cNvPr id="5" name="TextBox 4">
            <a:extLst>
              <a:ext uri="{FF2B5EF4-FFF2-40B4-BE49-F238E27FC236}">
                <a16:creationId xmlns:a16="http://schemas.microsoft.com/office/drawing/2014/main" id="{6E15B182-C3F0-8E3F-EA5D-16104A697419}"/>
              </a:ext>
            </a:extLst>
          </p:cNvPr>
          <p:cNvSpPr txBox="1"/>
          <p:nvPr/>
        </p:nvSpPr>
        <p:spPr>
          <a:xfrm>
            <a:off x="1676400" y="5049520"/>
            <a:ext cx="9215120" cy="646331"/>
          </a:xfrm>
          <a:prstGeom prst="rect">
            <a:avLst/>
          </a:prstGeom>
          <a:noFill/>
        </p:spPr>
        <p:txBody>
          <a:bodyPr wrap="square" rtlCol="0">
            <a:spAutoFit/>
          </a:bodyPr>
          <a:lstStyle/>
          <a:p>
            <a:r>
              <a:rPr lang="en-US">
                <a:effectLst/>
                <a:latin typeface="Arial" panose="020B0604020202020204" pitchFamily="34" charset="0"/>
              </a:rPr>
              <a:t>P. Fard Moshiri, R. Shahbazian, M. Nabati, and S. A. Ghorashi. A csi-based human</a:t>
            </a:r>
            <a:br>
              <a:rPr lang="en-US"/>
            </a:br>
            <a:r>
              <a:rPr lang="en-US">
                <a:effectLst/>
                <a:latin typeface="Arial" panose="020B0604020202020204" pitchFamily="34" charset="0"/>
              </a:rPr>
              <a:t>activity recognition using deep learning. Sensors, 21(21):7225, 2021</a:t>
            </a:r>
            <a:endParaRPr lang="en-US" dirty="0"/>
          </a:p>
        </p:txBody>
      </p:sp>
    </p:spTree>
    <p:extLst>
      <p:ext uri="{BB962C8B-B14F-4D97-AF65-F5344CB8AC3E}">
        <p14:creationId xmlns:p14="http://schemas.microsoft.com/office/powerpoint/2010/main" val="3439379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88</TotalTime>
  <Words>726</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Corbel</vt:lpstr>
      <vt:lpstr>Parallax</vt:lpstr>
      <vt:lpstr>Unsupervised domain adaptation for device-free human activity recognition</vt:lpstr>
      <vt:lpstr>What is Device Free Sensing?</vt:lpstr>
      <vt:lpstr>Received Signal Strength Indicator</vt:lpstr>
      <vt:lpstr>Problem with RSSI</vt:lpstr>
      <vt:lpstr>Channel State Information</vt:lpstr>
      <vt:lpstr>PowerPoint Presentation</vt:lpstr>
      <vt:lpstr>Preprocessing Steps</vt:lpstr>
      <vt:lpstr>PowerPoint Presentation</vt:lpstr>
      <vt:lpstr>Public Dataset Details</vt:lpstr>
      <vt:lpstr>Problem Statement</vt:lpstr>
      <vt:lpstr>Research Objectives</vt:lpstr>
      <vt:lpstr>Proposed Model</vt:lpstr>
      <vt:lpstr>Simulation Results</vt:lpstr>
      <vt:lpstr>Simulation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domain adaptation for device-free human activity recognition</dc:title>
  <dc:creator>Muhammad Hassan</dc:creator>
  <cp:lastModifiedBy>Muhammad Hassan</cp:lastModifiedBy>
  <cp:revision>12</cp:revision>
  <dcterms:created xsi:type="dcterms:W3CDTF">2023-06-20T18:13:26Z</dcterms:created>
  <dcterms:modified xsi:type="dcterms:W3CDTF">2023-06-21T09:22:43Z</dcterms:modified>
</cp:coreProperties>
</file>