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7"/>
  </p:notesMasterIdLst>
  <p:sldIdLst>
    <p:sldId id="1181" r:id="rId2"/>
    <p:sldId id="1223" r:id="rId3"/>
    <p:sldId id="1227" r:id="rId4"/>
    <p:sldId id="1225" r:id="rId5"/>
    <p:sldId id="862" r:id="rId6"/>
    <p:sldId id="1194" r:id="rId7"/>
    <p:sldId id="1228" r:id="rId8"/>
    <p:sldId id="1159" r:id="rId9"/>
    <p:sldId id="1198" r:id="rId10"/>
    <p:sldId id="1163" r:id="rId11"/>
    <p:sldId id="1199" r:id="rId12"/>
    <p:sldId id="1164" r:id="rId13"/>
    <p:sldId id="1231" r:id="rId14"/>
    <p:sldId id="1201" r:id="rId15"/>
    <p:sldId id="1230" r:id="rId16"/>
    <p:sldId id="1219" r:id="rId17"/>
    <p:sldId id="1236" r:id="rId18"/>
    <p:sldId id="1237" r:id="rId19"/>
    <p:sldId id="1233" r:id="rId20"/>
    <p:sldId id="1239" r:id="rId21"/>
    <p:sldId id="1234" r:id="rId22"/>
    <p:sldId id="266" r:id="rId23"/>
    <p:sldId id="1203" r:id="rId24"/>
    <p:sldId id="1242" r:id="rId25"/>
    <p:sldId id="123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ckground" id="{CB1D9741-ACE2-4F6B-A0D7-163E0B0A820B}">
          <p14:sldIdLst>
            <p14:sldId id="1181"/>
            <p14:sldId id="1223"/>
            <p14:sldId id="1227"/>
            <p14:sldId id="1225"/>
            <p14:sldId id="862"/>
          </p14:sldIdLst>
        </p14:section>
        <p14:section name="Methods" id="{2670DD15-77E4-4F0D-8543-DEC9412A1F00}">
          <p14:sldIdLst>
            <p14:sldId id="1194"/>
          </p14:sldIdLst>
        </p14:section>
        <p14:section name="Part1" id="{9EC4F6F6-8441-4B34-BBD8-9FBEDC59401A}">
          <p14:sldIdLst>
            <p14:sldId id="1228"/>
            <p14:sldId id="1159"/>
            <p14:sldId id="1198"/>
            <p14:sldId id="1163"/>
            <p14:sldId id="1199"/>
            <p14:sldId id="1164"/>
          </p14:sldIdLst>
        </p14:section>
        <p14:section name="Part-2" id="{85B6CB94-4DBA-4C0D-B606-A9AFC50710CA}">
          <p14:sldIdLst>
            <p14:sldId id="1231"/>
            <p14:sldId id="1201"/>
            <p14:sldId id="1230"/>
            <p14:sldId id="1219"/>
            <p14:sldId id="1236"/>
            <p14:sldId id="1237"/>
          </p14:sldIdLst>
        </p14:section>
        <p14:section name="Part-3" id="{69049A93-8C69-48B8-B394-C522EA8A10A5}">
          <p14:sldIdLst>
            <p14:sldId id="1233"/>
            <p14:sldId id="1239"/>
            <p14:sldId id="1234"/>
            <p14:sldId id="266"/>
          </p14:sldIdLst>
        </p14:section>
        <p14:section name="Disscussion" id="{B18CC08D-AC6D-4F55-B72A-BA0D55CA6B7A}">
          <p14:sldIdLst>
            <p14:sldId id="1203"/>
            <p14:sldId id="1242"/>
            <p14:sldId id="12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00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E46F6-1BDD-4E3D-94EB-2F0896B79B79}" v="20" dt="2024-10-23T00:34:31.193"/>
    <p1510:client id="{A238A1FA-4BB1-42CE-A3E9-6880D4378149}" v="488" dt="2024-10-22T07:24:29.996"/>
    <p1510:client id="{B493A889-0AC7-44AA-AE4C-132F8517144F}" v="12" dt="2024-10-22T17:55:02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77102" autoAdjust="0"/>
  </p:normalViewPr>
  <p:slideViewPr>
    <p:cSldViewPr snapToGrid="0">
      <p:cViewPr>
        <p:scale>
          <a:sx n="43" d="100"/>
          <a:sy n="43" d="100"/>
        </p:scale>
        <p:origin x="1836" y="276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san alhayawi" userId="6a693e1a5a33dbb8" providerId="LiveId" clId="{3C3E46F6-1BDD-4E3D-94EB-2F0896B79B79}"/>
    <pc:docChg chg="custSel delSld modSld delSection modSection">
      <pc:chgData name="hassan alhayawi" userId="6a693e1a5a33dbb8" providerId="LiveId" clId="{3C3E46F6-1BDD-4E3D-94EB-2F0896B79B79}" dt="2024-10-23T00:34:46.546" v="76" actId="20577"/>
      <pc:docMkLst>
        <pc:docMk/>
      </pc:docMkLst>
      <pc:sldChg chg="del">
        <pc:chgData name="hassan alhayawi" userId="6a693e1a5a33dbb8" providerId="LiveId" clId="{3C3E46F6-1BDD-4E3D-94EB-2F0896B79B79}" dt="2024-10-23T00:30:54.329" v="18" actId="47"/>
        <pc:sldMkLst>
          <pc:docMk/>
          <pc:sldMk cId="1679023722" sldId="257"/>
        </pc:sldMkLst>
      </pc:sldChg>
      <pc:sldChg chg="del">
        <pc:chgData name="hassan alhayawi" userId="6a693e1a5a33dbb8" providerId="LiveId" clId="{3C3E46F6-1BDD-4E3D-94EB-2F0896B79B79}" dt="2024-10-23T00:31:11.694" v="19" actId="47"/>
        <pc:sldMkLst>
          <pc:docMk/>
          <pc:sldMk cId="314973022" sldId="259"/>
        </pc:sldMkLst>
      </pc:sldChg>
      <pc:sldChg chg="del">
        <pc:chgData name="hassan alhayawi" userId="6a693e1a5a33dbb8" providerId="LiveId" clId="{3C3E46F6-1BDD-4E3D-94EB-2F0896B79B79}" dt="2024-10-23T00:31:11.694" v="19" actId="47"/>
        <pc:sldMkLst>
          <pc:docMk/>
          <pc:sldMk cId="1509736390" sldId="263"/>
        </pc:sldMkLst>
      </pc:sldChg>
      <pc:sldChg chg="del">
        <pc:chgData name="hassan alhayawi" userId="6a693e1a5a33dbb8" providerId="LiveId" clId="{3C3E46F6-1BDD-4E3D-94EB-2F0896B79B79}" dt="2024-10-23T00:31:19.599" v="22" actId="47"/>
        <pc:sldMkLst>
          <pc:docMk/>
          <pc:sldMk cId="2452029554" sldId="265"/>
        </pc:sldMkLst>
      </pc:sldChg>
      <pc:sldChg chg="delSp mod modNotesTx">
        <pc:chgData name="hassan alhayawi" userId="6a693e1a5a33dbb8" providerId="LiveId" clId="{3C3E46F6-1BDD-4E3D-94EB-2F0896B79B79}" dt="2024-10-23T00:34:38.164" v="75" actId="6549"/>
        <pc:sldMkLst>
          <pc:docMk/>
          <pc:sldMk cId="1229899536" sldId="266"/>
        </pc:sldMkLst>
        <pc:spChg chg="del">
          <ac:chgData name="hassan alhayawi" userId="6a693e1a5a33dbb8" providerId="LiveId" clId="{3C3E46F6-1BDD-4E3D-94EB-2F0896B79B79}" dt="2024-10-23T00:34:32.661" v="74" actId="478"/>
          <ac:spMkLst>
            <pc:docMk/>
            <pc:sldMk cId="1229899536" sldId="266"/>
            <ac:spMk id="5" creationId="{59B04F3F-F8B2-E68F-E5F0-B4CFFB4232FF}"/>
          </ac:spMkLst>
        </pc:spChg>
        <pc:spChg chg="del">
          <ac:chgData name="hassan alhayawi" userId="6a693e1a5a33dbb8" providerId="LiveId" clId="{3C3E46F6-1BDD-4E3D-94EB-2F0896B79B79}" dt="2024-10-23T00:34:29.324" v="72" actId="478"/>
          <ac:spMkLst>
            <pc:docMk/>
            <pc:sldMk cId="1229899536" sldId="266"/>
            <ac:spMk id="6" creationId="{9CA55966-4AED-82A5-87E2-6E7A84DB520B}"/>
          </ac:spMkLst>
        </pc:spChg>
        <pc:spChg chg="del">
          <ac:chgData name="hassan alhayawi" userId="6a693e1a5a33dbb8" providerId="LiveId" clId="{3C3E46F6-1BDD-4E3D-94EB-2F0896B79B79}" dt="2024-10-23T00:34:28.283" v="71" actId="478"/>
          <ac:spMkLst>
            <pc:docMk/>
            <pc:sldMk cId="1229899536" sldId="266"/>
            <ac:spMk id="10" creationId="{B4276E65-6118-33FA-449F-DA0EC841880E}"/>
          </ac:spMkLst>
        </pc:spChg>
        <pc:spChg chg="del">
          <ac:chgData name="hassan alhayawi" userId="6a693e1a5a33dbb8" providerId="LiveId" clId="{3C3E46F6-1BDD-4E3D-94EB-2F0896B79B79}" dt="2024-10-23T00:34:31.193" v="73" actId="478"/>
          <ac:spMkLst>
            <pc:docMk/>
            <pc:sldMk cId="1229899536" sldId="266"/>
            <ac:spMk id="11" creationId="{5C22ABEF-C006-D29B-7A77-855D9032AFCD}"/>
          </ac:spMkLst>
        </pc:spChg>
      </pc:sldChg>
      <pc:sldChg chg="del">
        <pc:chgData name="hassan alhayawi" userId="6a693e1a5a33dbb8" providerId="LiveId" clId="{3C3E46F6-1BDD-4E3D-94EB-2F0896B79B79}" dt="2024-10-23T00:31:36.832" v="37" actId="47"/>
        <pc:sldMkLst>
          <pc:docMk/>
          <pc:sldMk cId="1831133898" sldId="267"/>
        </pc:sldMkLst>
      </pc:sldChg>
      <pc:sldChg chg="del">
        <pc:chgData name="hassan alhayawi" userId="6a693e1a5a33dbb8" providerId="LiveId" clId="{3C3E46F6-1BDD-4E3D-94EB-2F0896B79B79}" dt="2024-10-23T00:31:11.694" v="19" actId="47"/>
        <pc:sldMkLst>
          <pc:docMk/>
          <pc:sldMk cId="4216936384" sldId="268"/>
        </pc:sldMkLst>
      </pc:sldChg>
      <pc:sldChg chg="del">
        <pc:chgData name="hassan alhayawi" userId="6a693e1a5a33dbb8" providerId="LiveId" clId="{3C3E46F6-1BDD-4E3D-94EB-2F0896B79B79}" dt="2024-10-23T00:31:11.694" v="19" actId="47"/>
        <pc:sldMkLst>
          <pc:docMk/>
          <pc:sldMk cId="3322093579" sldId="270"/>
        </pc:sldMkLst>
      </pc:sldChg>
      <pc:sldChg chg="del">
        <pc:chgData name="hassan alhayawi" userId="6a693e1a5a33dbb8" providerId="LiveId" clId="{3C3E46F6-1BDD-4E3D-94EB-2F0896B79B79}" dt="2024-10-23T00:31:22.090" v="23" actId="47"/>
        <pc:sldMkLst>
          <pc:docMk/>
          <pc:sldMk cId="3732562588" sldId="286"/>
        </pc:sldMkLst>
      </pc:sldChg>
      <pc:sldChg chg="del">
        <pc:chgData name="hassan alhayawi" userId="6a693e1a5a33dbb8" providerId="LiveId" clId="{3C3E46F6-1BDD-4E3D-94EB-2F0896B79B79}" dt="2024-10-23T00:31:22.861" v="24" actId="47"/>
        <pc:sldMkLst>
          <pc:docMk/>
          <pc:sldMk cId="1401577835" sldId="287"/>
        </pc:sldMkLst>
      </pc:sldChg>
      <pc:sldChg chg="del">
        <pc:chgData name="hassan alhayawi" userId="6a693e1a5a33dbb8" providerId="LiveId" clId="{3C3E46F6-1BDD-4E3D-94EB-2F0896B79B79}" dt="2024-10-23T00:31:31.706" v="31" actId="47"/>
        <pc:sldMkLst>
          <pc:docMk/>
          <pc:sldMk cId="3260123275" sldId="346"/>
        </pc:sldMkLst>
      </pc:sldChg>
      <pc:sldChg chg="del">
        <pc:chgData name="hassan alhayawi" userId="6a693e1a5a33dbb8" providerId="LiveId" clId="{3C3E46F6-1BDD-4E3D-94EB-2F0896B79B79}" dt="2024-10-23T00:30:54.329" v="18" actId="47"/>
        <pc:sldMkLst>
          <pc:docMk/>
          <pc:sldMk cId="1280841887" sldId="841"/>
        </pc:sldMkLst>
      </pc:sldChg>
      <pc:sldChg chg="del">
        <pc:chgData name="hassan alhayawi" userId="6a693e1a5a33dbb8" providerId="LiveId" clId="{3C3E46F6-1BDD-4E3D-94EB-2F0896B79B79}" dt="2024-10-23T00:31:11.694" v="19" actId="47"/>
        <pc:sldMkLst>
          <pc:docMk/>
          <pc:sldMk cId="4028305846" sldId="868"/>
        </pc:sldMkLst>
      </pc:sldChg>
      <pc:sldChg chg="del">
        <pc:chgData name="hassan alhayawi" userId="6a693e1a5a33dbb8" providerId="LiveId" clId="{3C3E46F6-1BDD-4E3D-94EB-2F0896B79B79}" dt="2024-10-23T00:30:40.654" v="16" actId="47"/>
        <pc:sldMkLst>
          <pc:docMk/>
          <pc:sldMk cId="3554140241" sldId="895"/>
        </pc:sldMkLst>
      </pc:sldChg>
      <pc:sldChg chg="del">
        <pc:chgData name="hassan alhayawi" userId="6a693e1a5a33dbb8" providerId="LiveId" clId="{3C3E46F6-1BDD-4E3D-94EB-2F0896B79B79}" dt="2024-10-23T00:30:42.049" v="17" actId="47"/>
        <pc:sldMkLst>
          <pc:docMk/>
          <pc:sldMk cId="2933618432" sldId="907"/>
        </pc:sldMkLst>
      </pc:sldChg>
      <pc:sldChg chg="del">
        <pc:chgData name="hassan alhayawi" userId="6a693e1a5a33dbb8" providerId="LiveId" clId="{3C3E46F6-1BDD-4E3D-94EB-2F0896B79B79}" dt="2024-10-23T00:31:29.002" v="28" actId="47"/>
        <pc:sldMkLst>
          <pc:docMk/>
          <pc:sldMk cId="2635753908" sldId="1106"/>
        </pc:sldMkLst>
      </pc:sldChg>
      <pc:sldChg chg="del">
        <pc:chgData name="hassan alhayawi" userId="6a693e1a5a33dbb8" providerId="LiveId" clId="{3C3E46F6-1BDD-4E3D-94EB-2F0896B79B79}" dt="2024-10-23T00:30:54.329" v="18" actId="47"/>
        <pc:sldMkLst>
          <pc:docMk/>
          <pc:sldMk cId="4117240304" sldId="1156"/>
        </pc:sldMkLst>
      </pc:sldChg>
      <pc:sldChg chg="del">
        <pc:chgData name="hassan alhayawi" userId="6a693e1a5a33dbb8" providerId="LiveId" clId="{3C3E46F6-1BDD-4E3D-94EB-2F0896B79B79}" dt="2024-10-23T00:31:11.694" v="19" actId="47"/>
        <pc:sldMkLst>
          <pc:docMk/>
          <pc:sldMk cId="3240188077" sldId="1158"/>
        </pc:sldMkLst>
      </pc:sldChg>
      <pc:sldChg chg="del">
        <pc:chgData name="hassan alhayawi" userId="6a693e1a5a33dbb8" providerId="LiveId" clId="{3C3E46F6-1BDD-4E3D-94EB-2F0896B79B79}" dt="2024-10-23T00:31:27.263" v="27" actId="47"/>
        <pc:sldMkLst>
          <pc:docMk/>
          <pc:sldMk cId="4027283613" sldId="1171"/>
        </pc:sldMkLst>
      </pc:sldChg>
      <pc:sldChg chg="delSp mod modNotesTx">
        <pc:chgData name="hassan alhayawi" userId="6a693e1a5a33dbb8" providerId="LiveId" clId="{3C3E46F6-1BDD-4E3D-94EB-2F0896B79B79}" dt="2024-10-23T00:29:59.443" v="1" actId="20577"/>
        <pc:sldMkLst>
          <pc:docMk/>
          <pc:sldMk cId="2781529394" sldId="1181"/>
        </pc:sldMkLst>
        <pc:spChg chg="del">
          <ac:chgData name="hassan alhayawi" userId="6a693e1a5a33dbb8" providerId="LiveId" clId="{3C3E46F6-1BDD-4E3D-94EB-2F0896B79B79}" dt="2024-10-23T00:29:56.169" v="0" actId="478"/>
          <ac:spMkLst>
            <pc:docMk/>
            <pc:sldMk cId="2781529394" sldId="1181"/>
            <ac:spMk id="6" creationId="{91BDD4E5-FFF5-CE3D-DD09-0D18F728CE47}"/>
          </ac:spMkLst>
        </pc:spChg>
      </pc:sldChg>
      <pc:sldChg chg="del">
        <pc:chgData name="hassan alhayawi" userId="6a693e1a5a33dbb8" providerId="LiveId" clId="{3C3E46F6-1BDD-4E3D-94EB-2F0896B79B79}" dt="2024-10-23T00:31:32.497" v="32" actId="47"/>
        <pc:sldMkLst>
          <pc:docMk/>
          <pc:sldMk cId="904835848" sldId="1185"/>
        </pc:sldMkLst>
      </pc:sldChg>
      <pc:sldChg chg="del">
        <pc:chgData name="hassan alhayawi" userId="6a693e1a5a33dbb8" providerId="LiveId" clId="{3C3E46F6-1BDD-4E3D-94EB-2F0896B79B79}" dt="2024-10-23T00:31:30.580" v="29" actId="47"/>
        <pc:sldMkLst>
          <pc:docMk/>
          <pc:sldMk cId="1776636361" sldId="1186"/>
        </pc:sldMkLst>
      </pc:sldChg>
      <pc:sldChg chg="del">
        <pc:chgData name="hassan alhayawi" userId="6a693e1a5a33dbb8" providerId="LiveId" clId="{3C3E46F6-1BDD-4E3D-94EB-2F0896B79B79}" dt="2024-10-23T00:30:40.601" v="15" actId="47"/>
        <pc:sldMkLst>
          <pc:docMk/>
          <pc:sldMk cId="157151890" sldId="1187"/>
        </pc:sldMkLst>
      </pc:sldChg>
      <pc:sldChg chg="del">
        <pc:chgData name="hassan alhayawi" userId="6a693e1a5a33dbb8" providerId="LiveId" clId="{3C3E46F6-1BDD-4E3D-94EB-2F0896B79B79}" dt="2024-10-23T00:31:31.230" v="30" actId="47"/>
        <pc:sldMkLst>
          <pc:docMk/>
          <pc:sldMk cId="796420762" sldId="1188"/>
        </pc:sldMkLst>
      </pc:sldChg>
      <pc:sldChg chg="del">
        <pc:chgData name="hassan alhayawi" userId="6a693e1a5a33dbb8" providerId="LiveId" clId="{3C3E46F6-1BDD-4E3D-94EB-2F0896B79B79}" dt="2024-10-23T00:31:33.086" v="33" actId="47"/>
        <pc:sldMkLst>
          <pc:docMk/>
          <pc:sldMk cId="1377766419" sldId="1192"/>
        </pc:sldMkLst>
      </pc:sldChg>
      <pc:sldChg chg="del">
        <pc:chgData name="hassan alhayawi" userId="6a693e1a5a33dbb8" providerId="LiveId" clId="{3C3E46F6-1BDD-4E3D-94EB-2F0896B79B79}" dt="2024-10-23T00:31:33.856" v="34" actId="47"/>
        <pc:sldMkLst>
          <pc:docMk/>
          <pc:sldMk cId="3373329524" sldId="1193"/>
        </pc:sldMkLst>
      </pc:sldChg>
      <pc:sldChg chg="del">
        <pc:chgData name="hassan alhayawi" userId="6a693e1a5a33dbb8" providerId="LiveId" clId="{3C3E46F6-1BDD-4E3D-94EB-2F0896B79B79}" dt="2024-10-23T00:30:54.329" v="18" actId="47"/>
        <pc:sldMkLst>
          <pc:docMk/>
          <pc:sldMk cId="3127887352" sldId="1196"/>
        </pc:sldMkLst>
      </pc:sldChg>
      <pc:sldChg chg="del">
        <pc:chgData name="hassan alhayawi" userId="6a693e1a5a33dbb8" providerId="LiveId" clId="{3C3E46F6-1BDD-4E3D-94EB-2F0896B79B79}" dt="2024-10-23T00:31:11.694" v="19" actId="47"/>
        <pc:sldMkLst>
          <pc:docMk/>
          <pc:sldMk cId="3804898556" sldId="1197"/>
        </pc:sldMkLst>
      </pc:sldChg>
      <pc:sldChg chg="del">
        <pc:chgData name="hassan alhayawi" userId="6a693e1a5a33dbb8" providerId="LiveId" clId="{3C3E46F6-1BDD-4E3D-94EB-2F0896B79B79}" dt="2024-10-23T00:31:34.495" v="35" actId="47"/>
        <pc:sldMkLst>
          <pc:docMk/>
          <pc:sldMk cId="2484072511" sldId="1200"/>
        </pc:sldMkLst>
      </pc:sldChg>
      <pc:sldChg chg="delSp modSp mod modNotesTx">
        <pc:chgData name="hassan alhayawi" userId="6a693e1a5a33dbb8" providerId="LiveId" clId="{3C3E46F6-1BDD-4E3D-94EB-2F0896B79B79}" dt="2024-10-23T00:32:55.032" v="44" actId="20577"/>
        <pc:sldMkLst>
          <pc:docMk/>
          <pc:sldMk cId="974785500" sldId="1201"/>
        </pc:sldMkLst>
        <pc:spChg chg="del">
          <ac:chgData name="hassan alhayawi" userId="6a693e1a5a33dbb8" providerId="LiveId" clId="{3C3E46F6-1BDD-4E3D-94EB-2F0896B79B79}" dt="2024-10-23T00:32:49.282" v="41" actId="478"/>
          <ac:spMkLst>
            <pc:docMk/>
            <pc:sldMk cId="974785500" sldId="1201"/>
            <ac:spMk id="6" creationId="{6F338A76-E82A-022E-862A-615F44F72900}"/>
          </ac:spMkLst>
        </pc:spChg>
        <pc:spChg chg="del mod">
          <ac:chgData name="hassan alhayawi" userId="6a693e1a5a33dbb8" providerId="LiveId" clId="{3C3E46F6-1BDD-4E3D-94EB-2F0896B79B79}" dt="2024-10-23T00:32:49.282" v="41" actId="478"/>
          <ac:spMkLst>
            <pc:docMk/>
            <pc:sldMk cId="974785500" sldId="1201"/>
            <ac:spMk id="10" creationId="{FE11A656-1204-575B-D114-798545B7DCE0}"/>
          </ac:spMkLst>
        </pc:spChg>
        <pc:spChg chg="del">
          <ac:chgData name="hassan alhayawi" userId="6a693e1a5a33dbb8" providerId="LiveId" clId="{3C3E46F6-1BDD-4E3D-94EB-2F0896B79B79}" dt="2024-10-23T00:32:49.282" v="41" actId="478"/>
          <ac:spMkLst>
            <pc:docMk/>
            <pc:sldMk cId="974785500" sldId="1201"/>
            <ac:spMk id="13" creationId="{1F6C20B2-5654-4A17-D0F4-F787F15D9687}"/>
          </ac:spMkLst>
        </pc:spChg>
        <pc:spChg chg="del">
          <ac:chgData name="hassan alhayawi" userId="6a693e1a5a33dbb8" providerId="LiveId" clId="{3C3E46F6-1BDD-4E3D-94EB-2F0896B79B79}" dt="2024-10-23T00:32:50.100" v="42" actId="478"/>
          <ac:spMkLst>
            <pc:docMk/>
            <pc:sldMk cId="974785500" sldId="1201"/>
            <ac:spMk id="22" creationId="{E1BB26E7-538E-7C11-E435-DC4E13D9357F}"/>
          </ac:spMkLst>
        </pc:spChg>
        <pc:spChg chg="del">
          <ac:chgData name="hassan alhayawi" userId="6a693e1a5a33dbb8" providerId="LiveId" clId="{3C3E46F6-1BDD-4E3D-94EB-2F0896B79B79}" dt="2024-10-23T00:32:49.282" v="41" actId="478"/>
          <ac:spMkLst>
            <pc:docMk/>
            <pc:sldMk cId="974785500" sldId="1201"/>
            <ac:spMk id="23" creationId="{1ED28F75-0F5A-66F7-B784-54CA3F98DE0D}"/>
          </ac:spMkLst>
        </pc:spChg>
        <pc:cxnChg chg="del">
          <ac:chgData name="hassan alhayawi" userId="6a693e1a5a33dbb8" providerId="LiveId" clId="{3C3E46F6-1BDD-4E3D-94EB-2F0896B79B79}" dt="2024-10-23T00:32:52.169" v="43" actId="478"/>
          <ac:cxnSpMkLst>
            <pc:docMk/>
            <pc:sldMk cId="974785500" sldId="1201"/>
            <ac:cxnSpMk id="8" creationId="{64ED647A-65CA-4E53-A832-E3E285D515D3}"/>
          </ac:cxnSpMkLst>
        </pc:cxnChg>
      </pc:sldChg>
      <pc:sldChg chg="del">
        <pc:chgData name="hassan alhayawi" userId="6a693e1a5a33dbb8" providerId="LiveId" clId="{3C3E46F6-1BDD-4E3D-94EB-2F0896B79B79}" dt="2024-10-23T00:31:26.134" v="25" actId="47"/>
        <pc:sldMkLst>
          <pc:docMk/>
          <pc:sldMk cId="24898300" sldId="1204"/>
        </pc:sldMkLst>
      </pc:sldChg>
      <pc:sldChg chg="del">
        <pc:chgData name="hassan alhayawi" userId="6a693e1a5a33dbb8" providerId="LiveId" clId="{3C3E46F6-1BDD-4E3D-94EB-2F0896B79B79}" dt="2024-10-23T00:31:26.523" v="26" actId="47"/>
        <pc:sldMkLst>
          <pc:docMk/>
          <pc:sldMk cId="731726100" sldId="1205"/>
        </pc:sldMkLst>
      </pc:sldChg>
      <pc:sldChg chg="del">
        <pc:chgData name="hassan alhayawi" userId="6a693e1a5a33dbb8" providerId="LiveId" clId="{3C3E46F6-1BDD-4E3D-94EB-2F0896B79B79}" dt="2024-10-23T00:31:34.902" v="36" actId="47"/>
        <pc:sldMkLst>
          <pc:docMk/>
          <pc:sldMk cId="1035136394" sldId="1206"/>
        </pc:sldMkLst>
      </pc:sldChg>
      <pc:sldChg chg="del">
        <pc:chgData name="hassan alhayawi" userId="6a693e1a5a33dbb8" providerId="LiveId" clId="{3C3E46F6-1BDD-4E3D-94EB-2F0896B79B79}" dt="2024-10-23T00:31:15.938" v="20" actId="47"/>
        <pc:sldMkLst>
          <pc:docMk/>
          <pc:sldMk cId="2716282218" sldId="1212"/>
        </pc:sldMkLst>
      </pc:sldChg>
      <pc:sldChg chg="del">
        <pc:chgData name="hassan alhayawi" userId="6a693e1a5a33dbb8" providerId="LiveId" clId="{3C3E46F6-1BDD-4E3D-94EB-2F0896B79B79}" dt="2024-10-23T00:30:54.329" v="18" actId="47"/>
        <pc:sldMkLst>
          <pc:docMk/>
          <pc:sldMk cId="3839293264" sldId="1217"/>
        </pc:sldMkLst>
      </pc:sldChg>
      <pc:sldChg chg="del">
        <pc:chgData name="hassan alhayawi" userId="6a693e1a5a33dbb8" providerId="LiveId" clId="{3C3E46F6-1BDD-4E3D-94EB-2F0896B79B79}" dt="2024-10-23T00:31:11.694" v="19" actId="47"/>
        <pc:sldMkLst>
          <pc:docMk/>
          <pc:sldMk cId="4096376780" sldId="1218"/>
        </pc:sldMkLst>
      </pc:sldChg>
      <pc:sldChg chg="modNotesTx">
        <pc:chgData name="hassan alhayawi" userId="6a693e1a5a33dbb8" providerId="LiveId" clId="{3C3E46F6-1BDD-4E3D-94EB-2F0896B79B79}" dt="2024-10-23T00:33:10.240" v="45" actId="20577"/>
        <pc:sldMkLst>
          <pc:docMk/>
          <pc:sldMk cId="323392253" sldId="1219"/>
        </pc:sldMkLst>
      </pc:sldChg>
      <pc:sldChg chg="modNotesTx">
        <pc:chgData name="hassan alhayawi" userId="6a693e1a5a33dbb8" providerId="LiveId" clId="{3C3E46F6-1BDD-4E3D-94EB-2F0896B79B79}" dt="2024-10-23T00:30:13.219" v="5" actId="20577"/>
        <pc:sldMkLst>
          <pc:docMk/>
          <pc:sldMk cId="2719047291" sldId="1223"/>
        </pc:sldMkLst>
      </pc:sldChg>
      <pc:sldChg chg="delSp mod modNotesTx">
        <pc:chgData name="hassan alhayawi" userId="6a693e1a5a33dbb8" providerId="LiveId" clId="{3C3E46F6-1BDD-4E3D-94EB-2F0896B79B79}" dt="2024-10-23T00:30:34.474" v="14" actId="478"/>
        <pc:sldMkLst>
          <pc:docMk/>
          <pc:sldMk cId="538689695" sldId="1227"/>
        </pc:sldMkLst>
        <pc:spChg chg="del">
          <ac:chgData name="hassan alhayawi" userId="6a693e1a5a33dbb8" providerId="LiveId" clId="{3C3E46F6-1BDD-4E3D-94EB-2F0896B79B79}" dt="2024-10-23T00:30:34.474" v="14" actId="478"/>
          <ac:spMkLst>
            <pc:docMk/>
            <pc:sldMk cId="538689695" sldId="1227"/>
            <ac:spMk id="3" creationId="{C19DC707-DCC6-026D-95E3-E0D8E38DEF88}"/>
          </ac:spMkLst>
        </pc:spChg>
        <pc:picChg chg="del">
          <ac:chgData name="hassan alhayawi" userId="6a693e1a5a33dbb8" providerId="LiveId" clId="{3C3E46F6-1BDD-4E3D-94EB-2F0896B79B79}" dt="2024-10-23T00:30:32.615" v="13" actId="478"/>
          <ac:picMkLst>
            <pc:docMk/>
            <pc:sldMk cId="538689695" sldId="1227"/>
            <ac:picMk id="14" creationId="{B26CC2BE-DAE4-AC9D-320A-E1785CD7C669}"/>
          </ac:picMkLst>
        </pc:picChg>
        <pc:picChg chg="del">
          <ac:chgData name="hassan alhayawi" userId="6a693e1a5a33dbb8" providerId="LiveId" clId="{3C3E46F6-1BDD-4E3D-94EB-2F0896B79B79}" dt="2024-10-23T00:30:29.385" v="11" actId="478"/>
          <ac:picMkLst>
            <pc:docMk/>
            <pc:sldMk cId="538689695" sldId="1227"/>
            <ac:picMk id="25" creationId="{7C317AEB-CCE3-8BA1-A61C-FD895A9C416E}"/>
          </ac:picMkLst>
        </pc:picChg>
        <pc:picChg chg="del">
          <ac:chgData name="hassan alhayawi" userId="6a693e1a5a33dbb8" providerId="LiveId" clId="{3C3E46F6-1BDD-4E3D-94EB-2F0896B79B79}" dt="2024-10-23T00:30:27.634" v="10" actId="478"/>
          <ac:picMkLst>
            <pc:docMk/>
            <pc:sldMk cId="538689695" sldId="1227"/>
            <ac:picMk id="26" creationId="{6EF4F007-87D8-5F34-7232-FEF3AE283A66}"/>
          </ac:picMkLst>
        </pc:picChg>
        <pc:picChg chg="del">
          <ac:chgData name="hassan alhayawi" userId="6a693e1a5a33dbb8" providerId="LiveId" clId="{3C3E46F6-1BDD-4E3D-94EB-2F0896B79B79}" dt="2024-10-23T00:30:25.969" v="9" actId="478"/>
          <ac:picMkLst>
            <pc:docMk/>
            <pc:sldMk cId="538689695" sldId="1227"/>
            <ac:picMk id="28" creationId="{C5D709D7-EC73-66F3-F176-0B7E16D8B6C4}"/>
          </ac:picMkLst>
        </pc:picChg>
        <pc:picChg chg="del">
          <ac:chgData name="hassan alhayawi" userId="6a693e1a5a33dbb8" providerId="LiveId" clId="{3C3E46F6-1BDD-4E3D-94EB-2F0896B79B79}" dt="2024-10-23T00:30:31.081" v="12" actId="478"/>
          <ac:picMkLst>
            <pc:docMk/>
            <pc:sldMk cId="538689695" sldId="1227"/>
            <ac:picMk id="35" creationId="{76A8B252-7418-D4ED-6660-9593F9951F1D}"/>
          </ac:picMkLst>
        </pc:picChg>
      </pc:sldChg>
      <pc:sldChg chg="del">
        <pc:chgData name="hassan alhayawi" userId="6a693e1a5a33dbb8" providerId="LiveId" clId="{3C3E46F6-1BDD-4E3D-94EB-2F0896B79B79}" dt="2024-10-23T00:31:11.694" v="19" actId="47"/>
        <pc:sldMkLst>
          <pc:docMk/>
          <pc:sldMk cId="3599481635" sldId="1232"/>
        </pc:sldMkLst>
      </pc:sldChg>
      <pc:sldChg chg="modNotesTx">
        <pc:chgData name="hassan alhayawi" userId="6a693e1a5a33dbb8" providerId="LiveId" clId="{3C3E46F6-1BDD-4E3D-94EB-2F0896B79B79}" dt="2024-10-23T00:33:28.566" v="51" actId="20577"/>
        <pc:sldMkLst>
          <pc:docMk/>
          <pc:sldMk cId="76538980" sldId="1233"/>
        </pc:sldMkLst>
      </pc:sldChg>
      <pc:sldChg chg="del">
        <pc:chgData name="hassan alhayawi" userId="6a693e1a5a33dbb8" providerId="LiveId" clId="{3C3E46F6-1BDD-4E3D-94EB-2F0896B79B79}" dt="2024-10-23T00:31:17.589" v="21" actId="47"/>
        <pc:sldMkLst>
          <pc:docMk/>
          <pc:sldMk cId="1583609148" sldId="1235"/>
        </pc:sldMkLst>
      </pc:sldChg>
      <pc:sldChg chg="modNotesTx">
        <pc:chgData name="hassan alhayawi" userId="6a693e1a5a33dbb8" providerId="LiveId" clId="{3C3E46F6-1BDD-4E3D-94EB-2F0896B79B79}" dt="2024-10-23T00:33:21.275" v="49" actId="5793"/>
        <pc:sldMkLst>
          <pc:docMk/>
          <pc:sldMk cId="1848182065" sldId="1236"/>
        </pc:sldMkLst>
      </pc:sldChg>
      <pc:sldChg chg="modSp modAnim modNotesTx">
        <pc:chgData name="hassan alhayawi" userId="6a693e1a5a33dbb8" providerId="LiveId" clId="{3C3E46F6-1BDD-4E3D-94EB-2F0896B79B79}" dt="2024-10-23T00:34:18.723" v="70" actId="20577"/>
        <pc:sldMkLst>
          <pc:docMk/>
          <pc:sldMk cId="1862773798" sldId="1239"/>
        </pc:sldMkLst>
        <pc:spChg chg="mod">
          <ac:chgData name="hassan alhayawi" userId="6a693e1a5a33dbb8" providerId="LiveId" clId="{3C3E46F6-1BDD-4E3D-94EB-2F0896B79B79}" dt="2024-10-23T00:34:04.865" v="69" actId="5793"/>
          <ac:spMkLst>
            <pc:docMk/>
            <pc:sldMk cId="1862773798" sldId="1239"/>
            <ac:spMk id="6" creationId="{DEB51857-B142-8583-296B-A43B2B12533E}"/>
          </ac:spMkLst>
        </pc:spChg>
      </pc:sldChg>
      <pc:sldChg chg="del">
        <pc:chgData name="hassan alhayawi" userId="6a693e1a5a33dbb8" providerId="LiveId" clId="{3C3E46F6-1BDD-4E3D-94EB-2F0896B79B79}" dt="2024-10-23T00:31:11.694" v="19" actId="47"/>
        <pc:sldMkLst>
          <pc:docMk/>
          <pc:sldMk cId="834124131" sldId="1240"/>
        </pc:sldMkLst>
      </pc:sldChg>
      <pc:sldChg chg="del">
        <pc:chgData name="hassan alhayawi" userId="6a693e1a5a33dbb8" providerId="LiveId" clId="{3C3E46F6-1BDD-4E3D-94EB-2F0896B79B79}" dt="2024-10-23T00:31:48.996" v="39" actId="47"/>
        <pc:sldMkLst>
          <pc:docMk/>
          <pc:sldMk cId="2799165116" sldId="1241"/>
        </pc:sldMkLst>
      </pc:sldChg>
      <pc:sldChg chg="modNotesTx">
        <pc:chgData name="hassan alhayawi" userId="6a693e1a5a33dbb8" providerId="LiveId" clId="{3C3E46F6-1BDD-4E3D-94EB-2F0896B79B79}" dt="2024-10-23T00:34:46.546" v="76" actId="20577"/>
        <pc:sldMkLst>
          <pc:docMk/>
          <pc:sldMk cId="1283565422" sldId="124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a693e1a5a33dbb8/Masters_Project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Accuracy</a:t>
            </a:r>
            <a:endParaRPr lang="en-US"/>
          </a:p>
        </c:rich>
      </c:tx>
      <c:layout>
        <c:manualLayout>
          <c:xMode val="edge"/>
          <c:yMode val="edge"/>
          <c:x val="0.37416921332891379"/>
          <c:y val="3.8018899837584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04951823624878E-2"/>
          <c:y val="9.4074785547844042E-2"/>
          <c:w val="0.88100504358148091"/>
          <c:h val="0.65527773025095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LZc</c:v>
                </c:pt>
                <c:pt idx="1">
                  <c:v>SVD</c:v>
                </c:pt>
                <c:pt idx="2">
                  <c:v>Approx</c:v>
                </c:pt>
                <c:pt idx="3">
                  <c:v>Sample</c:v>
                </c:pt>
                <c:pt idx="4">
                  <c:v>Detrended</c:v>
                </c:pt>
                <c:pt idx="5">
                  <c:v>Katz</c:v>
                </c:pt>
                <c:pt idx="6">
                  <c:v>LL</c:v>
                </c:pt>
                <c:pt idx="7">
                  <c:v>MSWPEn</c:v>
                </c:pt>
                <c:pt idx="8">
                  <c:v>bubbEn</c:v>
                </c:pt>
                <c:pt idx="9">
                  <c:v>CWPEn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0.73</c:v>
                </c:pt>
                <c:pt idx="1">
                  <c:v>0.66</c:v>
                </c:pt>
                <c:pt idx="2">
                  <c:v>0.78</c:v>
                </c:pt>
                <c:pt idx="3">
                  <c:v>0.71</c:v>
                </c:pt>
                <c:pt idx="4">
                  <c:v>0.76</c:v>
                </c:pt>
                <c:pt idx="5">
                  <c:v>0.76</c:v>
                </c:pt>
                <c:pt idx="6">
                  <c:v>0.55000000000000004</c:v>
                </c:pt>
                <c:pt idx="7">
                  <c:v>0.71</c:v>
                </c:pt>
                <c:pt idx="8">
                  <c:v>0.71</c:v>
                </c:pt>
                <c:pt idx="9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18-416C-BB96-B7722EC88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"/>
        <c:overlap val="-41"/>
        <c:axId val="1220496256"/>
        <c:axId val="1220492416"/>
      </c:barChart>
      <c:catAx>
        <c:axId val="1220496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t" anchorCtr="0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0492416"/>
        <c:crosses val="autoZero"/>
        <c:auto val="1"/>
        <c:lblAlgn val="ctr"/>
        <c:lblOffset val="50"/>
        <c:noMultiLvlLbl val="0"/>
      </c:catAx>
      <c:valAx>
        <c:axId val="1220492416"/>
        <c:scaling>
          <c:orientation val="minMax"/>
          <c:max val="0.8"/>
          <c:min val="0.54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2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0496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08A2D-D275-47D1-AEAA-B48D5DA73CE4}" type="datetimeFigureOut">
              <a:rPr lang="en-CA" smtClean="0"/>
              <a:t>2024-10-22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557FB-50F9-44CE-83E9-E2908620B4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767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1CB35-ECA2-48C8-929E-E0F54EFAF20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3614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45720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Note: Violin plots compare patients with favourable and unfavourable outcomes at the group level by looking at differences in individual accuracy scores from intra-subject binary classifications of Tasks. The accuracy scores are based on model performance using LDA or SVC algorithms with </a:t>
            </a:r>
            <a:r>
              <a:rPr kumimoji="0" lang="en-CA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CWPEn</a:t>
            </a:r>
            <a:r>
              <a:rPr kumimoji="0" lang="en-CA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or LL measures.</a:t>
            </a:r>
            <a:endParaRPr kumimoji="0" lang="en-CA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Group-level Differences in accuracy scores between Unfavourable and favourable were tested  with the Mann-Whitney U tests. This was done using results from the top 2 </a:t>
            </a:r>
            <a:r>
              <a:rPr kumimoji="0" lang="en-CA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feahres</a:t>
            </a:r>
            <a:r>
              <a:rPr kumimoji="0" lang="en-C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and  algorithms. to test the accuracy scores  difference between Unfavorable and Favorable </a:t>
            </a:r>
            <a:r>
              <a:rPr kumimoji="0" lang="en-CA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ousSurprisingly</a:t>
            </a:r>
            <a:r>
              <a:rPr kumimoji="0" lang="en-C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the resulting group-level accuracy scores were the same for patients with favourable and unfavourable outcomes (SVC &amp; LL: </a:t>
            </a:r>
            <a:r>
              <a:rPr kumimoji="0" lang="en-CA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kumimoji="0" lang="en-C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0.657; SVC &amp; </a:t>
            </a:r>
            <a:r>
              <a:rPr kumimoji="0" lang="en-CA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CWPEn</a:t>
            </a:r>
            <a:r>
              <a:rPr kumimoji="0" lang="en-C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CA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 </a:t>
            </a:r>
            <a:r>
              <a:rPr kumimoji="0" lang="en-C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 0.983; LDA &amp; LL: </a:t>
            </a:r>
            <a:r>
              <a:rPr kumimoji="0" lang="en-CA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kumimoji="0" lang="en-C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0.202; LDA &amp; </a:t>
            </a:r>
            <a:r>
              <a:rPr kumimoji="0" lang="en-CA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CWPEn</a:t>
            </a:r>
            <a:r>
              <a:rPr kumimoji="0" lang="en-C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CA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kumimoji="0" lang="en-C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0.351; Figure 7). This means that patients' accuracy scores obtained using a combination of models SVM or LDA and measures LL or </a:t>
            </a:r>
            <a:r>
              <a:rPr kumimoji="0" lang="en-CA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CWPEn</a:t>
            </a:r>
            <a:r>
              <a:rPr kumimoji="0" lang="en-C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are not related to a patient’s outcome.</a:t>
            </a:r>
          </a:p>
          <a:p>
            <a:pPr marL="0" marR="0" lvl="0" indent="45720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These results suggest that using complexity measures to classify between Intact and Scrambled is not related to a patient’s outcome.</a:t>
            </a:r>
            <a:endParaRPr kumimoji="0" lang="en-CA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557FB-50F9-44CE-83E9-E2908620B4C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554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This is to know what complexity is actually good for. Is it able to discriminate between tasks or Just outcome or both like we originally thought.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Two-way Mixed-factorial design with ‘Outcome’ as the between-subjects factor and ‘Task’ as the within-subjects. </a:t>
            </a:r>
          </a:p>
          <a:p>
            <a:r>
              <a:rPr lang="en-CA" dirty="0"/>
              <a:t>To assess the main effects of outcome and task, and their potential interaction.</a:t>
            </a:r>
          </a:p>
          <a:p>
            <a:r>
              <a:rPr lang="en-CA" strike="sngStrike" dirty="0"/>
              <a:t>Based on the original hypothesis, We expect to see a main effect of outcome, a main effect of task. However that’s not what we find.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1CB35-ECA2-48C8-929E-E0F54EFAF20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5823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557FB-50F9-44CE-83E9-E2908620B4C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009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</a:t>
            </a:r>
            <a:r>
              <a:rPr lang="en-CA" dirty="0" err="1"/>
              <a:t>Periminary</a:t>
            </a:r>
            <a:r>
              <a:rPr lang="en-CA" dirty="0"/>
              <a:t> results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557FB-50F9-44CE-83E9-E2908620B4C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9533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557FB-50F9-44CE-83E9-E2908620B4C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179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557FB-50F9-44CE-83E9-E2908620B4C2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208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1CB35-ECA2-48C8-929E-E0F54EFAF203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747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557FB-50F9-44CE-83E9-E2908620B4C2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792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</a:t>
            </a:r>
            <a:r>
              <a:rPr lang="en-CA" dirty="0" err="1"/>
              <a:t>Periminary</a:t>
            </a:r>
            <a:r>
              <a:rPr lang="en-CA" dirty="0"/>
              <a:t> results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557FB-50F9-44CE-83E9-E2908620B4C2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2831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557FB-50F9-44CE-83E9-E2908620B4C2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492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9A7BF-82F8-4A46-BAEC-44A6B0067A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295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557FB-50F9-44CE-83E9-E2908620B4C2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238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557FB-50F9-44CE-83E9-E2908620B4C2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608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557FB-50F9-44CE-83E9-E2908620B4C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820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complexity metrics for indexing consciousness and Taken as our perturbation, it may give us the benefits of a flexible model, without being too invasive.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557FB-50F9-44CE-83E9-E2908620B4C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4898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And this leads me to my RQ : </a:t>
            </a:r>
            <a:r>
              <a:rPr lang="en-CA" sz="1200" dirty="0"/>
              <a:t>Can differences in Complexity between auditory naturalistic stimulation and its scrambled version capture early brain-based markers of recovery from serious brain injury?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##########################################################################################</a:t>
            </a:r>
          </a:p>
          <a:p>
            <a:r>
              <a:rPr lang="en-CA" dirty="0"/>
              <a:t>Will complexity Change while listening to an auditory movie Clip? </a:t>
            </a:r>
          </a:p>
          <a:p>
            <a:r>
              <a:rPr lang="en-CA" b="1" dirty="0"/>
              <a:t>Because if it does change!!!!</a:t>
            </a:r>
          </a:p>
          <a:p>
            <a:endParaRPr lang="en-CA" dirty="0"/>
          </a:p>
          <a:p>
            <a:r>
              <a:rPr lang="en-CA" dirty="0"/>
              <a:t>We can use the movie as a sort of </a:t>
            </a:r>
            <a:r>
              <a:rPr lang="en-CA" dirty="0" err="1"/>
              <a:t>purtibation</a:t>
            </a:r>
            <a:r>
              <a:rPr lang="en-CA" dirty="0"/>
              <a:t> and measure the difference ON and OFF stimulation (rest and movie)</a:t>
            </a:r>
          </a:p>
          <a:p>
            <a:r>
              <a:rPr lang="en-CA" dirty="0"/>
              <a:t>And since we have a scrambled condition we can measure the difference in EEG features between all 3 conditions</a:t>
            </a:r>
          </a:p>
          <a:p>
            <a:endParaRPr lang="en-CA" dirty="0"/>
          </a:p>
          <a:p>
            <a:r>
              <a:rPr lang="en-CA" dirty="0"/>
              <a:t>Well there is </a:t>
            </a:r>
            <a:r>
              <a:rPr lang="en-CA" b="1" u="sng" dirty="0"/>
              <a:t>not a lot of evidence </a:t>
            </a:r>
            <a:r>
              <a:rPr lang="en-CA" dirty="0"/>
              <a:t>showing changes in complexity from awake w/out significant change in state.</a:t>
            </a:r>
          </a:p>
          <a:p>
            <a:r>
              <a:rPr lang="en-CA" dirty="0"/>
              <a:t>Here is some evidence that supports my idea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21CB35-ECA2-48C8-929E-E0F54EFAF203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102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scrambled : distorted by spectrally rotating the audio frequencies </a:t>
            </a:r>
            <a:endParaRPr lang="en-US" dirty="0"/>
          </a:p>
          <a:p>
            <a:endParaRPr lang="en-US" dirty="0"/>
          </a:p>
          <a:p>
            <a:r>
              <a:rPr lang="en-US" dirty="0"/>
              <a:t>-128 channel EGI system</a:t>
            </a:r>
          </a:p>
          <a:p>
            <a:pPr marL="171450" indent="-171450">
              <a:buFontTx/>
              <a:buChar char="-"/>
            </a:pPr>
            <a:r>
              <a:rPr lang="en-US" dirty="0"/>
              <a:t>91  of those </a:t>
            </a:r>
            <a:r>
              <a:rPr lang="en-US" dirty="0" err="1"/>
              <a:t>cahnnels</a:t>
            </a:r>
            <a:r>
              <a:rPr lang="en-US" dirty="0"/>
              <a:t> were used for analysis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CA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There are many measures to represent complexity mathematically (Shalizi, 2006). </a:t>
            </a:r>
            <a:r>
              <a:rPr lang="en-CA" sz="1200" strike="sngStrike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Moreover, it has been suggested that combinations of features synergistically outperform individual measures (</a:t>
            </a:r>
            <a:r>
              <a:rPr lang="en-CA" sz="1200" strike="sngStrike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Sitt</a:t>
            </a:r>
            <a:r>
              <a:rPr lang="en-CA" sz="1200" strike="sngStrike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et al., 2014</a:t>
            </a:r>
            <a:r>
              <a:rPr lang="en-CA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). Therefore, I took a comprehensive approach and assessed 10 different commonly used complexity measures (SVD, Approx, Sample, Detrended, Katz, LL, </a:t>
            </a:r>
            <a:r>
              <a:rPr lang="en-CA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MSWPEn</a:t>
            </a:r>
            <a:r>
              <a:rPr lang="en-CA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</a:t>
            </a:r>
            <a:r>
              <a:rPr lang="en-CA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bubbEn</a:t>
            </a:r>
            <a:r>
              <a:rPr lang="en-CA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</a:t>
            </a:r>
            <a:r>
              <a:rPr lang="en-CA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CWPEn</a:t>
            </a:r>
            <a:r>
              <a:rPr lang="en-CA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and </a:t>
            </a:r>
            <a:r>
              <a:rPr lang="en-CA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LZc</a:t>
            </a:r>
            <a:r>
              <a:rPr lang="en-CA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524D-6F89-4904-BCB2-AAA52617664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51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21CB35-ECA2-48C8-929E-E0F54EFAF20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3962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2D0CE"/>
                </a:solidFill>
                <a:effectLst/>
                <a:latin typeface="-apple-system"/>
              </a:rPr>
              <a:t>I decided to use a machine learning approach to investigate this RQ because that </a:t>
            </a:r>
            <a:r>
              <a:rPr lang="en-US" b="0" i="0" dirty="0" err="1">
                <a:solidFill>
                  <a:srgbClr val="D2D0CE"/>
                </a:solidFill>
                <a:effectLst/>
                <a:latin typeface="-apple-system"/>
              </a:rPr>
              <a:t>whats</a:t>
            </a:r>
            <a:r>
              <a:rPr lang="en-US" b="0" i="0" dirty="0">
                <a:solidFill>
                  <a:srgbClr val="D2D0CE"/>
                </a:solidFill>
                <a:effectLst/>
                <a:latin typeface="-apple-system"/>
              </a:rPr>
              <a:t> commonly used in the </a:t>
            </a:r>
            <a:r>
              <a:rPr lang="en-US" b="0" i="0" dirty="0" err="1">
                <a:solidFill>
                  <a:srgbClr val="D2D0CE"/>
                </a:solidFill>
                <a:effectLst/>
                <a:latin typeface="-apple-system"/>
              </a:rPr>
              <a:t>lirtrature</a:t>
            </a:r>
            <a:r>
              <a:rPr lang="en-US" b="0" i="0" dirty="0">
                <a:solidFill>
                  <a:srgbClr val="D2D0CE"/>
                </a:solidFill>
                <a:effectLst/>
                <a:latin typeface="-apple-system"/>
              </a:rPr>
              <a:t> </a:t>
            </a:r>
          </a:p>
          <a:p>
            <a:endParaRPr lang="en-CA" dirty="0"/>
          </a:p>
          <a:p>
            <a:r>
              <a:rPr lang="en-CA" dirty="0"/>
              <a:t>Intra subject level classification means we create individualized ML models for each participant, tested and trained on only that participants data/</a:t>
            </a:r>
          </a:p>
          <a:p>
            <a:endParaRPr lang="en-CA" dirty="0"/>
          </a:p>
          <a:p>
            <a:r>
              <a:rPr lang="en-CA" dirty="0"/>
              <a:t>Okay so starting with the HC, we assessed each person individually (18 HC)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557FB-50F9-44CE-83E9-E2908620B4C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762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00" dirty="0">
                <a:solidFill>
                  <a:srgbClr val="141413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part 1, </a:t>
            </a:r>
            <a:r>
              <a:rPr lang="en-US" kern="100" dirty="0">
                <a:solidFill>
                  <a:srgbClr val="141413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200" kern="100" dirty="0">
                <a:solidFill>
                  <a:srgbClr val="141413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was no prognostic information in EEG complexity changes from scrambled to intact conditions.</a:t>
            </a:r>
            <a:endParaRPr lang="en-CA" dirty="0"/>
          </a:p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557FB-50F9-44CE-83E9-E2908620B4C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53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C83F-F1AC-40C3-0AAA-5231BC793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EFAA9-8202-EC97-AF4C-77E749A23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851D-8F6E-16C5-0EB0-E0535FE6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6811-CD1F-4B75-A84C-01C82B11F0A9}" type="datetimeFigureOut">
              <a:rPr lang="en-CA" smtClean="0"/>
              <a:t>2024-10-22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89D9F-81AB-131D-19FB-3FEDDA9F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FE487-D67A-17C5-15EE-D0A04D24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50A5-E5B8-493F-8D3A-2D6E55FC3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44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B8CA-2580-2F6E-B11A-DD062105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6CC75-A1EB-DD11-912C-8492B7C33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B5E40-F645-D2C7-5E0A-E0CCEF0DC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6811-CD1F-4B75-A84C-01C82B11F0A9}" type="datetimeFigureOut">
              <a:rPr lang="en-CA" smtClean="0"/>
              <a:t>2024-10-22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69BC8-8E18-DE40-8928-2D60F586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DB9D7-038C-B5CE-A66B-CA084F0E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50A5-E5B8-493F-8D3A-2D6E55FC3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166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84A58-787C-BC61-F46B-F7F4BEBBB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74875-1CEB-B096-BB6D-5A969D5E0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D300D-17AF-1678-5D31-07CD96CD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6811-CD1F-4B75-A84C-01C82B11F0A9}" type="datetimeFigureOut">
              <a:rPr lang="en-CA" smtClean="0"/>
              <a:t>2024-10-22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8D450-FE41-107A-D6A3-C97A26AD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CA335-F03C-5831-868C-5083BA5F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50A5-E5B8-493F-8D3A-2D6E55FC3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66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0A49-1084-4E3F-0937-2425E77D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1B9BB-2ECD-33DB-34C2-CF1691B5C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6CD6C-717C-A344-A98C-81C05C6D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6811-CD1F-4B75-A84C-01C82B11F0A9}" type="datetimeFigureOut">
              <a:rPr lang="en-CA" smtClean="0"/>
              <a:t>2024-10-22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66A20-5856-1129-FEB3-6CE4EE2D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3E64F-09C0-30F2-3DEB-791CAABE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50A5-E5B8-493F-8D3A-2D6E55FC3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08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5D05-CF6F-7F2C-094A-C6B928D2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C7DDC-6993-603C-0E9D-B843994E7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4F9B7-5AE6-660D-B319-29362B51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6811-CD1F-4B75-A84C-01C82B11F0A9}" type="datetimeFigureOut">
              <a:rPr lang="en-CA" smtClean="0"/>
              <a:t>2024-10-22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A99C6-66E9-0188-460E-5344E04C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FBA88-938B-F464-3562-B8E6723D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50A5-E5B8-493F-8D3A-2D6E55FC3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157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97DE-B7F9-0E46-AB29-40410AC81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01A8-18AB-F270-1C12-8A43D061D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DC1A8-E75A-A410-F17A-A03864111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04CA0-5082-93BA-919F-4FA9C3A9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6811-CD1F-4B75-A84C-01C82B11F0A9}" type="datetimeFigureOut">
              <a:rPr lang="en-CA" smtClean="0"/>
              <a:t>2024-10-22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9F8CD-A4D1-BE63-4A22-10CD89FC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86095-41A7-A66B-5E90-70C9CE4A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50A5-E5B8-493F-8D3A-2D6E55FC3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6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6055-05D4-076C-E48D-743F70B8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08418-0749-DA35-ADC5-87EAA021A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7085F-2D92-F9B4-3DFB-E78238D1F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609B3-3B6F-C040-42D5-404B874F7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A7589-4403-DC47-796D-70B1273AE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DE44C-5D0C-1C8F-6DC2-A362AD54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6811-CD1F-4B75-A84C-01C82B11F0A9}" type="datetimeFigureOut">
              <a:rPr lang="en-CA" smtClean="0"/>
              <a:t>2024-10-22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7EF9D8-A26A-189D-94BD-EC0E2AAC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B8186-0993-F545-F49A-EF3C9BF9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50A5-E5B8-493F-8D3A-2D6E55FC3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74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B0AD-8EFA-042E-4566-25001D1F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05A15-3721-0ACC-74F5-9D9D91A3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6811-CD1F-4B75-A84C-01C82B11F0A9}" type="datetimeFigureOut">
              <a:rPr lang="en-CA" smtClean="0"/>
              <a:t>2024-10-22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7F7D2-6F30-BB2C-88F6-916044D3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E971D-CDCE-5368-331B-8FE8150A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50A5-E5B8-493F-8D3A-2D6E55FC3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53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920D8-F969-096F-4D1A-C7B5B13A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6811-CD1F-4B75-A84C-01C82B11F0A9}" type="datetimeFigureOut">
              <a:rPr lang="en-CA" smtClean="0"/>
              <a:t>2024-10-22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58FD3-DCC6-4ACE-5D4F-C393B399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0DD80-F954-306A-2F05-0A964076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50A5-E5B8-493F-8D3A-2D6E55FC3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86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CDCE-AE7F-FCF8-3E53-C57767E8F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BA719-F1F4-4F3F-0518-2BD2280A6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8F263-8DEF-9BF2-8014-933C192BC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D0566-1CDC-01B5-0956-4E1D1786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6811-CD1F-4B75-A84C-01C82B11F0A9}" type="datetimeFigureOut">
              <a:rPr lang="en-CA" smtClean="0"/>
              <a:t>2024-10-22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015CB-18E5-F566-3264-623B5E90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D3EEF-B45E-6462-6DE8-FE4C9AA1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50A5-E5B8-493F-8D3A-2D6E55FC3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6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0C27-DB1C-42B2-55BE-9A2E52EE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7A064-0FF5-B45B-DBDA-F02090383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69C87-73DE-00D1-F9E0-34DB98BF1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33EED-5B13-052B-CA80-72D6308A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6811-CD1F-4B75-A84C-01C82B11F0A9}" type="datetimeFigureOut">
              <a:rPr lang="en-CA" smtClean="0"/>
              <a:t>2024-10-22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D214B-55AF-74A5-8586-4EE7F244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37448-CE60-ADC0-E2EF-31D1C4DB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50A5-E5B8-493F-8D3A-2D6E55FC3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482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97DDD-16EF-6F9C-28B5-9879A2BC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03D82-BD40-2104-B1FC-BA9D89F05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C3D0D-6258-E951-74AB-2066CD0A0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E6811-CD1F-4B75-A84C-01C82B11F0A9}" type="datetimeFigureOut">
              <a:rPr lang="en-CA" smtClean="0"/>
              <a:t>2024-10-22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0AAB1-1D75-D4A1-73EA-F0D8FEA6D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B904A-2432-103F-65B3-D3EC205C6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FD50A5-E5B8-493F-8D3A-2D6E55FC37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979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157C72-5428-B92C-56FA-37A508325799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Zigzag indicator line">
            <a:extLst>
              <a:ext uri="{FF2B5EF4-FFF2-40B4-BE49-F238E27FC236}">
                <a16:creationId xmlns:a16="http://schemas.microsoft.com/office/drawing/2014/main" id="{8F056A57-2D18-BDFA-CAD2-7CDE6C121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57" r="3287" b="343"/>
          <a:stretch/>
        </p:blipFill>
        <p:spPr>
          <a:xfrm>
            <a:off x="2" y="-57152"/>
            <a:ext cx="12293598" cy="691515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0A3A7E-59E6-07EB-97BA-48BD87613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0629" y="-57154"/>
            <a:ext cx="12569372" cy="4179210"/>
          </a:xfrm>
          <a:solidFill>
            <a:schemeClr val="dk1">
              <a:alpha val="7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CA" sz="4000" dirty="0">
                <a:solidFill>
                  <a:srgbClr val="FFFF00"/>
                </a:solidFill>
              </a:rPr>
              <a:t>Complexity Modulation with Naturalistic Narrative Stimuli for Prognosis of Acute Brain-Injured Patients</a:t>
            </a:r>
            <a:br>
              <a:rPr lang="en-CA" sz="4400" dirty="0"/>
            </a:b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2781529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82ED-9BB2-92DE-1BD5-CA5394E7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02" y="365760"/>
            <a:ext cx="10675310" cy="1325562"/>
          </a:xfrm>
        </p:spPr>
        <p:txBody>
          <a:bodyPr>
            <a:normAutofit fontScale="90000"/>
          </a:bodyPr>
          <a:lstStyle/>
          <a:p>
            <a:r>
              <a:rPr lang="en-CA" sz="4400" b="1" dirty="0"/>
              <a:t>HC Models and Measures for Individual Participant Performance</a:t>
            </a:r>
            <a:endParaRPr lang="en-CA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F8B02FF-6629-C16B-7D53-C24651A90B72}"/>
              </a:ext>
            </a:extLst>
          </p:cNvPr>
          <p:cNvSpPr/>
          <p:nvPr/>
        </p:nvSpPr>
        <p:spPr>
          <a:xfrm>
            <a:off x="8908086" y="1907071"/>
            <a:ext cx="416150" cy="4585169"/>
          </a:xfrm>
          <a:prstGeom prst="rightBrace">
            <a:avLst>
              <a:gd name="adj1" fmla="val 8333"/>
              <a:gd name="adj2" fmla="val 50415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9000EF-E0DA-C3FC-214B-4A6E57BB1517}"/>
              </a:ext>
            </a:extLst>
          </p:cNvPr>
          <p:cNvSpPr txBox="1"/>
          <p:nvPr/>
        </p:nvSpPr>
        <p:spPr>
          <a:xfrm>
            <a:off x="9472809" y="2072405"/>
            <a:ext cx="207316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/>
              <a:t>Model Algorithm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SVC (Support Vector Classification)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LDA (Linear Discriminant Analysis)</a:t>
            </a:r>
          </a:p>
          <a:p>
            <a:endParaRPr lang="en-US" sz="1600" dirty="0"/>
          </a:p>
          <a:p>
            <a:r>
              <a:rPr lang="en-US" sz="1600" u="sng" dirty="0"/>
              <a:t>Complexity</a:t>
            </a:r>
            <a:r>
              <a:rPr lang="en-US" sz="1600" dirty="0"/>
              <a:t>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LL (Fractal Line Length index)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CWPEn</a:t>
            </a:r>
            <a:r>
              <a:rPr lang="en-US" sz="1600" dirty="0"/>
              <a:t> (Conditional Weighted Permutation Entropy</a:t>
            </a:r>
            <a:r>
              <a:rPr lang="en-CA" sz="1600" dirty="0"/>
              <a:t>)</a:t>
            </a:r>
          </a:p>
          <a:p>
            <a:endParaRPr lang="en-CA" sz="16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2CF67EC-42F7-DA4B-264E-E1553AD689B6}"/>
              </a:ext>
            </a:extLst>
          </p:cNvPr>
          <p:cNvGrpSpPr/>
          <p:nvPr/>
        </p:nvGrpSpPr>
        <p:grpSpPr>
          <a:xfrm>
            <a:off x="-48392" y="2068377"/>
            <a:ext cx="9062018" cy="4484110"/>
            <a:chOff x="-48392" y="2068377"/>
            <a:chExt cx="9062018" cy="44841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531048-1A74-0667-CE5B-475A502EE4F0}"/>
                </a:ext>
              </a:extLst>
            </p:cNvPr>
            <p:cNvGrpSpPr/>
            <p:nvPr/>
          </p:nvGrpSpPr>
          <p:grpSpPr>
            <a:xfrm>
              <a:off x="-48392" y="2087426"/>
              <a:ext cx="9062018" cy="4465061"/>
              <a:chOff x="12429090" y="8955154"/>
              <a:chExt cx="12996996" cy="585529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3D776D3-4CA2-31DD-7FBD-12D9F9278609}"/>
                  </a:ext>
                </a:extLst>
              </p:cNvPr>
              <p:cNvGrpSpPr/>
              <p:nvPr/>
            </p:nvGrpSpPr>
            <p:grpSpPr>
              <a:xfrm>
                <a:off x="12429090" y="8955154"/>
                <a:ext cx="10925865" cy="5855293"/>
                <a:chOff x="12773199" y="8948808"/>
                <a:chExt cx="10925865" cy="5855293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A5944955-2628-78BD-F3B3-8CD7178941A7}"/>
                    </a:ext>
                  </a:extLst>
                </p:cNvPr>
                <p:cNvGrpSpPr/>
                <p:nvPr/>
              </p:nvGrpSpPr>
              <p:grpSpPr>
                <a:xfrm>
                  <a:off x="12773199" y="8948808"/>
                  <a:ext cx="10925865" cy="5855293"/>
                  <a:chOff x="12771650" y="8953178"/>
                  <a:chExt cx="11328115" cy="5988756"/>
                </a:xfrm>
              </p:grpSpPr>
              <p:pic>
                <p:nvPicPr>
                  <p:cNvPr id="34" name="Picture 33" descr="A graph of different colored columns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6CD3C956-70D3-53E3-0D9D-8507EAD473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7614" t="7452" r="9681" b="3225"/>
                  <a:stretch/>
                </p:blipFill>
                <p:spPr>
                  <a:xfrm>
                    <a:off x="13217874" y="8953178"/>
                    <a:ext cx="10881891" cy="5677608"/>
                  </a:xfrm>
                  <a:prstGeom prst="rect">
                    <a:avLst/>
                  </a:prstGeom>
                </p:spPr>
              </p:pic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BB34CCC-A27E-66C8-B5AA-1CD70DBA6FA4}"/>
                      </a:ext>
                    </a:extLst>
                  </p:cNvPr>
                  <p:cNvSpPr txBox="1"/>
                  <p:nvPr/>
                </p:nvSpPr>
                <p:spPr>
                  <a:xfrm>
                    <a:off x="13086364" y="9526289"/>
                    <a:ext cx="711568" cy="35088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CA" sz="1100" dirty="0"/>
                      <a:t>1.0</a:t>
                    </a:r>
                    <a:endParaRPr lang="en-CA" sz="1050" dirty="0"/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D31BE3CC-C6B5-52D8-C2DE-46FDB3A9AE4E}"/>
                      </a:ext>
                    </a:extLst>
                  </p:cNvPr>
                  <p:cNvSpPr txBox="1"/>
                  <p:nvPr/>
                </p:nvSpPr>
                <p:spPr>
                  <a:xfrm>
                    <a:off x="13082731" y="10346023"/>
                    <a:ext cx="711568" cy="35088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CA" sz="1100" dirty="0"/>
                      <a:t>0.9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542154F-4AB0-06DE-107E-38D21478A417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3708" y="11164934"/>
                    <a:ext cx="711566" cy="35088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CA" sz="1100" dirty="0"/>
                      <a:t>0.8</a:t>
                    </a: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4496920E-08CD-F67E-38B3-FA30B7EA74BD}"/>
                      </a:ext>
                    </a:extLst>
                  </p:cNvPr>
                  <p:cNvSpPr txBox="1"/>
                  <p:nvPr/>
                </p:nvSpPr>
                <p:spPr>
                  <a:xfrm>
                    <a:off x="13116473" y="11980754"/>
                    <a:ext cx="711566" cy="35088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CA" sz="1100" dirty="0"/>
                      <a:t>0.7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9306F5F-C387-B999-5FF1-ED1E7342DF57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3708" y="12793280"/>
                    <a:ext cx="711566" cy="35088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CA" sz="1100" dirty="0"/>
                      <a:t>0.6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5BCAF176-F840-104D-B320-65AF5D93028F}"/>
                      </a:ext>
                    </a:extLst>
                  </p:cNvPr>
                  <p:cNvSpPr txBox="1"/>
                  <p:nvPr/>
                </p:nvSpPr>
                <p:spPr>
                  <a:xfrm>
                    <a:off x="13082729" y="13602351"/>
                    <a:ext cx="711566" cy="35088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CA" sz="1100" dirty="0"/>
                      <a:t>0.5</a:t>
                    </a:r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B34BECB5-BE14-55A0-D823-857174DD60EE}"/>
                      </a:ext>
                    </a:extLst>
                  </p:cNvPr>
                  <p:cNvSpPr/>
                  <p:nvPr/>
                </p:nvSpPr>
                <p:spPr>
                  <a:xfrm>
                    <a:off x="13258792" y="11466696"/>
                    <a:ext cx="249542" cy="5640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1000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362E638E-BB03-D1D2-654B-A2EF81C074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4493773" y="14032063"/>
                    <a:ext cx="249542" cy="5640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1000"/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78FA076E-5F5F-E0D8-6B7B-EB15923F250F}"/>
                      </a:ext>
                    </a:extLst>
                  </p:cNvPr>
                  <p:cNvSpPr txBox="1"/>
                  <p:nvPr/>
                </p:nvSpPr>
                <p:spPr>
                  <a:xfrm>
                    <a:off x="14279338" y="14106894"/>
                    <a:ext cx="838428" cy="4128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400" dirty="0"/>
                      <a:t>LR</a:t>
                    </a:r>
                    <a:endParaRPr lang="en-CA" sz="1600" dirty="0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12BC08F4-7243-1088-94C8-C09190A3D45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5976475" y="14058751"/>
                    <a:ext cx="249542" cy="5640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1000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C0E1F83B-F074-0D8D-5616-6EAF603F4CC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7397420" y="14055602"/>
                    <a:ext cx="249542" cy="5640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100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00FBDF8D-BD22-E173-EDA1-6D7F16FA7F4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8912100" y="14013129"/>
                    <a:ext cx="192542" cy="5640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100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C7FD2543-4ABA-7CC3-F9E0-2435454E914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0284761" y="14024795"/>
                    <a:ext cx="192542" cy="5640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1000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55014517-AEFB-7957-BDD8-163C9EA9CEDD}"/>
                      </a:ext>
                    </a:extLst>
                  </p:cNvPr>
                  <p:cNvSpPr txBox="1"/>
                  <p:nvPr/>
                </p:nvSpPr>
                <p:spPr>
                  <a:xfrm>
                    <a:off x="15638688" y="14106894"/>
                    <a:ext cx="1069731" cy="4128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400" dirty="0"/>
                      <a:t>LDA</a:t>
                    </a:r>
                    <a:endParaRPr lang="en-CA" sz="1600" dirty="0"/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AD605E6-E239-CBC4-989C-9CCE7BFD6A35}"/>
                      </a:ext>
                    </a:extLst>
                  </p:cNvPr>
                  <p:cNvSpPr txBox="1"/>
                  <p:nvPr/>
                </p:nvSpPr>
                <p:spPr>
                  <a:xfrm>
                    <a:off x="17078566" y="14097277"/>
                    <a:ext cx="1069731" cy="4128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400" dirty="0"/>
                      <a:t>KNN</a:t>
                    </a:r>
                    <a:endParaRPr lang="en-CA" sz="1600" dirty="0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A6B52D1-323B-1BCC-1A14-3B206AF3B6D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8865718" y="14224240"/>
                    <a:ext cx="192542" cy="5640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1000"/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6266CC0D-40F4-EAA3-B190-9FE0FD0203DB}"/>
                      </a:ext>
                    </a:extLst>
                  </p:cNvPr>
                  <p:cNvSpPr txBox="1"/>
                  <p:nvPr/>
                </p:nvSpPr>
                <p:spPr>
                  <a:xfrm>
                    <a:off x="18440313" y="14108442"/>
                    <a:ext cx="1274782" cy="4128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400" dirty="0"/>
                      <a:t>CART</a:t>
                    </a:r>
                    <a:endParaRPr lang="en-CA" sz="1600" dirty="0"/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7F136803-49FC-8256-4504-212E01E2FC00}"/>
                      </a:ext>
                    </a:extLst>
                  </p:cNvPr>
                  <p:cNvSpPr txBox="1"/>
                  <p:nvPr/>
                </p:nvSpPr>
                <p:spPr>
                  <a:xfrm>
                    <a:off x="18486941" y="14446568"/>
                    <a:ext cx="1797393" cy="4953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b="1" dirty="0"/>
                      <a:t>Models</a:t>
                    </a:r>
                    <a:endParaRPr lang="en-CA" sz="1100" b="1" dirty="0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81E27BAA-6CAE-9A08-C9BF-05A9E2C294B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71878" y="14114012"/>
                    <a:ext cx="801987" cy="4128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400" dirty="0"/>
                      <a:t>NB</a:t>
                    </a:r>
                    <a:endParaRPr lang="en-CA" sz="1600" dirty="0"/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A3219C0-B684-1CA3-A6DD-A406F1D77E2B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2165456" y="11407345"/>
                    <a:ext cx="1761596" cy="54920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b="1" dirty="0"/>
                      <a:t>Accuracy</a:t>
                    </a:r>
                    <a:endParaRPr lang="en-CA" sz="1100" b="1" dirty="0"/>
                  </a:p>
                </p:txBody>
              </p:sp>
            </p:grp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C31087D-CA26-4F36-C1EA-6C94FFA1911E}"/>
                    </a:ext>
                  </a:extLst>
                </p:cNvPr>
                <p:cNvSpPr/>
                <p:nvPr/>
              </p:nvSpPr>
              <p:spPr>
                <a:xfrm>
                  <a:off x="21329345" y="14088990"/>
                  <a:ext cx="455999" cy="1768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0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4CEB8DD-6D90-B0FB-00C2-F693FE417C16}"/>
                    </a:ext>
                  </a:extLst>
                </p:cNvPr>
                <p:cNvSpPr txBox="1"/>
                <p:nvPr/>
              </p:nvSpPr>
              <p:spPr>
                <a:xfrm>
                  <a:off x="21139131" y="13987661"/>
                  <a:ext cx="950607" cy="4036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400" dirty="0"/>
                    <a:t>SVM</a:t>
                  </a:r>
                  <a:endParaRPr lang="en-CA" sz="1600" dirty="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94ED019-9344-EEA1-9065-C48D98DBD190}"/>
                    </a:ext>
                  </a:extLst>
                </p:cNvPr>
                <p:cNvSpPr/>
                <p:nvPr/>
              </p:nvSpPr>
              <p:spPr>
                <a:xfrm>
                  <a:off x="22750191" y="14076597"/>
                  <a:ext cx="455999" cy="1663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0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39C20A2-B769-52A3-B465-4348FE26CDCF}"/>
                    </a:ext>
                  </a:extLst>
                </p:cNvPr>
                <p:cNvSpPr txBox="1"/>
                <p:nvPr/>
              </p:nvSpPr>
              <p:spPr>
                <a:xfrm>
                  <a:off x="22518801" y="14001252"/>
                  <a:ext cx="950607" cy="4036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400" dirty="0"/>
                    <a:t>SVC</a:t>
                  </a:r>
                  <a:endParaRPr lang="en-CA" sz="1600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B46097E-DDD5-4B87-C32F-2A116D8212D5}"/>
                  </a:ext>
                </a:extLst>
              </p:cNvPr>
              <p:cNvGrpSpPr/>
              <p:nvPr/>
            </p:nvGrpSpPr>
            <p:grpSpPr>
              <a:xfrm>
                <a:off x="23481795" y="9230286"/>
                <a:ext cx="1944291" cy="3480496"/>
                <a:chOff x="23394413" y="9245305"/>
                <a:chExt cx="1944291" cy="3480496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523603A-DBF4-C344-B52A-23FE6306043E}"/>
                    </a:ext>
                  </a:extLst>
                </p:cNvPr>
                <p:cNvSpPr/>
                <p:nvPr/>
              </p:nvSpPr>
              <p:spPr>
                <a:xfrm>
                  <a:off x="23394413" y="9250896"/>
                  <a:ext cx="1944291" cy="34749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00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544965E-D71C-6513-ED63-97DAB16F79EF}"/>
                    </a:ext>
                  </a:extLst>
                </p:cNvPr>
                <p:cNvSpPr txBox="1"/>
                <p:nvPr/>
              </p:nvSpPr>
              <p:spPr>
                <a:xfrm>
                  <a:off x="23394414" y="9245305"/>
                  <a:ext cx="1944290" cy="4439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600" b="1" dirty="0"/>
                    <a:t>Measures</a:t>
                  </a:r>
                  <a:endParaRPr lang="en-CA" sz="1100" b="1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EE1DD6A-24B8-6C8A-E47F-F4F6A060D7DC}"/>
                    </a:ext>
                  </a:extLst>
                </p:cNvPr>
                <p:cNvSpPr/>
                <p:nvPr/>
              </p:nvSpPr>
              <p:spPr>
                <a:xfrm>
                  <a:off x="23505983" y="9762697"/>
                  <a:ext cx="361797" cy="181063"/>
                </a:xfrm>
                <a:prstGeom prst="rect">
                  <a:avLst/>
                </a:prstGeom>
                <a:solidFill>
                  <a:srgbClr val="72B6A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0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CCBA47D-59D0-A427-B735-7D3D0D34F38A}"/>
                    </a:ext>
                  </a:extLst>
                </p:cNvPr>
                <p:cNvSpPr txBox="1"/>
                <p:nvPr/>
              </p:nvSpPr>
              <p:spPr>
                <a:xfrm>
                  <a:off x="23865061" y="9649813"/>
                  <a:ext cx="1109186" cy="363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200" dirty="0"/>
                    <a:t>Approx</a:t>
                  </a:r>
                  <a:endParaRPr lang="en-CA" sz="1100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8162EFD-6AD9-A913-3401-7F7EFCDF08EE}"/>
                    </a:ext>
                  </a:extLst>
                </p:cNvPr>
                <p:cNvSpPr/>
                <p:nvPr/>
              </p:nvSpPr>
              <p:spPr>
                <a:xfrm>
                  <a:off x="23505983" y="10093823"/>
                  <a:ext cx="361797" cy="181063"/>
                </a:xfrm>
                <a:prstGeom prst="rect">
                  <a:avLst/>
                </a:prstGeom>
                <a:solidFill>
                  <a:srgbClr val="E9967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0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4B0259C-3296-6EBE-E898-D888E5CE854B}"/>
                    </a:ext>
                  </a:extLst>
                </p:cNvPr>
                <p:cNvSpPr txBox="1"/>
                <p:nvPr/>
              </p:nvSpPr>
              <p:spPr>
                <a:xfrm>
                  <a:off x="23865061" y="9980940"/>
                  <a:ext cx="1109186" cy="363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200" dirty="0" err="1"/>
                    <a:t>bubbEn</a:t>
                  </a:r>
                  <a:endParaRPr lang="en-CA" sz="1100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866140C-3982-9980-1A1A-F62FDE6FCE67}"/>
                    </a:ext>
                  </a:extLst>
                </p:cNvPr>
                <p:cNvSpPr/>
                <p:nvPr/>
              </p:nvSpPr>
              <p:spPr>
                <a:xfrm>
                  <a:off x="23505983" y="10424400"/>
                  <a:ext cx="361797" cy="181063"/>
                </a:xfrm>
                <a:prstGeom prst="rect">
                  <a:avLst/>
                </a:prstGeom>
                <a:solidFill>
                  <a:srgbClr val="95A3C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0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CCF65BE-06C2-D7D0-3A02-6A1DDC966DC8}"/>
                    </a:ext>
                  </a:extLst>
                </p:cNvPr>
                <p:cNvSpPr txBox="1"/>
                <p:nvPr/>
              </p:nvSpPr>
              <p:spPr>
                <a:xfrm>
                  <a:off x="23865061" y="10311516"/>
                  <a:ext cx="1109186" cy="363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200" dirty="0" err="1"/>
                    <a:t>CWPEn</a:t>
                  </a:r>
                  <a:endParaRPr lang="en-CA" sz="1100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14409B8-FE03-23D2-3E97-36B7AB296CF0}"/>
                    </a:ext>
                  </a:extLst>
                </p:cNvPr>
                <p:cNvSpPr/>
                <p:nvPr/>
              </p:nvSpPr>
              <p:spPr>
                <a:xfrm>
                  <a:off x="23504665" y="10753138"/>
                  <a:ext cx="361797" cy="181063"/>
                </a:xfrm>
                <a:prstGeom prst="rect">
                  <a:avLst/>
                </a:prstGeom>
                <a:solidFill>
                  <a:srgbClr val="DB96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0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37B0A2C-563A-1E67-8003-9301F24EA820}"/>
                    </a:ext>
                  </a:extLst>
                </p:cNvPr>
                <p:cNvSpPr txBox="1"/>
                <p:nvPr/>
              </p:nvSpPr>
              <p:spPr>
                <a:xfrm>
                  <a:off x="23863743" y="10640254"/>
                  <a:ext cx="1369174" cy="363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200" dirty="0"/>
                    <a:t>Detrended</a:t>
                  </a:r>
                  <a:endParaRPr lang="en-CA" sz="1100" dirty="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E6D2B9E-AD26-FA9F-29EC-DEB049CC45FE}"/>
                    </a:ext>
                  </a:extLst>
                </p:cNvPr>
                <p:cNvSpPr/>
                <p:nvPr/>
              </p:nvSpPr>
              <p:spPr>
                <a:xfrm>
                  <a:off x="23504665" y="11075414"/>
                  <a:ext cx="361797" cy="181063"/>
                </a:xfrm>
                <a:prstGeom prst="rect">
                  <a:avLst/>
                </a:prstGeom>
                <a:solidFill>
                  <a:srgbClr val="A2C86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0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1552244-AE24-E1E0-F2A5-A7B3598CAE8D}"/>
                    </a:ext>
                  </a:extLst>
                </p:cNvPr>
                <p:cNvSpPr txBox="1"/>
                <p:nvPr/>
              </p:nvSpPr>
              <p:spPr>
                <a:xfrm>
                  <a:off x="23863743" y="10962529"/>
                  <a:ext cx="1369174" cy="363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200" dirty="0"/>
                    <a:t>Katz</a:t>
                  </a:r>
                  <a:endParaRPr lang="en-CA" sz="1100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95EF9D1-AACC-1FEB-F17F-614E589E057F}"/>
                    </a:ext>
                  </a:extLst>
                </p:cNvPr>
                <p:cNvSpPr/>
                <p:nvPr/>
              </p:nvSpPr>
              <p:spPr>
                <a:xfrm>
                  <a:off x="23508801" y="11411027"/>
                  <a:ext cx="361797" cy="181063"/>
                </a:xfrm>
                <a:prstGeom prst="rect">
                  <a:avLst/>
                </a:prstGeom>
                <a:solidFill>
                  <a:srgbClr val="E5C94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0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CCD11AD-ADC3-AD9A-3DD7-87F8D39F9182}"/>
                    </a:ext>
                  </a:extLst>
                </p:cNvPr>
                <p:cNvSpPr txBox="1"/>
                <p:nvPr/>
              </p:nvSpPr>
              <p:spPr>
                <a:xfrm>
                  <a:off x="23867879" y="11298141"/>
                  <a:ext cx="1369174" cy="363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200" dirty="0"/>
                    <a:t>LL</a:t>
                  </a:r>
                  <a:endParaRPr lang="en-CA" sz="1100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283BD34-CB9F-6DE1-08E4-B6C3DDDDD443}"/>
                    </a:ext>
                  </a:extLst>
                </p:cNvPr>
                <p:cNvSpPr/>
                <p:nvPr/>
              </p:nvSpPr>
              <p:spPr>
                <a:xfrm>
                  <a:off x="23508966" y="11735911"/>
                  <a:ext cx="361797" cy="181063"/>
                </a:xfrm>
                <a:prstGeom prst="rect">
                  <a:avLst/>
                </a:prstGeom>
                <a:solidFill>
                  <a:srgbClr val="DBC29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0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12F3265-2115-ACF7-CAFF-8D453000BECA}"/>
                    </a:ext>
                  </a:extLst>
                </p:cNvPr>
                <p:cNvSpPr txBox="1"/>
                <p:nvPr/>
              </p:nvSpPr>
              <p:spPr>
                <a:xfrm>
                  <a:off x="23868042" y="11623026"/>
                  <a:ext cx="1369174" cy="363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200" dirty="0" err="1"/>
                    <a:t>MSWPEn</a:t>
                  </a:r>
                  <a:endParaRPr lang="en-CA" sz="1100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65AD5F2-7221-D91D-D1C0-B90AE62BBF49}"/>
                    </a:ext>
                  </a:extLst>
                </p:cNvPr>
                <p:cNvSpPr/>
                <p:nvPr/>
              </p:nvSpPr>
              <p:spPr>
                <a:xfrm>
                  <a:off x="23508801" y="12071656"/>
                  <a:ext cx="361797" cy="181063"/>
                </a:xfrm>
                <a:prstGeom prst="rect">
                  <a:avLst/>
                </a:prstGeom>
                <a:solidFill>
                  <a:srgbClr val="B3B3B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0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8B78309-05E1-84D4-E499-6A6ABD397ABE}"/>
                    </a:ext>
                  </a:extLst>
                </p:cNvPr>
                <p:cNvSpPr txBox="1"/>
                <p:nvPr/>
              </p:nvSpPr>
              <p:spPr>
                <a:xfrm>
                  <a:off x="23867879" y="11958769"/>
                  <a:ext cx="1369174" cy="363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200" dirty="0"/>
                    <a:t>Sample</a:t>
                  </a:r>
                  <a:endParaRPr lang="en-CA" sz="1100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E401889-651C-1B41-499B-129DD149986D}"/>
                    </a:ext>
                  </a:extLst>
                </p:cNvPr>
                <p:cNvSpPr/>
                <p:nvPr/>
              </p:nvSpPr>
              <p:spPr>
                <a:xfrm>
                  <a:off x="23510232" y="12398721"/>
                  <a:ext cx="361797" cy="181063"/>
                </a:xfrm>
                <a:prstGeom prst="rect">
                  <a:avLst/>
                </a:prstGeom>
                <a:solidFill>
                  <a:srgbClr val="72B6A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0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6711479-EDAA-944F-164F-E974CF5A8E77}"/>
                    </a:ext>
                  </a:extLst>
                </p:cNvPr>
                <p:cNvSpPr txBox="1"/>
                <p:nvPr/>
              </p:nvSpPr>
              <p:spPr>
                <a:xfrm>
                  <a:off x="23869310" y="12285836"/>
                  <a:ext cx="1369174" cy="363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200" dirty="0"/>
                    <a:t>SVD</a:t>
                  </a:r>
                  <a:endParaRPr lang="en-CA" sz="1100" dirty="0"/>
                </a:p>
              </p:txBody>
            </p:sp>
          </p:grp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BC2CA67-5E98-D6D0-DD07-A3C1F6864BDC}"/>
                </a:ext>
              </a:extLst>
            </p:cNvPr>
            <p:cNvSpPr/>
            <p:nvPr/>
          </p:nvSpPr>
          <p:spPr>
            <a:xfrm>
              <a:off x="2054260" y="2068377"/>
              <a:ext cx="4498940" cy="209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3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23CDDF3-7E33-B22B-7D5B-4566739A6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"/>
          <a:stretch>
            <a:fillRect/>
          </a:stretch>
        </p:blipFill>
        <p:spPr bwMode="auto">
          <a:xfrm>
            <a:off x="-10764" y="2165649"/>
            <a:ext cx="9096959" cy="428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68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0783-817D-AEEC-F509-1248E586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02" y="-273066"/>
            <a:ext cx="13593728" cy="1325562"/>
          </a:xfrm>
        </p:spPr>
        <p:txBody>
          <a:bodyPr>
            <a:normAutofit/>
          </a:bodyPr>
          <a:lstStyle/>
          <a:p>
            <a:r>
              <a:rPr lang="en-CA" sz="4400" b="1" dirty="0"/>
              <a:t>Individual Patient Accuracy Scores</a:t>
            </a:r>
            <a:endParaRPr lang="en-CA" dirty="0"/>
          </a:p>
        </p:txBody>
      </p:sp>
      <p:pic>
        <p:nvPicPr>
          <p:cNvPr id="3" name="Picture 2" descr="A group of blue lines with white text&#10;&#10;Description automatically generated">
            <a:extLst>
              <a:ext uri="{FF2B5EF4-FFF2-40B4-BE49-F238E27FC236}">
                <a16:creationId xmlns:a16="http://schemas.microsoft.com/office/drawing/2014/main" id="{12D604B4-A34C-0B60-9491-9292C31BE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92"/>
          <a:stretch/>
        </p:blipFill>
        <p:spPr bwMode="auto">
          <a:xfrm>
            <a:off x="1343821" y="732378"/>
            <a:ext cx="8927521" cy="297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A group of blue lines with white text&#10;&#10;Description automatically generated">
            <a:extLst>
              <a:ext uri="{FF2B5EF4-FFF2-40B4-BE49-F238E27FC236}">
                <a16:creationId xmlns:a16="http://schemas.microsoft.com/office/drawing/2014/main" id="{5E3822F8-B5DC-931C-FFD7-4E2B46BEE1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9"/>
          <a:stretch/>
        </p:blipFill>
        <p:spPr bwMode="auto">
          <a:xfrm>
            <a:off x="1343820" y="3761079"/>
            <a:ext cx="8927522" cy="309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481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8E92-F24D-7710-C761-5844DDC4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365760"/>
            <a:ext cx="10668762" cy="1325562"/>
          </a:xfrm>
        </p:spPr>
        <p:txBody>
          <a:bodyPr/>
          <a:lstStyle/>
          <a:p>
            <a:r>
              <a:rPr lang="en-CA" sz="4400" b="1" dirty="0"/>
              <a:t>Group Differences of Outcome</a:t>
            </a:r>
            <a:endParaRPr lang="en-CA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244756-B58E-6EEC-5D03-0381A7620E19}"/>
              </a:ext>
            </a:extLst>
          </p:cNvPr>
          <p:cNvSpPr txBox="1"/>
          <p:nvPr/>
        </p:nvSpPr>
        <p:spPr>
          <a:xfrm>
            <a:off x="756831" y="5836532"/>
            <a:ext cx="4894289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Mann-Whitney U rank test on two independent samples:</a:t>
            </a:r>
            <a:endParaRPr lang="en-CA" sz="1400" dirty="0"/>
          </a:p>
          <a:p>
            <a:pPr marL="465138" indent="-285750">
              <a:buFont typeface="Arial" panose="020B0604020202020204" pitchFamily="34" charset="0"/>
              <a:buChar char="•"/>
            </a:pPr>
            <a:r>
              <a:rPr lang="en-CA" sz="1400" b="1" dirty="0"/>
              <a:t>LL:  </a:t>
            </a:r>
            <a:r>
              <a:rPr lang="en-CA" sz="1400" dirty="0"/>
              <a:t>p-value = 0.657</a:t>
            </a:r>
          </a:p>
          <a:p>
            <a:pPr marL="465138" indent="-285750">
              <a:buFont typeface="Arial" panose="020B0604020202020204" pitchFamily="34" charset="0"/>
              <a:buChar char="•"/>
            </a:pPr>
            <a:r>
              <a:rPr lang="en-CA" sz="1400" b="1" dirty="0" err="1"/>
              <a:t>CWPEn</a:t>
            </a:r>
            <a:r>
              <a:rPr lang="en-CA" sz="1400" b="1" dirty="0"/>
              <a:t>:</a:t>
            </a:r>
            <a:r>
              <a:rPr lang="en-CA" sz="1400" dirty="0"/>
              <a:t> p-value = 0.983</a:t>
            </a:r>
            <a:endParaRPr lang="en-CA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25F2F0-A0F3-FD7E-067A-A9A79D095479}"/>
              </a:ext>
            </a:extLst>
          </p:cNvPr>
          <p:cNvSpPr txBox="1"/>
          <p:nvPr/>
        </p:nvSpPr>
        <p:spPr>
          <a:xfrm>
            <a:off x="6540881" y="5836532"/>
            <a:ext cx="4894289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Mann-Whitney U rank test on two independent samples:</a:t>
            </a:r>
            <a:endParaRPr lang="en-CA" sz="1400" dirty="0"/>
          </a:p>
          <a:p>
            <a:pPr marL="555625" indent="-285750">
              <a:buFont typeface="Arial" panose="020B0604020202020204" pitchFamily="34" charset="0"/>
              <a:buChar char="•"/>
            </a:pPr>
            <a:r>
              <a:rPr lang="en-CA" sz="1400" b="1" dirty="0"/>
              <a:t>LL: </a:t>
            </a:r>
            <a:r>
              <a:rPr lang="en-CA" sz="1400" dirty="0"/>
              <a:t>p-value = 0.202</a:t>
            </a:r>
          </a:p>
          <a:p>
            <a:pPr marL="555625" indent="-285750">
              <a:buFont typeface="Arial" panose="020B0604020202020204" pitchFamily="34" charset="0"/>
              <a:buChar char="•"/>
            </a:pPr>
            <a:r>
              <a:rPr lang="en-CA" sz="1400" b="1" dirty="0" err="1"/>
              <a:t>CWPEn</a:t>
            </a:r>
            <a:r>
              <a:rPr lang="en-CA" sz="1400" b="1" dirty="0"/>
              <a:t>: </a:t>
            </a:r>
            <a:r>
              <a:rPr lang="en-CA" sz="1400" dirty="0"/>
              <a:t>p-value = 0.351</a:t>
            </a:r>
          </a:p>
        </p:txBody>
      </p:sp>
      <p:pic>
        <p:nvPicPr>
          <p:cNvPr id="3" name="Picture 1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0A66ABCE-347A-D221-B9DB-56F6E78899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3"/>
          <a:stretch/>
        </p:blipFill>
        <p:spPr bwMode="auto">
          <a:xfrm>
            <a:off x="285750" y="1831009"/>
            <a:ext cx="11032204" cy="386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079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157C72-5428-B92C-56FA-37A508325799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Zigzag indicator line">
            <a:extLst>
              <a:ext uri="{FF2B5EF4-FFF2-40B4-BE49-F238E27FC236}">
                <a16:creationId xmlns:a16="http://schemas.microsoft.com/office/drawing/2014/main" id="{8F056A57-2D18-BDFA-CAD2-7CDE6C121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57" r="3287" b="343"/>
          <a:stretch/>
        </p:blipFill>
        <p:spPr>
          <a:xfrm>
            <a:off x="2" y="-57152"/>
            <a:ext cx="12293598" cy="691515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0A3A7E-59E6-07EB-97BA-48BD87613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7885" y="2735941"/>
            <a:ext cx="12569372" cy="4179210"/>
          </a:xfrm>
          <a:solidFill>
            <a:schemeClr val="dk1">
              <a:alpha val="7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br>
              <a:rPr lang="en-CA" sz="4000" dirty="0">
                <a:solidFill>
                  <a:srgbClr val="FFFF00"/>
                </a:solidFill>
              </a:rPr>
            </a:br>
            <a:r>
              <a:rPr lang="en-CA" sz="4400" dirty="0">
                <a:solidFill>
                  <a:srgbClr val="FFFF00"/>
                </a:solidFill>
              </a:rPr>
              <a:t>PART II: </a:t>
            </a:r>
            <a:br>
              <a:rPr lang="en-CA" sz="4000" dirty="0">
                <a:solidFill>
                  <a:srgbClr val="FFFF00"/>
                </a:solidFill>
              </a:rPr>
            </a:br>
            <a:br>
              <a:rPr lang="en-CA" sz="4000" dirty="0">
                <a:solidFill>
                  <a:srgbClr val="FFFF00"/>
                </a:solidFill>
              </a:rPr>
            </a:br>
            <a:r>
              <a:rPr lang="en-US" sz="4000" dirty="0">
                <a:solidFill>
                  <a:srgbClr val="FFFF00"/>
                </a:solidFill>
              </a:rPr>
              <a:t> Assessing Differences for Outcome and Task using Spatial Lempel-Ziv Complexity</a:t>
            </a:r>
            <a:br>
              <a:rPr lang="en-US" sz="4000" dirty="0">
                <a:solidFill>
                  <a:srgbClr val="FFFF00"/>
                </a:solidFill>
              </a:rPr>
            </a:br>
            <a:br>
              <a:rPr lang="en-US" sz="4000" dirty="0">
                <a:solidFill>
                  <a:srgbClr val="FFFF00"/>
                </a:solidFill>
              </a:rPr>
            </a:br>
            <a:br>
              <a:rPr lang="en-CA" sz="4400" dirty="0"/>
            </a:b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115231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72C591-1AD2-5F50-E58F-35E1801253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61" t="1" r="11342" b="44357"/>
          <a:stretch/>
        </p:blipFill>
        <p:spPr>
          <a:xfrm>
            <a:off x="2388410" y="1673543"/>
            <a:ext cx="6125379" cy="228018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117CC81-0D1E-2D36-AB14-08D7E964BBB3}"/>
              </a:ext>
            </a:extLst>
          </p:cNvPr>
          <p:cNvSpPr txBox="1">
            <a:spLocks/>
          </p:cNvSpPr>
          <p:nvPr/>
        </p:nvSpPr>
        <p:spPr>
          <a:xfrm>
            <a:off x="366331" y="1188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Statistical Analysis – Part II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CD2262-AE63-5E07-6AE1-6A06607928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138" t="66127" r="2526" b="-2616"/>
          <a:stretch/>
        </p:blipFill>
        <p:spPr>
          <a:xfrm>
            <a:off x="697451" y="4145347"/>
            <a:ext cx="10554821" cy="2356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4030FC-CDCA-B014-649A-28A1F78C5A4F}"/>
              </a:ext>
            </a:extLst>
          </p:cNvPr>
          <p:cNvSpPr txBox="1"/>
          <p:nvPr/>
        </p:nvSpPr>
        <p:spPr>
          <a:xfrm>
            <a:off x="1517375" y="5875886"/>
            <a:ext cx="2875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A" sz="1600" i="0" dirty="0">
                <a:solidFill>
                  <a:schemeClr val="tx1"/>
                </a:solidFill>
                <a:effectLst/>
              </a:rPr>
              <a:t>(</a:t>
            </a:r>
            <a:r>
              <a:rPr lang="en-CA" sz="1600" i="0" dirty="0" err="1">
                <a:solidFill>
                  <a:schemeClr val="tx1"/>
                </a:solidFill>
                <a:effectLst/>
              </a:rPr>
              <a:t>Schartner</a:t>
            </a:r>
            <a:r>
              <a:rPr lang="en-CA" sz="1600" i="0" dirty="0">
                <a:solidFill>
                  <a:schemeClr val="tx1"/>
                </a:solidFill>
                <a:effectLst/>
              </a:rPr>
              <a:t> et al., 2015)</a:t>
            </a:r>
            <a:endParaRPr lang="en-US" sz="1600" dirty="0">
              <a:solidFill>
                <a:schemeClr val="tx1"/>
              </a:solidFill>
              <a:highlight>
                <a:srgbClr val="FFFF00"/>
              </a:highlight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78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5D27-235D-975F-EE91-F043739A1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Results – 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F3826-FA63-D369-8255-0EE94A7A4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899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3289EA58-5D84-29B0-3718-721E21847F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17"/>
          <a:stretch/>
        </p:blipFill>
        <p:spPr bwMode="auto">
          <a:xfrm>
            <a:off x="98857" y="2488939"/>
            <a:ext cx="5277374" cy="431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4F05129-B70D-F2E0-DE4F-7B3B52908BC7}"/>
              </a:ext>
            </a:extLst>
          </p:cNvPr>
          <p:cNvSpPr txBox="1">
            <a:spLocks/>
          </p:cNvSpPr>
          <p:nvPr/>
        </p:nvSpPr>
        <p:spPr>
          <a:xfrm>
            <a:off x="604571" y="468998"/>
            <a:ext cx="10664226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/>
              <a:t>Mixed-factorial plot of LZC scores for Outcome and Task</a:t>
            </a:r>
            <a:endParaRPr lang="en-CA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ED73BAD-9EAB-FC19-3065-590E1145AD99}"/>
              </a:ext>
            </a:extLst>
          </p:cNvPr>
          <p:cNvSpPr/>
          <p:nvPr/>
        </p:nvSpPr>
        <p:spPr>
          <a:xfrm>
            <a:off x="5928405" y="4730326"/>
            <a:ext cx="5881736" cy="16586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60" name="Content Placeholder 3">
            <a:extLst>
              <a:ext uri="{FF2B5EF4-FFF2-40B4-BE49-F238E27FC236}">
                <a16:creationId xmlns:a16="http://schemas.microsoft.com/office/drawing/2014/main" id="{A63526F7-2F6F-7363-1585-1F65225DA5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784455"/>
              </p:ext>
            </p:extLst>
          </p:nvPr>
        </p:nvGraphicFramePr>
        <p:xfrm>
          <a:off x="5935985" y="5070598"/>
          <a:ext cx="5757730" cy="120288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165624">
                  <a:extLst>
                    <a:ext uri="{9D8B030D-6E8A-4147-A177-3AD203B41FA5}">
                      <a16:colId xmlns:a16="http://schemas.microsoft.com/office/drawing/2014/main" val="4183050903"/>
                    </a:ext>
                  </a:extLst>
                </a:gridCol>
                <a:gridCol w="688758">
                  <a:extLst>
                    <a:ext uri="{9D8B030D-6E8A-4147-A177-3AD203B41FA5}">
                      <a16:colId xmlns:a16="http://schemas.microsoft.com/office/drawing/2014/main" val="2701286373"/>
                    </a:ext>
                  </a:extLst>
                </a:gridCol>
                <a:gridCol w="555118">
                  <a:extLst>
                    <a:ext uri="{9D8B030D-6E8A-4147-A177-3AD203B41FA5}">
                      <a16:colId xmlns:a16="http://schemas.microsoft.com/office/drawing/2014/main" val="1432501249"/>
                    </a:ext>
                  </a:extLst>
                </a:gridCol>
                <a:gridCol w="519138">
                  <a:extLst>
                    <a:ext uri="{9D8B030D-6E8A-4147-A177-3AD203B41FA5}">
                      <a16:colId xmlns:a16="http://schemas.microsoft.com/office/drawing/2014/main" val="1967871592"/>
                    </a:ext>
                  </a:extLst>
                </a:gridCol>
                <a:gridCol w="719598">
                  <a:extLst>
                    <a:ext uri="{9D8B030D-6E8A-4147-A177-3AD203B41FA5}">
                      <a16:colId xmlns:a16="http://schemas.microsoft.com/office/drawing/2014/main" val="1505471985"/>
                    </a:ext>
                  </a:extLst>
                </a:gridCol>
                <a:gridCol w="680932">
                  <a:extLst>
                    <a:ext uri="{9D8B030D-6E8A-4147-A177-3AD203B41FA5}">
                      <a16:colId xmlns:a16="http://schemas.microsoft.com/office/drawing/2014/main" val="2499248347"/>
                    </a:ext>
                  </a:extLst>
                </a:gridCol>
                <a:gridCol w="708846">
                  <a:extLst>
                    <a:ext uri="{9D8B030D-6E8A-4147-A177-3AD203B41FA5}">
                      <a16:colId xmlns:a16="http://schemas.microsoft.com/office/drawing/2014/main" val="4028255072"/>
                    </a:ext>
                  </a:extLst>
                </a:gridCol>
                <a:gridCol w="719716">
                  <a:extLst>
                    <a:ext uri="{9D8B030D-6E8A-4147-A177-3AD203B41FA5}">
                      <a16:colId xmlns:a16="http://schemas.microsoft.com/office/drawing/2014/main" val="4046500818"/>
                    </a:ext>
                  </a:extLst>
                </a:gridCol>
              </a:tblGrid>
              <a:tr h="235760">
                <a:tc>
                  <a:txBody>
                    <a:bodyPr/>
                    <a:lstStyle/>
                    <a:p>
                      <a:r>
                        <a:rPr lang="en-CA" sz="1200" b="1" dirty="0">
                          <a:solidFill>
                            <a:sysClr val="windowText" lastClr="000000"/>
                          </a:solidFill>
                        </a:rPr>
                        <a:t>Source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ysClr val="windowText" lastClr="000000"/>
                          </a:solidFill>
                        </a:rPr>
                        <a:t>SS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ysClr val="windowText" lastClr="000000"/>
                          </a:solidFill>
                        </a:rPr>
                        <a:t>DF1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ysClr val="windowText" lastClr="000000"/>
                          </a:solidFill>
                        </a:rPr>
                        <a:t>DF2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ysClr val="windowText" lastClr="000000"/>
                          </a:solidFill>
                        </a:rPr>
                        <a:t>MS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ysClr val="windowText" lastClr="000000"/>
                          </a:solidFill>
                        </a:rPr>
                        <a:t>ng2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439069"/>
                  </a:ext>
                </a:extLst>
              </a:tr>
              <a:tr h="235760">
                <a:tc>
                  <a:txBody>
                    <a:bodyPr/>
                    <a:lstStyle/>
                    <a:p>
                      <a:r>
                        <a:rPr lang="en-CA" sz="1200" dirty="0"/>
                        <a:t>Outcome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0.059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CA" sz="1200" kern="100" dirty="0">
                          <a:effectLst/>
                        </a:rPr>
                        <a:t>2</a:t>
                      </a:r>
                      <a:endParaRPr lang="en-CA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CA" sz="1200" kern="100" dirty="0">
                          <a:effectLst/>
                        </a:rPr>
                        <a:t>55</a:t>
                      </a:r>
                      <a:endParaRPr lang="en-CA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CA" sz="1200" kern="100" dirty="0">
                          <a:effectLst/>
                        </a:rPr>
                        <a:t>0.07</a:t>
                      </a:r>
                      <a:endParaRPr lang="en-CA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CA" sz="1200" kern="100">
                          <a:effectLst/>
                        </a:rPr>
                        <a:t>5.02</a:t>
                      </a:r>
                      <a:endParaRPr lang="en-CA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CA" sz="1200" b="1" kern="100" dirty="0">
                          <a:solidFill>
                            <a:srgbClr val="FF0000"/>
                          </a:solidFill>
                          <a:effectLst/>
                        </a:rPr>
                        <a:t>0.010*</a:t>
                      </a:r>
                      <a:endParaRPr lang="en-CA" sz="20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CA" sz="1200" kern="100" dirty="0">
                          <a:effectLst/>
                        </a:rPr>
                        <a:t>0.15</a:t>
                      </a:r>
                      <a:endParaRPr lang="en-CA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229377"/>
                  </a:ext>
                </a:extLst>
              </a:tr>
              <a:tr h="235760">
                <a:tc>
                  <a:txBody>
                    <a:bodyPr/>
                    <a:lstStyle/>
                    <a:p>
                      <a:r>
                        <a:rPr lang="en-CA" sz="1200" dirty="0"/>
                        <a:t>Task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CA" sz="1200" kern="100">
                          <a:effectLst/>
                        </a:rPr>
                        <a:t>1</a:t>
                      </a:r>
                      <a:endParaRPr lang="en-CA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CA" sz="1200" kern="100">
                          <a:effectLst/>
                        </a:rPr>
                        <a:t>55</a:t>
                      </a:r>
                      <a:endParaRPr lang="en-CA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CA" sz="1200" kern="100" dirty="0">
                          <a:effectLst/>
                        </a:rPr>
                        <a:t>0</a:t>
                      </a:r>
                      <a:endParaRPr lang="en-CA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CA" sz="1200" kern="100" dirty="0">
                          <a:effectLst/>
                        </a:rPr>
                        <a:t>1.17</a:t>
                      </a:r>
                      <a:endParaRPr lang="en-CA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CA" sz="1200" b="1" kern="100" dirty="0">
                          <a:effectLst/>
                        </a:rPr>
                        <a:t>0.284</a:t>
                      </a:r>
                      <a:endParaRPr lang="en-CA" sz="2000" b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CA" sz="1200" kern="100">
                          <a:effectLst/>
                        </a:rPr>
                        <a:t>0</a:t>
                      </a:r>
                      <a:endParaRPr lang="en-CA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3144"/>
                  </a:ext>
                </a:extLst>
              </a:tr>
              <a:tr h="235760">
                <a:tc>
                  <a:txBody>
                    <a:bodyPr/>
                    <a:lstStyle/>
                    <a:p>
                      <a:r>
                        <a:rPr lang="en-CA" sz="1200" dirty="0"/>
                        <a:t>Interaction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0.002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CA" sz="1200" kern="100">
                          <a:effectLst/>
                        </a:rPr>
                        <a:t>2</a:t>
                      </a:r>
                      <a:endParaRPr lang="en-CA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CA" sz="1200" kern="100" dirty="0">
                          <a:effectLst/>
                        </a:rPr>
                        <a:t>55</a:t>
                      </a:r>
                      <a:endParaRPr lang="en-CA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CA" sz="1200" kern="100">
                          <a:effectLst/>
                        </a:rPr>
                        <a:t>0</a:t>
                      </a:r>
                      <a:endParaRPr lang="en-CA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CA" sz="1200" kern="100" dirty="0">
                          <a:effectLst/>
                        </a:rPr>
                        <a:t>2.69</a:t>
                      </a:r>
                      <a:endParaRPr lang="en-CA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CA" sz="1200" kern="100" dirty="0">
                          <a:effectLst/>
                        </a:rPr>
                        <a:t>0.077</a:t>
                      </a:r>
                      <a:endParaRPr lang="en-CA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CA" sz="1200" kern="100" dirty="0">
                          <a:effectLst/>
                        </a:rPr>
                        <a:t>0.01</a:t>
                      </a:r>
                      <a:endParaRPr lang="en-CA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738433"/>
                  </a:ext>
                </a:extLst>
              </a:tr>
            </a:tbl>
          </a:graphicData>
        </a:graphic>
      </p:graphicFrame>
      <p:sp>
        <p:nvSpPr>
          <p:cNvPr id="61" name="Rectangle 60">
            <a:extLst>
              <a:ext uri="{FF2B5EF4-FFF2-40B4-BE49-F238E27FC236}">
                <a16:creationId xmlns:a16="http://schemas.microsoft.com/office/drawing/2014/main" id="{0784459C-D2BD-623F-6AED-CC6E063BD92C}"/>
              </a:ext>
            </a:extLst>
          </p:cNvPr>
          <p:cNvSpPr/>
          <p:nvPr/>
        </p:nvSpPr>
        <p:spPr>
          <a:xfrm>
            <a:off x="5935985" y="2448305"/>
            <a:ext cx="5881736" cy="21761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6CF6CE53-5E6C-47A3-052F-6818D2FE7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275181"/>
              </p:ext>
            </p:extLst>
          </p:nvPr>
        </p:nvGraphicFramePr>
        <p:xfrm>
          <a:off x="6050323" y="2795263"/>
          <a:ext cx="5671705" cy="1761030"/>
        </p:xfrm>
        <a:graphic>
          <a:graphicData uri="http://schemas.openxmlformats.org/drawingml/2006/table">
            <a:tbl>
              <a:tblPr firstRow="1" firstCol="1"/>
              <a:tblGrid>
                <a:gridCol w="950921">
                  <a:extLst>
                    <a:ext uri="{9D8B030D-6E8A-4147-A177-3AD203B41FA5}">
                      <a16:colId xmlns:a16="http://schemas.microsoft.com/office/drawing/2014/main" val="650188143"/>
                    </a:ext>
                  </a:extLst>
                </a:gridCol>
                <a:gridCol w="828963">
                  <a:extLst>
                    <a:ext uri="{9D8B030D-6E8A-4147-A177-3AD203B41FA5}">
                      <a16:colId xmlns:a16="http://schemas.microsoft.com/office/drawing/2014/main" val="3747364791"/>
                    </a:ext>
                  </a:extLst>
                </a:gridCol>
                <a:gridCol w="199696">
                  <a:extLst>
                    <a:ext uri="{9D8B030D-6E8A-4147-A177-3AD203B41FA5}">
                      <a16:colId xmlns:a16="http://schemas.microsoft.com/office/drawing/2014/main" val="1550508985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822878405"/>
                    </a:ext>
                  </a:extLst>
                </a:gridCol>
                <a:gridCol w="536028">
                  <a:extLst>
                    <a:ext uri="{9D8B030D-6E8A-4147-A177-3AD203B41FA5}">
                      <a16:colId xmlns:a16="http://schemas.microsoft.com/office/drawing/2014/main" val="787796513"/>
                    </a:ext>
                  </a:extLst>
                </a:gridCol>
                <a:gridCol w="756745">
                  <a:extLst>
                    <a:ext uri="{9D8B030D-6E8A-4147-A177-3AD203B41FA5}">
                      <a16:colId xmlns:a16="http://schemas.microsoft.com/office/drawing/2014/main" val="4049401907"/>
                    </a:ext>
                  </a:extLst>
                </a:gridCol>
                <a:gridCol w="956441">
                  <a:extLst>
                    <a:ext uri="{9D8B030D-6E8A-4147-A177-3AD203B41FA5}">
                      <a16:colId xmlns:a16="http://schemas.microsoft.com/office/drawing/2014/main" val="2514410503"/>
                    </a:ext>
                  </a:extLst>
                </a:gridCol>
                <a:gridCol w="812290">
                  <a:extLst>
                    <a:ext uri="{9D8B030D-6E8A-4147-A177-3AD203B41FA5}">
                      <a16:colId xmlns:a16="http://schemas.microsoft.com/office/drawing/2014/main" val="765530543"/>
                    </a:ext>
                  </a:extLst>
                </a:gridCol>
              </a:tblGrid>
              <a:tr h="155783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Outcome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Task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Mean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SD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SEM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Skewness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Kurtosis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482555"/>
                  </a:ext>
                </a:extLst>
              </a:tr>
              <a:tr h="207774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Unfavorable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Intact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102147"/>
                  </a:ext>
                </a:extLst>
              </a:tr>
              <a:tr h="301344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Scrambled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682419"/>
                  </a:ext>
                </a:extLst>
              </a:tr>
              <a:tr h="153243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Favorable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Intact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-1.83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474674"/>
                  </a:ext>
                </a:extLst>
              </a:tr>
              <a:tr h="301344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Scrambled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541561"/>
                  </a:ext>
                </a:extLst>
              </a:tr>
              <a:tr h="21927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Healthy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Intact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en-CA" sz="1050" kern="100" dirty="0">
                          <a:effectLst/>
                        </a:rPr>
                        <a:t>0.77</a:t>
                      </a:r>
                      <a:endParaRPr lang="en-CA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48518" marR="4851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en-CA" sz="1050" kern="100" dirty="0">
                          <a:effectLst/>
                        </a:rPr>
                        <a:t>0.10</a:t>
                      </a:r>
                      <a:endParaRPr lang="en-CA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48518" marR="4851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en-CA" sz="1050" kern="100" dirty="0">
                          <a:effectLst/>
                        </a:rPr>
                        <a:t>0.02</a:t>
                      </a:r>
                      <a:endParaRPr lang="en-CA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48518" marR="4851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en-CA" sz="1050" kern="100" dirty="0">
                          <a:effectLst/>
                        </a:rPr>
                        <a:t>-0.19</a:t>
                      </a:r>
                      <a:endParaRPr lang="en-CA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48518" marR="4851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en-CA" sz="1050" kern="100" dirty="0">
                          <a:effectLst/>
                        </a:rPr>
                        <a:t>-0.74</a:t>
                      </a:r>
                      <a:endParaRPr lang="en-CA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48518" marR="4851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855719"/>
                  </a:ext>
                </a:extLst>
              </a:tr>
              <a:tr h="301344"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Scrambled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en-CA" sz="1050" kern="100" dirty="0">
                          <a:effectLst/>
                        </a:rPr>
                        <a:t>0.78</a:t>
                      </a:r>
                      <a:endParaRPr lang="en-CA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48518" marR="4851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en-CA" sz="1050" kern="100" dirty="0">
                          <a:effectLst/>
                        </a:rPr>
                        <a:t>0.08</a:t>
                      </a:r>
                      <a:endParaRPr lang="en-CA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48518" marR="4851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en-CA" sz="1050" kern="100" dirty="0">
                          <a:effectLst/>
                        </a:rPr>
                        <a:t>0.02</a:t>
                      </a:r>
                      <a:endParaRPr lang="en-CA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48518" marR="4851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en-CA" sz="1050" kern="100" dirty="0">
                          <a:effectLst/>
                        </a:rPr>
                        <a:t>-0.39</a:t>
                      </a:r>
                      <a:endParaRPr lang="en-CA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48518" marR="4851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en-CA" sz="1050" kern="100" dirty="0">
                          <a:effectLst/>
                        </a:rPr>
                        <a:t>-0.59</a:t>
                      </a:r>
                      <a:endParaRPr lang="en-CA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48518" marR="4851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626709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284BF919-9054-9BB3-198E-431EBB618C4F}"/>
              </a:ext>
            </a:extLst>
          </p:cNvPr>
          <p:cNvSpPr txBox="1"/>
          <p:nvPr/>
        </p:nvSpPr>
        <p:spPr>
          <a:xfrm>
            <a:off x="5900092" y="4734638"/>
            <a:ext cx="5793623" cy="371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CA" sz="1400" b="1" dirty="0"/>
              <a:t>Mixed Factorial ANOVA Results.</a:t>
            </a: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5120" name="TextBox 5119">
            <a:extLst>
              <a:ext uri="{FF2B5EF4-FFF2-40B4-BE49-F238E27FC236}">
                <a16:creationId xmlns:a16="http://schemas.microsoft.com/office/drawing/2014/main" id="{13A2ED39-3249-DC9A-CD99-100AEABE14BF}"/>
              </a:ext>
            </a:extLst>
          </p:cNvPr>
          <p:cNvSpPr txBox="1"/>
          <p:nvPr/>
        </p:nvSpPr>
        <p:spPr>
          <a:xfrm>
            <a:off x="6009461" y="2381860"/>
            <a:ext cx="5682363" cy="377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CA" sz="1600" b="1" dirty="0"/>
              <a:t>Descriptive statistics.</a:t>
            </a:r>
            <a:r>
              <a:rPr lang="en-CA" sz="1600" dirty="0"/>
              <a:t> </a:t>
            </a:r>
            <a:r>
              <a:rPr lang="en-CA" sz="1600" b="1" dirty="0"/>
              <a:t> </a:t>
            </a:r>
            <a:r>
              <a:rPr lang="en-CA" sz="1600" dirty="0"/>
              <a:t> </a:t>
            </a:r>
            <a:endParaRPr lang="en-US" sz="1600" dirty="0">
              <a:highlight>
                <a:srgbClr val="FFFF00"/>
              </a:highlight>
            </a:endParaRPr>
          </a:p>
        </p:txBody>
      </p:sp>
      <p:pic>
        <p:nvPicPr>
          <p:cNvPr id="5124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77480E44-B846-C5CA-F23C-B1C25F3E6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57" t="2533" b="78808"/>
          <a:stretch/>
        </p:blipFill>
        <p:spPr bwMode="auto">
          <a:xfrm>
            <a:off x="695981" y="1726940"/>
            <a:ext cx="1566862" cy="76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92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32C3-38CD-BCAA-2AE5-9ACC86E27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119" y="333850"/>
            <a:ext cx="8113294" cy="1325563"/>
          </a:xfrm>
        </p:spPr>
        <p:txBody>
          <a:bodyPr/>
          <a:lstStyle/>
          <a:p>
            <a:r>
              <a:rPr lang="en-CA" dirty="0"/>
              <a:t>Rest == Intact == Scrambled</a:t>
            </a:r>
          </a:p>
        </p:txBody>
      </p:sp>
      <p:pic>
        <p:nvPicPr>
          <p:cNvPr id="4" name="Picture 3" descr="A diagram of a task&#10;&#10;Description automatically generated">
            <a:extLst>
              <a:ext uri="{FF2B5EF4-FFF2-40B4-BE49-F238E27FC236}">
                <a16:creationId xmlns:a16="http://schemas.microsoft.com/office/drawing/2014/main" id="{82ED3C45-A028-DD69-48AD-76A389717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002" y="1759268"/>
            <a:ext cx="7045528" cy="414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82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A74B-C104-5B42-D2FB-AC0C2608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Directionality of Results is Dependent on Calculation Parameters </a:t>
            </a:r>
          </a:p>
        </p:txBody>
      </p:sp>
      <p:pic>
        <p:nvPicPr>
          <p:cNvPr id="4" name="Picture 3" descr="A diagram of a variety of boxes&#10;&#10;Description automatically generated with medium confidence">
            <a:extLst>
              <a:ext uri="{FF2B5EF4-FFF2-40B4-BE49-F238E27FC236}">
                <a16:creationId xmlns:a16="http://schemas.microsoft.com/office/drawing/2014/main" id="{C98FC748-D511-8CDC-FDEC-5484BDE524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268"/>
          <a:stretch/>
        </p:blipFill>
        <p:spPr>
          <a:xfrm>
            <a:off x="2781300" y="1690688"/>
            <a:ext cx="7699940" cy="47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157C72-5428-B92C-56FA-37A508325799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Zigzag indicator line">
            <a:extLst>
              <a:ext uri="{FF2B5EF4-FFF2-40B4-BE49-F238E27FC236}">
                <a16:creationId xmlns:a16="http://schemas.microsoft.com/office/drawing/2014/main" id="{8F056A57-2D18-BDFA-CAD2-7CDE6C121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57" r="3287" b="343"/>
          <a:stretch/>
        </p:blipFill>
        <p:spPr>
          <a:xfrm>
            <a:off x="2" y="-57152"/>
            <a:ext cx="12293598" cy="691515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0A3A7E-59E6-07EB-97BA-48BD87613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7885" y="2735941"/>
            <a:ext cx="12569372" cy="4179210"/>
          </a:xfrm>
          <a:solidFill>
            <a:schemeClr val="dk1">
              <a:alpha val="7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br>
              <a:rPr lang="en-CA" sz="4000" dirty="0">
                <a:solidFill>
                  <a:srgbClr val="FFFF00"/>
                </a:solidFill>
              </a:rPr>
            </a:br>
            <a:r>
              <a:rPr lang="en-CA" sz="4400" dirty="0">
                <a:solidFill>
                  <a:srgbClr val="FFFF00"/>
                </a:solidFill>
              </a:rPr>
              <a:t>PART III: </a:t>
            </a:r>
            <a:br>
              <a:rPr lang="en-CA" sz="4000" dirty="0">
                <a:solidFill>
                  <a:srgbClr val="FFFF00"/>
                </a:solidFill>
              </a:rPr>
            </a:br>
            <a:br>
              <a:rPr lang="en-CA" sz="4000" dirty="0">
                <a:solidFill>
                  <a:srgbClr val="FFFF00"/>
                </a:solidFill>
              </a:rPr>
            </a:br>
            <a:r>
              <a:rPr lang="en-US" sz="4000" dirty="0">
                <a:solidFill>
                  <a:srgbClr val="FFFF00"/>
                </a:solidFill>
              </a:rPr>
              <a:t> Predicting Outcome at an Individual Level </a:t>
            </a:r>
            <a:br>
              <a:rPr lang="en-US" sz="4000" dirty="0">
                <a:solidFill>
                  <a:srgbClr val="FFFF00"/>
                </a:solidFill>
              </a:rPr>
            </a:br>
            <a:br>
              <a:rPr lang="en-US" sz="4000" dirty="0">
                <a:solidFill>
                  <a:srgbClr val="FFFF00"/>
                </a:solidFill>
              </a:rPr>
            </a:br>
            <a:br>
              <a:rPr lang="en-US" sz="4000" dirty="0">
                <a:solidFill>
                  <a:srgbClr val="FFFF00"/>
                </a:solidFill>
              </a:rPr>
            </a:br>
            <a:br>
              <a:rPr lang="en-CA" sz="4400" dirty="0"/>
            </a:b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7653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lectroencephalogram(EEG) Test - Koshys Hospital">
            <a:extLst>
              <a:ext uri="{FF2B5EF4-FFF2-40B4-BE49-F238E27FC236}">
                <a16:creationId xmlns:a16="http://schemas.microsoft.com/office/drawing/2014/main" id="{8A7BB8ED-9550-F7CA-2360-461B40666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1" t="1" r="19314" b="-3"/>
          <a:stretch/>
        </p:blipFill>
        <p:spPr bwMode="auto">
          <a:xfrm>
            <a:off x="-495509" y="-31018"/>
            <a:ext cx="7552924" cy="699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care and emergency room visits: Coverage and limits">
            <a:extLst>
              <a:ext uri="{FF2B5EF4-FFF2-40B4-BE49-F238E27FC236}">
                <a16:creationId xmlns:a16="http://schemas.microsoft.com/office/drawing/2014/main" id="{FC4B9B19-1053-D30F-890A-42E3228862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3" r="12374"/>
          <a:stretch/>
        </p:blipFill>
        <p:spPr bwMode="auto">
          <a:xfrm>
            <a:off x="4650910" y="-45245"/>
            <a:ext cx="6641204" cy="69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6554B0-3043-25BC-2DF3-5B6C6B1D7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2114" y="1"/>
            <a:ext cx="923784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03E121-4989-6B97-2EF5-83E2A4B2C97B}"/>
              </a:ext>
            </a:extLst>
          </p:cNvPr>
          <p:cNvSpPr/>
          <p:nvPr/>
        </p:nvSpPr>
        <p:spPr>
          <a:xfrm>
            <a:off x="0" y="-22"/>
            <a:ext cx="4650910" cy="690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4EC880-94A3-4CE6-2653-3118B40BA98C}"/>
              </a:ext>
            </a:extLst>
          </p:cNvPr>
          <p:cNvSpPr txBox="1">
            <a:spLocks/>
          </p:cNvSpPr>
          <p:nvPr/>
        </p:nvSpPr>
        <p:spPr>
          <a:xfrm>
            <a:off x="519369" y="102310"/>
            <a:ext cx="3698803" cy="1440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Towards an Objective Measure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3F284D-A651-C60F-F295-257FBE429F21}"/>
              </a:ext>
            </a:extLst>
          </p:cNvPr>
          <p:cNvSpPr txBox="1">
            <a:spLocks/>
          </p:cNvSpPr>
          <p:nvPr/>
        </p:nvSpPr>
        <p:spPr>
          <a:xfrm>
            <a:off x="204143" y="870598"/>
            <a:ext cx="4097552" cy="255838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Tx/>
            </a:pPr>
            <a:r>
              <a:rPr lang="en-US" b="1" dirty="0"/>
              <a:t>The Problem: </a:t>
            </a:r>
            <a:r>
              <a:rPr lang="en-US" dirty="0"/>
              <a:t>Accurate and timely prognosis of behaviorally unresponsive patients in the ICU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Behavioral measures are limited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CD247-E559-A2D7-D79A-94F58A636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2114" y="-45226"/>
            <a:ext cx="923784" cy="69484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E71CC-4274-A27B-3BCB-C5982BF44E74}"/>
              </a:ext>
            </a:extLst>
          </p:cNvPr>
          <p:cNvSpPr txBox="1">
            <a:spLocks/>
          </p:cNvSpPr>
          <p:nvPr/>
        </p:nvSpPr>
        <p:spPr>
          <a:xfrm>
            <a:off x="2325455" y="-759860"/>
            <a:ext cx="1218964" cy="656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83CA6-B79F-E05E-EA65-F8867E57BC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3" t="1679" r="74089"/>
          <a:stretch/>
        </p:blipFill>
        <p:spPr>
          <a:xfrm>
            <a:off x="8017246" y="3311095"/>
            <a:ext cx="2685538" cy="36264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95145F-E437-A2D0-1024-903B875DAEB9}"/>
              </a:ext>
            </a:extLst>
          </p:cNvPr>
          <p:cNvSpPr txBox="1"/>
          <p:nvPr/>
        </p:nvSpPr>
        <p:spPr>
          <a:xfrm>
            <a:off x="6973496" y="2630467"/>
            <a:ext cx="36453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Clr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EEG for assessing brain injured patients</a:t>
            </a:r>
          </a:p>
        </p:txBody>
      </p:sp>
    </p:spTree>
    <p:extLst>
      <p:ext uri="{BB962C8B-B14F-4D97-AF65-F5344CB8AC3E}">
        <p14:creationId xmlns:p14="http://schemas.microsoft.com/office/powerpoint/2010/main" val="271904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2.59259E-6 L 0.56797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72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6 -0.0007 L 0.56796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2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0.57213 -0.00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07" y="-1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48148E-6 L 0.41458 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0F60-4B87-9949-E5C3-5237E343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69" y="234494"/>
            <a:ext cx="10515600" cy="1325563"/>
          </a:xfrm>
        </p:spPr>
        <p:txBody>
          <a:bodyPr/>
          <a:lstStyle/>
          <a:p>
            <a:r>
              <a:rPr lang="en-CA" dirty="0"/>
              <a:t>Statistical Analysis – Part III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B51857-B142-8583-296B-A43B2B12533E}"/>
              </a:ext>
            </a:extLst>
          </p:cNvPr>
          <p:cNvSpPr txBox="1"/>
          <p:nvPr/>
        </p:nvSpPr>
        <p:spPr>
          <a:xfrm>
            <a:off x="688523" y="1481850"/>
            <a:ext cx="11100706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kern="100" dirty="0">
                <a:latin typeface="Times New Roman" panose="02020603050405020304" pitchFamily="18" charset="0"/>
                <a:ea typeface="Aptos" panose="020B0004020202020204" pitchFamily="34" charset="0"/>
              </a:rPr>
              <a:t>Machine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kern="100" dirty="0">
                <a:latin typeface="Times New Roman" panose="02020603050405020304" pitchFamily="18" charset="0"/>
                <a:ea typeface="Aptos" panose="020B0004020202020204" pitchFamily="34" charset="0"/>
              </a:rPr>
              <a:t>B</a:t>
            </a:r>
            <a:r>
              <a:rPr lang="en-CA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inary </a:t>
            </a:r>
            <a:r>
              <a:rPr lang="en-CA" sz="2000" kern="100" dirty="0">
                <a:latin typeface="Times New Roman" panose="02020603050405020304" pitchFamily="18" charset="0"/>
                <a:ea typeface="Aptos" panose="020B0004020202020204" pitchFamily="34" charset="0"/>
              </a:rPr>
              <a:t>Cl</a:t>
            </a:r>
            <a:r>
              <a:rPr lang="en-CA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assification of Favourable and </a:t>
            </a:r>
            <a:r>
              <a:rPr lang="en-CA" sz="2000" kern="100" dirty="0">
                <a:latin typeface="Times New Roman" panose="02020603050405020304" pitchFamily="18" charset="0"/>
                <a:ea typeface="Aptos" panose="020B0004020202020204" pitchFamily="34" charset="0"/>
              </a:rPr>
              <a:t>Un</a:t>
            </a:r>
            <a:r>
              <a:rPr lang="en-CA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favourable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kern="100" dirty="0">
                <a:latin typeface="Times New Roman" panose="02020603050405020304" pitchFamily="18" charset="0"/>
              </a:rPr>
              <a:t>Each Model is created with data from all patients as individual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Complexity Features are derived from Rest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K-Nearest Neighbours (KNN)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kern="1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endParaRPr lang="en-CA" sz="2000" kern="100" dirty="0">
              <a:solidFill>
                <a:schemeClr val="bg1">
                  <a:lumMod val="75000"/>
                </a:schemeClr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Model Evaluation</a:t>
            </a:r>
            <a:endParaRPr lang="en-CA" sz="24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kern="100" dirty="0">
                <a:latin typeface="Times New Roman" panose="02020603050405020304" pitchFamily="18" charset="0"/>
                <a:ea typeface="Aptos" panose="020B0004020202020204" pitchFamily="34" charset="0"/>
              </a:rPr>
              <a:t>S</a:t>
            </a:r>
            <a:r>
              <a:rPr lang="en-CA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tratified and Split into training and test sets without</a:t>
            </a:r>
            <a:r>
              <a:rPr lang="en-CA" sz="2000" kern="0" dirty="0">
                <a:latin typeface="Times New Roman" panose="02020603050405020304" pitchFamily="18" charset="0"/>
                <a:ea typeface="Aptos" panose="020B0004020202020204" pitchFamily="34" charset="0"/>
              </a:rPr>
              <a:t> “</a:t>
            </a:r>
            <a:r>
              <a:rPr lang="en-CA" sz="20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double dipping” </a:t>
            </a:r>
            <a:r>
              <a:rPr lang="en-CA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data </a:t>
            </a:r>
            <a:r>
              <a:rPr lang="en-CA" sz="20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to </a:t>
            </a:r>
            <a:r>
              <a:rPr lang="en-CA" sz="2000" kern="0" dirty="0">
                <a:latin typeface="Times New Roman" panose="02020603050405020304" pitchFamily="18" charset="0"/>
                <a:ea typeface="Aptos" panose="020B0004020202020204" pitchFamily="34" charset="0"/>
              </a:rPr>
              <a:t>avoid </a:t>
            </a:r>
            <a:r>
              <a:rPr lang="en-CA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overfitting.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kern="100" dirty="0">
                <a:latin typeface="Times New Roman" panose="02020603050405020304" pitchFamily="18" charset="0"/>
                <a:ea typeface="Aptos" panose="020B0004020202020204" pitchFamily="34" charset="0"/>
              </a:rPr>
              <a:t>Balanced accuracy scores</a:t>
            </a:r>
            <a:endParaRPr lang="en-CA" sz="20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Allows us to make inferences about performance metrics obtained for each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confusion matrices &amp; Receiver Operating Characteristic (ROC) and Area Under the Curve (AUC) analyses</a:t>
            </a:r>
          </a:p>
        </p:txBody>
      </p:sp>
    </p:spTree>
    <p:extLst>
      <p:ext uri="{BB962C8B-B14F-4D97-AF65-F5344CB8AC3E}">
        <p14:creationId xmlns:p14="http://schemas.microsoft.com/office/powerpoint/2010/main" val="186277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5D27-235D-975F-EE91-F043739A1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Results – Part III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A457D-DC2A-DB71-1BBD-EE7A127FAF4A}"/>
              </a:ext>
            </a:extLst>
          </p:cNvPr>
          <p:cNvSpPr txBox="1"/>
          <p:nvPr/>
        </p:nvSpPr>
        <p:spPr>
          <a:xfrm>
            <a:off x="4856685" y="7309686"/>
            <a:ext cx="2873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CA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25 unfavourable patients</a:t>
            </a:r>
          </a:p>
          <a:p>
            <a:r>
              <a:rPr kumimoji="0" lang="en-CA" altLang="en-US" sz="18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20 favourable outcome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61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D67F96CD-1929-3A0C-7A37-102CD622A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602" y="3258640"/>
            <a:ext cx="4292191" cy="361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graph and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F39BE859-314F-9CA9-8268-A06B957102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51" t="54978" r="2394" b="-282"/>
          <a:stretch/>
        </p:blipFill>
        <p:spPr>
          <a:xfrm>
            <a:off x="6747996" y="-18935"/>
            <a:ext cx="5458036" cy="3323956"/>
          </a:xfrm>
          <a:prstGeom prst="rect">
            <a:avLst/>
          </a:prstGeom>
        </p:spPr>
      </p:pic>
      <p:pic>
        <p:nvPicPr>
          <p:cNvPr id="22" name="Picture 21" descr="A graph and chart with numbers&#10;&#10;Description automatically generated">
            <a:extLst>
              <a:ext uri="{FF2B5EF4-FFF2-40B4-BE49-F238E27FC236}">
                <a16:creationId xmlns:a16="http://schemas.microsoft.com/office/drawing/2014/main" id="{3B4F2900-B302-BE2D-B0D2-8BDBCA80CD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47" t="55182" r="3625" b="-1002"/>
          <a:stretch/>
        </p:blipFill>
        <p:spPr>
          <a:xfrm>
            <a:off x="6765248" y="3879"/>
            <a:ext cx="5426752" cy="3304904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B11B2F0-3179-04C3-44E2-4017FC3554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5"/>
          <a:stretch/>
        </p:blipFill>
        <p:spPr bwMode="auto">
          <a:xfrm>
            <a:off x="6871032" y="-7325"/>
            <a:ext cx="5298666" cy="322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8376BA3-BD8B-6199-8B22-0E65EDDE5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857819"/>
              </p:ext>
            </p:extLst>
          </p:nvPr>
        </p:nvGraphicFramePr>
        <p:xfrm>
          <a:off x="347126" y="68441"/>
          <a:ext cx="6090570" cy="2681060"/>
        </p:xfrm>
        <a:graphic>
          <a:graphicData uri="http://schemas.openxmlformats.org/drawingml/2006/table">
            <a:tbl>
              <a:tblPr firstRow="1" firstCol="1" bandRow="1">
                <a:tableStyleId>{EB9631B5-78F2-41C9-869B-9F39066F8104}</a:tableStyleId>
              </a:tblPr>
              <a:tblGrid>
                <a:gridCol w="1218114">
                  <a:extLst>
                    <a:ext uri="{9D8B030D-6E8A-4147-A177-3AD203B41FA5}">
                      <a16:colId xmlns:a16="http://schemas.microsoft.com/office/drawing/2014/main" val="1369468238"/>
                    </a:ext>
                  </a:extLst>
                </a:gridCol>
                <a:gridCol w="1218114">
                  <a:extLst>
                    <a:ext uri="{9D8B030D-6E8A-4147-A177-3AD203B41FA5}">
                      <a16:colId xmlns:a16="http://schemas.microsoft.com/office/drawing/2014/main" val="3292340651"/>
                    </a:ext>
                  </a:extLst>
                </a:gridCol>
                <a:gridCol w="1218114">
                  <a:extLst>
                    <a:ext uri="{9D8B030D-6E8A-4147-A177-3AD203B41FA5}">
                      <a16:colId xmlns:a16="http://schemas.microsoft.com/office/drawing/2014/main" val="1247270238"/>
                    </a:ext>
                  </a:extLst>
                </a:gridCol>
                <a:gridCol w="1218114">
                  <a:extLst>
                    <a:ext uri="{9D8B030D-6E8A-4147-A177-3AD203B41FA5}">
                      <a16:colId xmlns:a16="http://schemas.microsoft.com/office/drawing/2014/main" val="4157983604"/>
                    </a:ext>
                  </a:extLst>
                </a:gridCol>
                <a:gridCol w="1218114">
                  <a:extLst>
                    <a:ext uri="{9D8B030D-6E8A-4147-A177-3AD203B41FA5}">
                      <a16:colId xmlns:a16="http://schemas.microsoft.com/office/drawing/2014/main" val="3559999371"/>
                    </a:ext>
                  </a:extLst>
                </a:gridCol>
              </a:tblGrid>
              <a:tr h="459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Measure</a:t>
                      </a:r>
                      <a:endParaRPr lang="en-CA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Accuracy</a:t>
                      </a:r>
                      <a:endParaRPr lang="en-CA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Sensitivity</a:t>
                      </a:r>
                      <a:r>
                        <a:rPr lang="en-CA" sz="1050" kern="100" dirty="0">
                          <a:effectLst/>
                        </a:rPr>
                        <a:t> (TPR)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Specificity</a:t>
                      </a:r>
                      <a:r>
                        <a:rPr lang="en-CA" sz="1050" kern="100" dirty="0">
                          <a:effectLst/>
                        </a:rPr>
                        <a:t> (TNR)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200" kern="100" dirty="0">
                          <a:effectLst/>
                        </a:rPr>
                        <a:t>Area Under the Curve </a:t>
                      </a:r>
                      <a:r>
                        <a:rPr lang="en-CA" sz="1050" kern="100" dirty="0">
                          <a:effectLst/>
                        </a:rPr>
                        <a:t>(AUC)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7608148"/>
                  </a:ext>
                </a:extLst>
              </a:tr>
              <a:tr h="215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 err="1">
                          <a:effectLst/>
                        </a:rPr>
                        <a:t>LZc</a:t>
                      </a:r>
                      <a:endParaRPr lang="en-CA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0.73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>
                          <a:effectLst/>
                        </a:rPr>
                        <a:t>0.75</a:t>
                      </a:r>
                      <a:endParaRPr lang="en-CA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0.72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0.79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712276"/>
                  </a:ext>
                </a:extLst>
              </a:tr>
              <a:tr h="215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SVD</a:t>
                      </a:r>
                      <a:endParaRPr lang="en-CA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0.66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0.4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>
                          <a:effectLst/>
                        </a:rPr>
                        <a:t>0.88</a:t>
                      </a:r>
                      <a:endParaRPr lang="en-CA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0.78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612273"/>
                  </a:ext>
                </a:extLst>
              </a:tr>
              <a:tr h="215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Approx</a:t>
                      </a:r>
                      <a:endParaRPr lang="en-CA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0.78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0.75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>
                          <a:effectLst/>
                        </a:rPr>
                        <a:t>0.80</a:t>
                      </a:r>
                      <a:endParaRPr lang="en-CA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>
                          <a:effectLst/>
                        </a:rPr>
                        <a:t>0.77</a:t>
                      </a:r>
                      <a:endParaRPr lang="en-CA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082423"/>
                  </a:ext>
                </a:extLst>
              </a:tr>
              <a:tr h="215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Sample</a:t>
                      </a:r>
                      <a:endParaRPr lang="en-CA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0.71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0.80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>
                          <a:effectLst/>
                        </a:rPr>
                        <a:t>0.64</a:t>
                      </a:r>
                      <a:endParaRPr lang="en-CA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0.78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8177029"/>
                  </a:ext>
                </a:extLst>
              </a:tr>
              <a:tr h="215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Detrended</a:t>
                      </a:r>
                      <a:endParaRPr lang="en-CA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0.76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>
                          <a:effectLst/>
                        </a:rPr>
                        <a:t>0.80</a:t>
                      </a:r>
                      <a:endParaRPr lang="en-CA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>
                          <a:effectLst/>
                        </a:rPr>
                        <a:t>0.72</a:t>
                      </a:r>
                      <a:endParaRPr lang="en-CA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>
                          <a:effectLst/>
                        </a:rPr>
                        <a:t>0.80</a:t>
                      </a:r>
                      <a:endParaRPr lang="en-CA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5792398"/>
                  </a:ext>
                </a:extLst>
              </a:tr>
              <a:tr h="215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Katz</a:t>
                      </a:r>
                      <a:endParaRPr lang="en-CA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0.76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0.70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0.80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>
                          <a:effectLst/>
                        </a:rPr>
                        <a:t>0.79</a:t>
                      </a:r>
                      <a:endParaRPr lang="en-CA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9769294"/>
                  </a:ext>
                </a:extLst>
              </a:tr>
              <a:tr h="215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LL</a:t>
                      </a:r>
                      <a:endParaRPr lang="en-CA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0.55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0.85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0.32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0.62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291741"/>
                  </a:ext>
                </a:extLst>
              </a:tr>
              <a:tr h="215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 err="1">
                          <a:effectLst/>
                        </a:rPr>
                        <a:t>MSWPEn</a:t>
                      </a:r>
                      <a:endParaRPr lang="en-CA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0.71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0.80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0.64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0.78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3979790"/>
                  </a:ext>
                </a:extLst>
              </a:tr>
              <a:tr h="215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 err="1">
                          <a:effectLst/>
                        </a:rPr>
                        <a:t>bubbEn</a:t>
                      </a:r>
                      <a:endParaRPr lang="en-CA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0.71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>
                          <a:effectLst/>
                        </a:rPr>
                        <a:t>0.45</a:t>
                      </a:r>
                      <a:endParaRPr lang="en-CA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0.92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0.61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1223593"/>
                  </a:ext>
                </a:extLst>
              </a:tr>
              <a:tr h="215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 err="1">
                          <a:effectLst/>
                        </a:rPr>
                        <a:t>CWPEn</a:t>
                      </a:r>
                      <a:endParaRPr lang="en-CA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0.80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0.65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0.92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 sz="1400" kern="100" dirty="0">
                          <a:effectLst/>
                        </a:rPr>
                        <a:t>0.83</a:t>
                      </a:r>
                      <a:endParaRPr lang="en-CA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3021649"/>
                  </a:ext>
                </a:extLst>
              </a:tr>
            </a:tbl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1F2F575-936D-A06D-084F-7B5BCA4EDF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782541"/>
              </p:ext>
            </p:extLst>
          </p:nvPr>
        </p:nvGraphicFramePr>
        <p:xfrm>
          <a:off x="844919" y="2762237"/>
          <a:ext cx="4999027" cy="4342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8BF659-5068-33C0-FAF1-92CC41C9066F}"/>
              </a:ext>
            </a:extLst>
          </p:cNvPr>
          <p:cNvSpPr txBox="1"/>
          <p:nvPr/>
        </p:nvSpPr>
        <p:spPr>
          <a:xfrm>
            <a:off x="5321752" y="2905946"/>
            <a:ext cx="4113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b="1" dirty="0" bmk="_Toc175927002">
                <a:latin typeface="Arial" panose="020B0604020202020204" pitchFamily="34" charset="0"/>
              </a:rPr>
              <a:t>*</a:t>
            </a:r>
            <a:endParaRPr lang="en-CA" sz="2800" dirty="0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DD13A349-B779-EE84-A151-F46FEE709F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187" t="444" r="27275" b="52220"/>
          <a:stretch/>
        </p:blipFill>
        <p:spPr>
          <a:xfrm>
            <a:off x="7684885" y="3454218"/>
            <a:ext cx="4236349" cy="3374213"/>
          </a:xfrm>
          <a:prstGeom prst="rect">
            <a:avLst/>
          </a:prstGeom>
        </p:spPr>
      </p:pic>
      <p:pic>
        <p:nvPicPr>
          <p:cNvPr id="14" name="Picture 13" descr="A screenshot of a graph&#10;&#10;Description automatically generated">
            <a:extLst>
              <a:ext uri="{FF2B5EF4-FFF2-40B4-BE49-F238E27FC236}">
                <a16:creationId xmlns:a16="http://schemas.microsoft.com/office/drawing/2014/main" id="{80667CC0-84A1-D0C3-88E5-DCA27C19AE4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780" t="55092" r="11324" b="310"/>
          <a:stretch/>
        </p:blipFill>
        <p:spPr>
          <a:xfrm>
            <a:off x="6753610" y="43740"/>
            <a:ext cx="5458036" cy="32583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285092-4E52-BD2E-3C7C-1538AA0CD91B}"/>
              </a:ext>
            </a:extLst>
          </p:cNvPr>
          <p:cNvSpPr txBox="1"/>
          <p:nvPr/>
        </p:nvSpPr>
        <p:spPr>
          <a:xfrm>
            <a:off x="8373589" y="152412"/>
            <a:ext cx="1429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CWPEn</a:t>
            </a:r>
            <a:endParaRPr lang="en-CA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graph and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2F4EC64A-B3EB-F289-9C23-8C03E94606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47" t="-864" r="24011" b="52276"/>
          <a:stretch/>
        </p:blipFill>
        <p:spPr>
          <a:xfrm>
            <a:off x="7740589" y="3333342"/>
            <a:ext cx="4136041" cy="3524658"/>
          </a:xfrm>
          <a:prstGeom prst="rect">
            <a:avLst/>
          </a:prstGeom>
        </p:spPr>
      </p:pic>
      <p:pic>
        <p:nvPicPr>
          <p:cNvPr id="9" name="Picture 8" descr="A graph and chart with numbers&#10;&#10;Description automatically generated">
            <a:extLst>
              <a:ext uri="{FF2B5EF4-FFF2-40B4-BE49-F238E27FC236}">
                <a16:creationId xmlns:a16="http://schemas.microsoft.com/office/drawing/2014/main" id="{D058AF07-DEBB-39F0-E020-BACA6D0EAD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9" t="72" r="24831" b="51495"/>
          <a:stretch/>
        </p:blipFill>
        <p:spPr>
          <a:xfrm>
            <a:off x="7693276" y="3302066"/>
            <a:ext cx="4136041" cy="34706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25764B-EA51-E84D-02A2-AE96322F19E4}"/>
              </a:ext>
            </a:extLst>
          </p:cNvPr>
          <p:cNvSpPr txBox="1"/>
          <p:nvPr/>
        </p:nvSpPr>
        <p:spPr>
          <a:xfrm>
            <a:off x="8373588" y="143535"/>
            <a:ext cx="1429471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Detrended</a:t>
            </a:r>
            <a:endParaRPr lang="en-CA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7D4F34-F2D8-040A-32FF-D29D14A04E76}"/>
              </a:ext>
            </a:extLst>
          </p:cNvPr>
          <p:cNvSpPr txBox="1"/>
          <p:nvPr/>
        </p:nvSpPr>
        <p:spPr>
          <a:xfrm>
            <a:off x="8373588" y="150251"/>
            <a:ext cx="1429471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endParaRPr lang="en-CA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1BE489-92D7-F156-B0AE-403B7B614D0F}"/>
              </a:ext>
            </a:extLst>
          </p:cNvPr>
          <p:cNvSpPr txBox="1"/>
          <p:nvPr/>
        </p:nvSpPr>
        <p:spPr>
          <a:xfrm>
            <a:off x="8373587" y="136819"/>
            <a:ext cx="1429471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LZc</a:t>
            </a:r>
            <a:endParaRPr lang="en-CA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35207A-D481-343A-F5B3-03B9BB326EE1}"/>
              </a:ext>
            </a:extLst>
          </p:cNvPr>
          <p:cNvCxnSpPr/>
          <p:nvPr/>
        </p:nvCxnSpPr>
        <p:spPr>
          <a:xfrm>
            <a:off x="1295400" y="6067425"/>
            <a:ext cx="4437731" cy="0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89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" grpId="0"/>
      <p:bldP spid="15" grpId="0"/>
      <p:bldP spid="12" grpId="0"/>
      <p:bldP spid="13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5D27-235D-975F-EE91-F043739A1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F3826-FA63-D369-8255-0EE94A7A4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3610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6DD9F3-5D14-67C5-9286-FEBE6CB12D76}"/>
              </a:ext>
            </a:extLst>
          </p:cNvPr>
          <p:cNvSpPr txBox="1">
            <a:spLocks/>
          </p:cNvSpPr>
          <p:nvPr/>
        </p:nvSpPr>
        <p:spPr>
          <a:xfrm>
            <a:off x="6662869" y="2799012"/>
            <a:ext cx="4807961" cy="1569044"/>
          </a:xfrm>
          <a:custGeom>
            <a:avLst/>
            <a:gdLst>
              <a:gd name="connsiteX0" fmla="*/ 0 w 4807961"/>
              <a:gd name="connsiteY0" fmla="*/ 0 h 1569044"/>
              <a:gd name="connsiteX1" fmla="*/ 438059 w 4807961"/>
              <a:gd name="connsiteY1" fmla="*/ 0 h 1569044"/>
              <a:gd name="connsiteX2" fmla="*/ 924197 w 4807961"/>
              <a:gd name="connsiteY2" fmla="*/ 0 h 1569044"/>
              <a:gd name="connsiteX3" fmla="*/ 1410335 w 4807961"/>
              <a:gd name="connsiteY3" fmla="*/ 0 h 1569044"/>
              <a:gd name="connsiteX4" fmla="*/ 1848394 w 4807961"/>
              <a:gd name="connsiteY4" fmla="*/ 0 h 1569044"/>
              <a:gd name="connsiteX5" fmla="*/ 2238373 w 4807961"/>
              <a:gd name="connsiteY5" fmla="*/ 0 h 1569044"/>
              <a:gd name="connsiteX6" fmla="*/ 2628352 w 4807961"/>
              <a:gd name="connsiteY6" fmla="*/ 0 h 1569044"/>
              <a:gd name="connsiteX7" fmla="*/ 3258729 w 4807961"/>
              <a:gd name="connsiteY7" fmla="*/ 0 h 1569044"/>
              <a:gd name="connsiteX8" fmla="*/ 3696788 w 4807961"/>
              <a:gd name="connsiteY8" fmla="*/ 0 h 1569044"/>
              <a:gd name="connsiteX9" fmla="*/ 4134846 w 4807961"/>
              <a:gd name="connsiteY9" fmla="*/ 0 h 1569044"/>
              <a:gd name="connsiteX10" fmla="*/ 4807961 w 4807961"/>
              <a:gd name="connsiteY10" fmla="*/ 0 h 1569044"/>
              <a:gd name="connsiteX11" fmla="*/ 4807961 w 4807961"/>
              <a:gd name="connsiteY11" fmla="*/ 475943 h 1569044"/>
              <a:gd name="connsiteX12" fmla="*/ 4807961 w 4807961"/>
              <a:gd name="connsiteY12" fmla="*/ 1014648 h 1569044"/>
              <a:gd name="connsiteX13" fmla="*/ 4807961 w 4807961"/>
              <a:gd name="connsiteY13" fmla="*/ 1569044 h 1569044"/>
              <a:gd name="connsiteX14" fmla="*/ 4225664 w 4807961"/>
              <a:gd name="connsiteY14" fmla="*/ 1569044 h 1569044"/>
              <a:gd name="connsiteX15" fmla="*/ 3643366 w 4807961"/>
              <a:gd name="connsiteY15" fmla="*/ 1569044 h 1569044"/>
              <a:gd name="connsiteX16" fmla="*/ 3253387 w 4807961"/>
              <a:gd name="connsiteY16" fmla="*/ 1569044 h 1569044"/>
              <a:gd name="connsiteX17" fmla="*/ 2863408 w 4807961"/>
              <a:gd name="connsiteY17" fmla="*/ 1569044 h 1569044"/>
              <a:gd name="connsiteX18" fmla="*/ 2425349 w 4807961"/>
              <a:gd name="connsiteY18" fmla="*/ 1569044 h 1569044"/>
              <a:gd name="connsiteX19" fmla="*/ 1843052 w 4807961"/>
              <a:gd name="connsiteY19" fmla="*/ 1569044 h 1569044"/>
              <a:gd name="connsiteX20" fmla="*/ 1356913 w 4807961"/>
              <a:gd name="connsiteY20" fmla="*/ 1569044 h 1569044"/>
              <a:gd name="connsiteX21" fmla="*/ 870775 w 4807961"/>
              <a:gd name="connsiteY21" fmla="*/ 1569044 h 1569044"/>
              <a:gd name="connsiteX22" fmla="*/ 480796 w 4807961"/>
              <a:gd name="connsiteY22" fmla="*/ 1569044 h 1569044"/>
              <a:gd name="connsiteX23" fmla="*/ 0 w 4807961"/>
              <a:gd name="connsiteY23" fmla="*/ 1569044 h 1569044"/>
              <a:gd name="connsiteX24" fmla="*/ 0 w 4807961"/>
              <a:gd name="connsiteY24" fmla="*/ 1093101 h 1569044"/>
              <a:gd name="connsiteX25" fmla="*/ 0 w 4807961"/>
              <a:gd name="connsiteY25" fmla="*/ 585776 h 1569044"/>
              <a:gd name="connsiteX26" fmla="*/ 0 w 4807961"/>
              <a:gd name="connsiteY26" fmla="*/ 0 h 156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07961" h="1569044" fill="none" extrusionOk="0">
                <a:moveTo>
                  <a:pt x="0" y="0"/>
                </a:moveTo>
                <a:cubicBezTo>
                  <a:pt x="101803" y="-47929"/>
                  <a:pt x="321320" y="9387"/>
                  <a:pt x="438059" y="0"/>
                </a:cubicBezTo>
                <a:cubicBezTo>
                  <a:pt x="554798" y="-9387"/>
                  <a:pt x="822824" y="2507"/>
                  <a:pt x="924197" y="0"/>
                </a:cubicBezTo>
                <a:cubicBezTo>
                  <a:pt x="1025570" y="-2507"/>
                  <a:pt x="1256665" y="21973"/>
                  <a:pt x="1410335" y="0"/>
                </a:cubicBezTo>
                <a:cubicBezTo>
                  <a:pt x="1564005" y="-21973"/>
                  <a:pt x="1719949" y="41465"/>
                  <a:pt x="1848394" y="0"/>
                </a:cubicBezTo>
                <a:cubicBezTo>
                  <a:pt x="1976839" y="-41465"/>
                  <a:pt x="2066544" y="26171"/>
                  <a:pt x="2238373" y="0"/>
                </a:cubicBezTo>
                <a:cubicBezTo>
                  <a:pt x="2410202" y="-26171"/>
                  <a:pt x="2488139" y="39526"/>
                  <a:pt x="2628352" y="0"/>
                </a:cubicBezTo>
                <a:cubicBezTo>
                  <a:pt x="2768565" y="-39526"/>
                  <a:pt x="3111679" y="48386"/>
                  <a:pt x="3258729" y="0"/>
                </a:cubicBezTo>
                <a:cubicBezTo>
                  <a:pt x="3405779" y="-48386"/>
                  <a:pt x="3591898" y="30796"/>
                  <a:pt x="3696788" y="0"/>
                </a:cubicBezTo>
                <a:cubicBezTo>
                  <a:pt x="3801678" y="-30796"/>
                  <a:pt x="4000550" y="29888"/>
                  <a:pt x="4134846" y="0"/>
                </a:cubicBezTo>
                <a:cubicBezTo>
                  <a:pt x="4269142" y="-29888"/>
                  <a:pt x="4523580" y="72498"/>
                  <a:pt x="4807961" y="0"/>
                </a:cubicBezTo>
                <a:cubicBezTo>
                  <a:pt x="4832045" y="203710"/>
                  <a:pt x="4763815" y="255787"/>
                  <a:pt x="4807961" y="475943"/>
                </a:cubicBezTo>
                <a:cubicBezTo>
                  <a:pt x="4852107" y="696099"/>
                  <a:pt x="4778824" y="800024"/>
                  <a:pt x="4807961" y="1014648"/>
                </a:cubicBezTo>
                <a:cubicBezTo>
                  <a:pt x="4837098" y="1229272"/>
                  <a:pt x="4806187" y="1331684"/>
                  <a:pt x="4807961" y="1569044"/>
                </a:cubicBezTo>
                <a:cubicBezTo>
                  <a:pt x="4616110" y="1603487"/>
                  <a:pt x="4407670" y="1556669"/>
                  <a:pt x="4225664" y="1569044"/>
                </a:cubicBezTo>
                <a:cubicBezTo>
                  <a:pt x="4043658" y="1581419"/>
                  <a:pt x="3767628" y="1563378"/>
                  <a:pt x="3643366" y="1569044"/>
                </a:cubicBezTo>
                <a:cubicBezTo>
                  <a:pt x="3519104" y="1574710"/>
                  <a:pt x="3339313" y="1538229"/>
                  <a:pt x="3253387" y="1569044"/>
                </a:cubicBezTo>
                <a:cubicBezTo>
                  <a:pt x="3167461" y="1599859"/>
                  <a:pt x="2970255" y="1525896"/>
                  <a:pt x="2863408" y="1569044"/>
                </a:cubicBezTo>
                <a:cubicBezTo>
                  <a:pt x="2756561" y="1612192"/>
                  <a:pt x="2603232" y="1528404"/>
                  <a:pt x="2425349" y="1569044"/>
                </a:cubicBezTo>
                <a:cubicBezTo>
                  <a:pt x="2247466" y="1609684"/>
                  <a:pt x="2051213" y="1552846"/>
                  <a:pt x="1843052" y="1569044"/>
                </a:cubicBezTo>
                <a:cubicBezTo>
                  <a:pt x="1634891" y="1585242"/>
                  <a:pt x="1473852" y="1545946"/>
                  <a:pt x="1356913" y="1569044"/>
                </a:cubicBezTo>
                <a:cubicBezTo>
                  <a:pt x="1239974" y="1592142"/>
                  <a:pt x="1099033" y="1516198"/>
                  <a:pt x="870775" y="1569044"/>
                </a:cubicBezTo>
                <a:cubicBezTo>
                  <a:pt x="642517" y="1621890"/>
                  <a:pt x="566994" y="1544113"/>
                  <a:pt x="480796" y="1569044"/>
                </a:cubicBezTo>
                <a:cubicBezTo>
                  <a:pt x="394598" y="1593975"/>
                  <a:pt x="101102" y="1565382"/>
                  <a:pt x="0" y="1569044"/>
                </a:cubicBezTo>
                <a:cubicBezTo>
                  <a:pt x="-43906" y="1426347"/>
                  <a:pt x="3057" y="1317539"/>
                  <a:pt x="0" y="1093101"/>
                </a:cubicBezTo>
                <a:cubicBezTo>
                  <a:pt x="-3057" y="868663"/>
                  <a:pt x="49522" y="687347"/>
                  <a:pt x="0" y="585776"/>
                </a:cubicBezTo>
                <a:cubicBezTo>
                  <a:pt x="-49522" y="484206"/>
                  <a:pt x="32573" y="223500"/>
                  <a:pt x="0" y="0"/>
                </a:cubicBezTo>
                <a:close/>
              </a:path>
              <a:path w="4807961" h="1569044" stroke="0" extrusionOk="0">
                <a:moveTo>
                  <a:pt x="0" y="0"/>
                </a:moveTo>
                <a:cubicBezTo>
                  <a:pt x="220033" y="-26742"/>
                  <a:pt x="313915" y="18063"/>
                  <a:pt x="486138" y="0"/>
                </a:cubicBezTo>
                <a:cubicBezTo>
                  <a:pt x="658361" y="-18063"/>
                  <a:pt x="780342" y="23051"/>
                  <a:pt x="876117" y="0"/>
                </a:cubicBezTo>
                <a:cubicBezTo>
                  <a:pt x="971892" y="-23051"/>
                  <a:pt x="1211648" y="801"/>
                  <a:pt x="1362256" y="0"/>
                </a:cubicBezTo>
                <a:cubicBezTo>
                  <a:pt x="1512864" y="-801"/>
                  <a:pt x="1663738" y="16405"/>
                  <a:pt x="1800314" y="0"/>
                </a:cubicBezTo>
                <a:cubicBezTo>
                  <a:pt x="1936890" y="-16405"/>
                  <a:pt x="2060308" y="3648"/>
                  <a:pt x="2286453" y="0"/>
                </a:cubicBezTo>
                <a:cubicBezTo>
                  <a:pt x="2512598" y="-3648"/>
                  <a:pt x="2645421" y="26014"/>
                  <a:pt x="2772591" y="0"/>
                </a:cubicBezTo>
                <a:cubicBezTo>
                  <a:pt x="2899761" y="-26014"/>
                  <a:pt x="3162736" y="21134"/>
                  <a:pt x="3354888" y="0"/>
                </a:cubicBezTo>
                <a:cubicBezTo>
                  <a:pt x="3547040" y="-21134"/>
                  <a:pt x="3723744" y="27111"/>
                  <a:pt x="3841027" y="0"/>
                </a:cubicBezTo>
                <a:cubicBezTo>
                  <a:pt x="3958310" y="-27111"/>
                  <a:pt x="4578492" y="39998"/>
                  <a:pt x="4807961" y="0"/>
                </a:cubicBezTo>
                <a:cubicBezTo>
                  <a:pt x="4823746" y="219762"/>
                  <a:pt x="4799186" y="256152"/>
                  <a:pt x="4807961" y="507324"/>
                </a:cubicBezTo>
                <a:cubicBezTo>
                  <a:pt x="4816736" y="758496"/>
                  <a:pt x="4777122" y="756372"/>
                  <a:pt x="4807961" y="983268"/>
                </a:cubicBezTo>
                <a:cubicBezTo>
                  <a:pt x="4838800" y="1210164"/>
                  <a:pt x="4747527" y="1400627"/>
                  <a:pt x="4807961" y="1569044"/>
                </a:cubicBezTo>
                <a:cubicBezTo>
                  <a:pt x="4657709" y="1589405"/>
                  <a:pt x="4463290" y="1563804"/>
                  <a:pt x="4369902" y="1569044"/>
                </a:cubicBezTo>
                <a:cubicBezTo>
                  <a:pt x="4276514" y="1574284"/>
                  <a:pt x="4083833" y="1536838"/>
                  <a:pt x="3979923" y="1569044"/>
                </a:cubicBezTo>
                <a:cubicBezTo>
                  <a:pt x="3876013" y="1601250"/>
                  <a:pt x="3739165" y="1547627"/>
                  <a:pt x="3589944" y="1569044"/>
                </a:cubicBezTo>
                <a:cubicBezTo>
                  <a:pt x="3440723" y="1590461"/>
                  <a:pt x="3293434" y="1518067"/>
                  <a:pt x="3103806" y="1569044"/>
                </a:cubicBezTo>
                <a:cubicBezTo>
                  <a:pt x="2914178" y="1620021"/>
                  <a:pt x="2728948" y="1559375"/>
                  <a:pt x="2521508" y="1569044"/>
                </a:cubicBezTo>
                <a:cubicBezTo>
                  <a:pt x="2314068" y="1578713"/>
                  <a:pt x="2238302" y="1528886"/>
                  <a:pt x="2131529" y="1569044"/>
                </a:cubicBezTo>
                <a:cubicBezTo>
                  <a:pt x="2024756" y="1609202"/>
                  <a:pt x="1719585" y="1564346"/>
                  <a:pt x="1549232" y="1569044"/>
                </a:cubicBezTo>
                <a:cubicBezTo>
                  <a:pt x="1378879" y="1573742"/>
                  <a:pt x="1137366" y="1561950"/>
                  <a:pt x="918855" y="1569044"/>
                </a:cubicBezTo>
                <a:cubicBezTo>
                  <a:pt x="700344" y="1576138"/>
                  <a:pt x="668037" y="1532636"/>
                  <a:pt x="528876" y="1569044"/>
                </a:cubicBezTo>
                <a:cubicBezTo>
                  <a:pt x="389715" y="1605452"/>
                  <a:pt x="200348" y="1532716"/>
                  <a:pt x="0" y="1569044"/>
                </a:cubicBezTo>
                <a:cubicBezTo>
                  <a:pt x="-53652" y="1436321"/>
                  <a:pt x="48423" y="1218956"/>
                  <a:pt x="0" y="1014648"/>
                </a:cubicBezTo>
                <a:cubicBezTo>
                  <a:pt x="-48423" y="810340"/>
                  <a:pt x="37047" y="663595"/>
                  <a:pt x="0" y="475943"/>
                </a:cubicBezTo>
                <a:cubicBezTo>
                  <a:pt x="-37047" y="288291"/>
                  <a:pt x="53855" y="169607"/>
                  <a:pt x="0" y="0"/>
                </a:cubicBezTo>
                <a:close/>
              </a:path>
            </a:pathLst>
          </a:custGeom>
          <a:ln w="76200">
            <a:solidFill>
              <a:schemeClr val="accent6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22804275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Central Hypothesis: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Changes in complexity during Taken will be predictive of recovery of consciousness and cognitive functions in acute coma patients in the ICU.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5890F1-DC87-F224-124C-D309E4595831}"/>
              </a:ext>
            </a:extLst>
          </p:cNvPr>
          <p:cNvSpPr txBox="1">
            <a:spLocks/>
          </p:cNvSpPr>
          <p:nvPr/>
        </p:nvSpPr>
        <p:spPr>
          <a:xfrm>
            <a:off x="6355841" y="607615"/>
            <a:ext cx="5431536" cy="5642769"/>
          </a:xfrm>
          <a:prstGeom prst="rect">
            <a:avLst/>
          </a:prstGeom>
          <a:solidFill>
            <a:schemeClr val="dk1">
              <a:alpha val="16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9150EF-409B-16BA-CE78-2484B283B810}"/>
              </a:ext>
            </a:extLst>
          </p:cNvPr>
          <p:cNvSpPr txBox="1">
            <a:spLocks/>
          </p:cNvSpPr>
          <p:nvPr/>
        </p:nvSpPr>
        <p:spPr>
          <a:xfrm>
            <a:off x="6667629" y="2047954"/>
            <a:ext cx="4807961" cy="4901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Original Hypothesis not supported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Complexity measures show potential for informing prognosis of Acute </a:t>
            </a:r>
            <a:r>
              <a:rPr lang="en-US" sz="2000" dirty="0" err="1"/>
              <a:t>brian</a:t>
            </a:r>
            <a:r>
              <a:rPr lang="en-US" sz="2000" dirty="0"/>
              <a:t>-injured patients in the ICU</a:t>
            </a:r>
          </a:p>
          <a:p>
            <a:endParaRPr lang="en-C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547937-8E21-F669-BE4F-3B1F3A9B776C}"/>
              </a:ext>
            </a:extLst>
          </p:cNvPr>
          <p:cNvSpPr txBox="1">
            <a:spLocks/>
          </p:cNvSpPr>
          <p:nvPr/>
        </p:nvSpPr>
        <p:spPr>
          <a:xfrm>
            <a:off x="290322" y="607615"/>
            <a:ext cx="5431536" cy="5642769"/>
          </a:xfrm>
          <a:prstGeom prst="rect">
            <a:avLst/>
          </a:prstGeom>
          <a:solidFill>
            <a:schemeClr val="dk1">
              <a:alpha val="16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2DCFC-242C-1E0C-75D5-C3072A80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05" y="607615"/>
            <a:ext cx="3459480" cy="1325563"/>
          </a:xfrm>
        </p:spPr>
        <p:txBody>
          <a:bodyPr/>
          <a:lstStyle/>
          <a:p>
            <a:r>
              <a:rPr lang="en-US" dirty="0"/>
              <a:t>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04666-5EBB-97DF-CD15-9AC8F7F06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014" y="1933178"/>
            <a:ext cx="4920152" cy="4901185"/>
          </a:xfrm>
        </p:spPr>
        <p:txBody>
          <a:bodyPr>
            <a:normAutofit/>
          </a:bodyPr>
          <a:lstStyle/>
          <a:p>
            <a:r>
              <a:rPr lang="en-US" sz="2000" dirty="0"/>
              <a:t>Part 1: results inconclusive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Part 2: No group-level difference between Intact &amp; Scrambled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Part 2: Found group-level differences between </a:t>
            </a:r>
            <a:r>
              <a:rPr lang="en-US" sz="2000" dirty="0" err="1"/>
              <a:t>Favourable</a:t>
            </a:r>
            <a:r>
              <a:rPr lang="en-US" sz="2000" dirty="0"/>
              <a:t> &amp; </a:t>
            </a:r>
            <a:r>
              <a:rPr lang="en-US" sz="2000" dirty="0" err="1"/>
              <a:t>Unfavourable</a:t>
            </a:r>
            <a:r>
              <a:rPr lang="en-US" sz="2000" dirty="0"/>
              <a:t> Outcome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Part3: Predicting Outcome at an individual-level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802D01-04F0-3904-84D2-AEDC0DC63899}"/>
              </a:ext>
            </a:extLst>
          </p:cNvPr>
          <p:cNvSpPr txBox="1">
            <a:spLocks/>
          </p:cNvSpPr>
          <p:nvPr/>
        </p:nvSpPr>
        <p:spPr>
          <a:xfrm>
            <a:off x="6552438" y="689593"/>
            <a:ext cx="32789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15" name="&quot;Not Allowed&quot; Symbol 14">
            <a:extLst>
              <a:ext uri="{FF2B5EF4-FFF2-40B4-BE49-F238E27FC236}">
                <a16:creationId xmlns:a16="http://schemas.microsoft.com/office/drawing/2014/main" id="{4A600F82-DF85-F5A3-7C7E-5FC76361F56F}"/>
              </a:ext>
            </a:extLst>
          </p:cNvPr>
          <p:cNvSpPr/>
          <p:nvPr/>
        </p:nvSpPr>
        <p:spPr>
          <a:xfrm>
            <a:off x="10359027" y="2619282"/>
            <a:ext cx="653043" cy="608801"/>
          </a:xfrm>
          <a:prstGeom prst="noSmoking">
            <a:avLst>
              <a:gd name="adj" fmla="val 31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6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5" grpId="0" animBg="1"/>
      <p:bldP spid="2" grpId="0"/>
      <p:bldP spid="4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17BF-9CB5-0AD8-7699-0A7EA1F3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165BC-7F78-4378-4B03-3B15FD8EC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0403B9-0478-E2B1-EE1D-896B69B859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70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EB97EB04-CA96-3792-558E-DDF0471E96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7" t="6073"/>
          <a:stretch/>
        </p:blipFill>
        <p:spPr>
          <a:xfrm rot="5400000">
            <a:off x="-358524" y="1923505"/>
            <a:ext cx="4499309" cy="3570464"/>
          </a:xfrm>
          <a:prstGeom prst="rect">
            <a:avLst/>
          </a:prstGeom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A87DDCCF-F612-F3E6-F195-47658C23C743}"/>
              </a:ext>
            </a:extLst>
          </p:cNvPr>
          <p:cNvSpPr txBox="1">
            <a:spLocks/>
          </p:cNvSpPr>
          <p:nvPr/>
        </p:nvSpPr>
        <p:spPr>
          <a:xfrm>
            <a:off x="-680" y="0"/>
            <a:ext cx="4383256" cy="6960166"/>
          </a:xfrm>
          <a:prstGeom prst="rect">
            <a:avLst/>
          </a:prstGeom>
          <a:solidFill>
            <a:schemeClr val="dk1">
              <a:alpha val="16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8756B-0C6D-AB21-A0E5-3445B91CD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6" y="44047"/>
            <a:ext cx="4445677" cy="1809849"/>
          </a:xfrm>
        </p:spPr>
        <p:txBody>
          <a:bodyPr>
            <a:normAutofit/>
          </a:bodyPr>
          <a:lstStyle/>
          <a:p>
            <a:r>
              <a:rPr lang="en-CA" sz="4800" b="1" dirty="0"/>
              <a:t>Complexity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9AF62-85AB-AC44-CE08-474B00424E83}"/>
              </a:ext>
            </a:extLst>
          </p:cNvPr>
          <p:cNvSpPr txBox="1"/>
          <p:nvPr/>
        </p:nvSpPr>
        <p:spPr>
          <a:xfrm>
            <a:off x="5040662" y="744941"/>
            <a:ext cx="65798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Complexity measures quantify how predictable or random a brain signal is.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Complexity of brain signals from EEG used to capture changes in cognition and consciousness.</a:t>
            </a:r>
          </a:p>
          <a:p>
            <a:pPr>
              <a:spcBef>
                <a:spcPts val="0"/>
              </a:spcBef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err="1"/>
              <a:t>Casali</a:t>
            </a:r>
            <a:r>
              <a:rPr lang="en-CA" sz="1600" dirty="0"/>
              <a:t> et al., 2013 - Perturbation Complexity Index (PCI): EEG complexity following Transcranial magnetic stimulation (TMS). </a:t>
            </a:r>
          </a:p>
          <a:p>
            <a:pPr marL="285750" indent="-285750">
              <a:buFontTx/>
              <a:buChar char="-"/>
            </a:pPr>
            <a:endParaRPr lang="en-CA" sz="1600" dirty="0"/>
          </a:p>
        </p:txBody>
      </p:sp>
      <p:pic>
        <p:nvPicPr>
          <p:cNvPr id="27" name="Picture 26" descr="Timeline&#10;&#10;Description automatically generated with low confidence">
            <a:extLst>
              <a:ext uri="{FF2B5EF4-FFF2-40B4-BE49-F238E27FC236}">
                <a16:creationId xmlns:a16="http://schemas.microsoft.com/office/drawing/2014/main" id="{52502D41-9507-FBD5-D811-986FB86AFB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117" t="8275" b="44924"/>
          <a:stretch/>
        </p:blipFill>
        <p:spPr>
          <a:xfrm>
            <a:off x="6682999" y="3162746"/>
            <a:ext cx="3112355" cy="3628794"/>
          </a:xfrm>
          <a:prstGeom prst="rect">
            <a:avLst/>
          </a:prstGeom>
        </p:spPr>
      </p:pic>
      <p:pic>
        <p:nvPicPr>
          <p:cNvPr id="37" name="Picture 12" descr="Pin on Printable Patterns at PatternUniverse.com">
            <a:extLst>
              <a:ext uri="{FF2B5EF4-FFF2-40B4-BE49-F238E27FC236}">
                <a16:creationId xmlns:a16="http://schemas.microsoft.com/office/drawing/2014/main" id="{C304CC46-BBAC-7990-DF54-7BE9A4FF0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1204">
            <a:off x="185095" y="2756604"/>
            <a:ext cx="4011349" cy="485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6896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1DD7E5-C339-7DE4-7026-1B7E1B818273}"/>
              </a:ext>
            </a:extLst>
          </p:cNvPr>
          <p:cNvSpPr/>
          <p:nvPr/>
        </p:nvSpPr>
        <p:spPr>
          <a:xfrm>
            <a:off x="597780" y="462396"/>
            <a:ext cx="10996440" cy="5933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72C1FFC8-074F-1DDC-CECB-689BF5BA4345}"/>
              </a:ext>
            </a:extLst>
          </p:cNvPr>
          <p:cNvSpPr/>
          <p:nvPr/>
        </p:nvSpPr>
        <p:spPr>
          <a:xfrm>
            <a:off x="3581433" y="2890655"/>
            <a:ext cx="1318438" cy="1371379"/>
          </a:xfrm>
          <a:prstGeom prst="mathPl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Equals 2">
            <a:extLst>
              <a:ext uri="{FF2B5EF4-FFF2-40B4-BE49-F238E27FC236}">
                <a16:creationId xmlns:a16="http://schemas.microsoft.com/office/drawing/2014/main" id="{8A5F23CA-A3F7-5F22-D031-911E230161F9}"/>
              </a:ext>
            </a:extLst>
          </p:cNvPr>
          <p:cNvSpPr/>
          <p:nvPr/>
        </p:nvSpPr>
        <p:spPr>
          <a:xfrm>
            <a:off x="7046048" y="2905012"/>
            <a:ext cx="1318438" cy="1371379"/>
          </a:xfrm>
          <a:prstGeom prst="mathEqua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10" name="Picture 4" descr="Taken (franchise) - Wikipedia">
            <a:extLst>
              <a:ext uri="{FF2B5EF4-FFF2-40B4-BE49-F238E27FC236}">
                <a16:creationId xmlns:a16="http://schemas.microsoft.com/office/drawing/2014/main" id="{897CAB02-6D80-411A-955C-899D676B7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" r="3793" b="22197"/>
          <a:stretch/>
        </p:blipFill>
        <p:spPr bwMode="auto">
          <a:xfrm>
            <a:off x="1870041" y="2661286"/>
            <a:ext cx="1436312" cy="153542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32327B-4A00-A70C-007D-9F4021A85E86}"/>
              </a:ext>
            </a:extLst>
          </p:cNvPr>
          <p:cNvSpPr txBox="1"/>
          <p:nvPr/>
        </p:nvSpPr>
        <p:spPr>
          <a:xfrm>
            <a:off x="1552633" y="2256310"/>
            <a:ext cx="20288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Taken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355A8-5033-26E5-130A-648503BEED64}"/>
              </a:ext>
            </a:extLst>
          </p:cNvPr>
          <p:cNvSpPr txBox="1"/>
          <p:nvPr/>
        </p:nvSpPr>
        <p:spPr>
          <a:xfrm>
            <a:off x="5017248" y="2256310"/>
            <a:ext cx="20288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Complexity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485F09-B71D-521B-042C-16AE757B23E6}"/>
              </a:ext>
            </a:extLst>
          </p:cNvPr>
          <p:cNvSpPr txBox="1"/>
          <p:nvPr/>
        </p:nvSpPr>
        <p:spPr>
          <a:xfrm>
            <a:off x="8481863" y="2256310"/>
            <a:ext cx="20288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Prognosis</a:t>
            </a:r>
          </a:p>
        </p:txBody>
      </p:sp>
      <p:pic>
        <p:nvPicPr>
          <p:cNvPr id="16" name="Graphic 15" descr="Question Mark with solid fill">
            <a:extLst>
              <a:ext uri="{FF2B5EF4-FFF2-40B4-BE49-F238E27FC236}">
                <a16:creationId xmlns:a16="http://schemas.microsoft.com/office/drawing/2014/main" id="{846396B3-F6DF-0C44-D2EF-6BB3FA0AA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5737" y="2523168"/>
            <a:ext cx="1753223" cy="17532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F7E07A-16FB-E6BB-F021-F7EB3B5A5A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7107" t="8292" r="-1" b="19179"/>
          <a:stretch/>
        </p:blipFill>
        <p:spPr>
          <a:xfrm rot="5400000">
            <a:off x="5176673" y="2524637"/>
            <a:ext cx="1709950" cy="19210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5262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127855-A835-5B55-EEFF-6ED78439871E}"/>
              </a:ext>
            </a:extLst>
          </p:cNvPr>
          <p:cNvSpPr/>
          <p:nvPr/>
        </p:nvSpPr>
        <p:spPr>
          <a:xfrm>
            <a:off x="0" y="0"/>
            <a:ext cx="12192000" cy="34285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563154-0EFC-AAB1-0913-6D44306C3641}"/>
              </a:ext>
            </a:extLst>
          </p:cNvPr>
          <p:cNvSpPr txBox="1">
            <a:spLocks/>
          </p:cNvSpPr>
          <p:nvPr/>
        </p:nvSpPr>
        <p:spPr>
          <a:xfrm>
            <a:off x="3458076" y="928273"/>
            <a:ext cx="5945806" cy="1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u="sng" dirty="0"/>
              <a:t>Research Question:</a:t>
            </a:r>
          </a:p>
          <a:p>
            <a:pPr algn="l"/>
            <a:r>
              <a:rPr lang="en-CA" dirty="0"/>
              <a:t>Can differences in Complexity between Taken and its scrambled version capture early brain-based markers of recovery from serious brain injury?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DBFBA5-FD78-E3DA-9D4A-ABFCD2E5D3A2}"/>
              </a:ext>
            </a:extLst>
          </p:cNvPr>
          <p:cNvSpPr txBox="1">
            <a:spLocks/>
          </p:cNvSpPr>
          <p:nvPr/>
        </p:nvSpPr>
        <p:spPr>
          <a:xfrm>
            <a:off x="3458076" y="4149016"/>
            <a:ext cx="5945806" cy="1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u="sng" dirty="0"/>
              <a:t>Central hypothesis: </a:t>
            </a:r>
          </a:p>
          <a:p>
            <a:pPr algn="l"/>
            <a:r>
              <a:rPr lang="en-US" dirty="0"/>
              <a:t>Changes in complexity during Taken will be predictive of recovery of consciousness and cognitive functions in acute coma patients in the ICU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163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aken (franchise) - Wikipedia">
            <a:extLst>
              <a:ext uri="{FF2B5EF4-FFF2-40B4-BE49-F238E27FC236}">
                <a16:creationId xmlns:a16="http://schemas.microsoft.com/office/drawing/2014/main" id="{0164BD53-1E94-876B-2974-72380E1AC8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" r="3793" b="22197"/>
          <a:stretch/>
        </p:blipFill>
        <p:spPr bwMode="auto">
          <a:xfrm>
            <a:off x="1720251" y="2586213"/>
            <a:ext cx="1255995" cy="134266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aken (franchise) - Wikipedia">
            <a:extLst>
              <a:ext uri="{FF2B5EF4-FFF2-40B4-BE49-F238E27FC236}">
                <a16:creationId xmlns:a16="http://schemas.microsoft.com/office/drawing/2014/main" id="{68E90E55-5A72-A2F1-D762-A85719B0D2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ghtScreen gridSize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59" r="3793" b="22197"/>
          <a:stretch/>
        </p:blipFill>
        <p:spPr bwMode="auto">
          <a:xfrm>
            <a:off x="3529967" y="2586213"/>
            <a:ext cx="1255995" cy="134266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54625C-3AC1-3D49-03F2-A190A12C4A54}"/>
              </a:ext>
            </a:extLst>
          </p:cNvPr>
          <p:cNvSpPr txBox="1"/>
          <p:nvPr/>
        </p:nvSpPr>
        <p:spPr>
          <a:xfrm>
            <a:off x="3465087" y="3928881"/>
            <a:ext cx="23630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distorted by spectrally rotating the audio frequencies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0FEDF-B64F-1E87-DD99-AC713CC5D04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522" t="2076" r="13373" b="2076"/>
          <a:stretch/>
        </p:blipFill>
        <p:spPr>
          <a:xfrm>
            <a:off x="555423" y="1260650"/>
            <a:ext cx="5662839" cy="4727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203F-2CE6-D0D2-CCA8-EE51FF10BAE9}"/>
              </a:ext>
            </a:extLst>
          </p:cNvPr>
          <p:cNvSpPr txBox="1">
            <a:spLocks/>
          </p:cNvSpPr>
          <p:nvPr/>
        </p:nvSpPr>
        <p:spPr>
          <a:xfrm>
            <a:off x="852744" y="6093765"/>
            <a:ext cx="5224687" cy="1203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/>
              <a:t>128-channel </a:t>
            </a:r>
            <a:r>
              <a:rPr lang="en-CA" sz="1800" dirty="0" err="1"/>
              <a:t>Hydrocel</a:t>
            </a:r>
            <a:r>
              <a:rPr lang="en-CA" sz="1800" dirty="0"/>
              <a:t> Geodesic Sensor Net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/>
              <a:t>Only used 91 brain electrodes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1BE483-5EAA-9020-142F-92A75E36E1F3}"/>
              </a:ext>
            </a:extLst>
          </p:cNvPr>
          <p:cNvSpPr txBox="1">
            <a:spLocks/>
          </p:cNvSpPr>
          <p:nvPr/>
        </p:nvSpPr>
        <p:spPr>
          <a:xfrm>
            <a:off x="395867" y="-61564"/>
            <a:ext cx="556817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Methods</a:t>
            </a:r>
          </a:p>
        </p:txBody>
      </p:sp>
      <p:pic>
        <p:nvPicPr>
          <p:cNvPr id="8" name="Picture 1" descr="A diagram of machine learning&#10;&#10;Description automatically generated">
            <a:extLst>
              <a:ext uri="{FF2B5EF4-FFF2-40B4-BE49-F238E27FC236}">
                <a16:creationId xmlns:a16="http://schemas.microsoft.com/office/drawing/2014/main" id="{367B3CC1-8D1F-BD5B-09E3-8AAE230DD7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05" b="65461"/>
          <a:stretch/>
        </p:blipFill>
        <p:spPr bwMode="auto">
          <a:xfrm>
            <a:off x="7096787" y="110987"/>
            <a:ext cx="3760155" cy="180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" descr="A diagram of machine learning&#10;&#10;Description automatically generated">
            <a:extLst>
              <a:ext uri="{FF2B5EF4-FFF2-40B4-BE49-F238E27FC236}">
                <a16:creationId xmlns:a16="http://schemas.microsoft.com/office/drawing/2014/main" id="{F9BC5561-ABF9-09FC-DD85-A79C025BCF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40" r="59505" b="34220"/>
          <a:stretch/>
        </p:blipFill>
        <p:spPr bwMode="auto">
          <a:xfrm>
            <a:off x="7096787" y="1919983"/>
            <a:ext cx="3760155" cy="163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1C456226-A02B-6ACC-7522-ABEEABEBF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" t="65214" r="-1218" b="-52"/>
          <a:stretch/>
        </p:blipFill>
        <p:spPr bwMode="auto">
          <a:xfrm>
            <a:off x="7128591" y="3534832"/>
            <a:ext cx="3724933" cy="178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" descr="A diagram of machine learning&#10;&#10;Description automatically generated">
            <a:extLst>
              <a:ext uri="{FF2B5EF4-FFF2-40B4-BE49-F238E27FC236}">
                <a16:creationId xmlns:a16="http://schemas.microsoft.com/office/drawing/2014/main" id="{CA9DED44-C905-960A-5602-129B71A3B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2" t="65621" r="76032" b="25228"/>
          <a:stretch/>
        </p:blipFill>
        <p:spPr bwMode="auto">
          <a:xfrm>
            <a:off x="7409241" y="5345796"/>
            <a:ext cx="554947" cy="47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" descr="A diagram of machine learning&#10;&#10;Description automatically generated">
            <a:extLst>
              <a:ext uri="{FF2B5EF4-FFF2-40B4-BE49-F238E27FC236}">
                <a16:creationId xmlns:a16="http://schemas.microsoft.com/office/drawing/2014/main" id="{902AB17A-71C3-EB7A-20AA-0BD58E16B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2" t="65621" r="76032" b="25228"/>
          <a:stretch/>
        </p:blipFill>
        <p:spPr bwMode="auto">
          <a:xfrm>
            <a:off x="8833729" y="5345796"/>
            <a:ext cx="554947" cy="47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" descr="A diagram of machine learning&#10;&#10;Description automatically generated">
            <a:extLst>
              <a:ext uri="{FF2B5EF4-FFF2-40B4-BE49-F238E27FC236}">
                <a16:creationId xmlns:a16="http://schemas.microsoft.com/office/drawing/2014/main" id="{C31A2F56-733D-AE70-3EDE-E3B8A2FE8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2" t="65621" r="76032" b="25228"/>
          <a:stretch/>
        </p:blipFill>
        <p:spPr bwMode="auto">
          <a:xfrm>
            <a:off x="10330953" y="5330797"/>
            <a:ext cx="554947" cy="47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94B2C5C-295A-7672-10AE-CAB5CA19CE2D}"/>
              </a:ext>
            </a:extLst>
          </p:cNvPr>
          <p:cNvSpPr/>
          <p:nvPr/>
        </p:nvSpPr>
        <p:spPr>
          <a:xfrm>
            <a:off x="7051405" y="5877947"/>
            <a:ext cx="1199213" cy="613327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AB2901-93CD-2B6B-415C-D48973FF43FF}"/>
              </a:ext>
            </a:extLst>
          </p:cNvPr>
          <p:cNvSpPr/>
          <p:nvPr/>
        </p:nvSpPr>
        <p:spPr>
          <a:xfrm>
            <a:off x="7064929" y="5888373"/>
            <a:ext cx="1170837" cy="602901"/>
          </a:xfrm>
          <a:prstGeom prst="rect">
            <a:avLst/>
          </a:prstGeom>
          <a:gradFill flip="none" rotWithShape="1">
            <a:gsLst>
              <a:gs pos="0">
                <a:srgbClr val="A3B5FF"/>
              </a:gs>
              <a:gs pos="56000">
                <a:srgbClr val="EFF2FF">
                  <a:alpha val="49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4C309-4CA6-2EC3-B21F-29C6F69BB219}"/>
              </a:ext>
            </a:extLst>
          </p:cNvPr>
          <p:cNvSpPr txBox="1"/>
          <p:nvPr/>
        </p:nvSpPr>
        <p:spPr>
          <a:xfrm>
            <a:off x="7115386" y="5951305"/>
            <a:ext cx="114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Part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3EF508-9DA4-656A-2611-2BE7E766F98B}"/>
              </a:ext>
            </a:extLst>
          </p:cNvPr>
          <p:cNvSpPr/>
          <p:nvPr/>
        </p:nvSpPr>
        <p:spPr>
          <a:xfrm>
            <a:off x="8512261" y="5877947"/>
            <a:ext cx="1199213" cy="613327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02D746-9A30-7B96-E63D-F2F95427BCD2}"/>
              </a:ext>
            </a:extLst>
          </p:cNvPr>
          <p:cNvSpPr/>
          <p:nvPr/>
        </p:nvSpPr>
        <p:spPr>
          <a:xfrm>
            <a:off x="8525785" y="5888373"/>
            <a:ext cx="1170837" cy="602901"/>
          </a:xfrm>
          <a:prstGeom prst="rect">
            <a:avLst/>
          </a:prstGeom>
          <a:gradFill flip="none" rotWithShape="1">
            <a:gsLst>
              <a:gs pos="0">
                <a:srgbClr val="A3B5FF"/>
              </a:gs>
              <a:gs pos="56000">
                <a:srgbClr val="EFF2FF">
                  <a:alpha val="49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199408-633A-EF09-0F58-09DCA5330541}"/>
              </a:ext>
            </a:extLst>
          </p:cNvPr>
          <p:cNvSpPr txBox="1"/>
          <p:nvPr/>
        </p:nvSpPr>
        <p:spPr>
          <a:xfrm>
            <a:off x="8576242" y="5951305"/>
            <a:ext cx="114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Part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A7B70A-3752-8E47-B290-736EAAFB6301}"/>
              </a:ext>
            </a:extLst>
          </p:cNvPr>
          <p:cNvSpPr/>
          <p:nvPr/>
        </p:nvSpPr>
        <p:spPr>
          <a:xfrm>
            <a:off x="9973117" y="5877947"/>
            <a:ext cx="1199213" cy="613327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D75026-A433-8C1E-47E2-12A8E180CCBF}"/>
              </a:ext>
            </a:extLst>
          </p:cNvPr>
          <p:cNvSpPr/>
          <p:nvPr/>
        </p:nvSpPr>
        <p:spPr>
          <a:xfrm>
            <a:off x="9986641" y="5888373"/>
            <a:ext cx="1170837" cy="602901"/>
          </a:xfrm>
          <a:prstGeom prst="rect">
            <a:avLst/>
          </a:prstGeom>
          <a:gradFill flip="none" rotWithShape="1">
            <a:gsLst>
              <a:gs pos="0">
                <a:srgbClr val="A3B5FF"/>
              </a:gs>
              <a:gs pos="56000">
                <a:srgbClr val="EFF2FF">
                  <a:alpha val="49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E17E3B-5A73-CCA2-DFB9-610CB87A7A61}"/>
              </a:ext>
            </a:extLst>
          </p:cNvPr>
          <p:cNvSpPr txBox="1"/>
          <p:nvPr/>
        </p:nvSpPr>
        <p:spPr>
          <a:xfrm>
            <a:off x="10037098" y="5951305"/>
            <a:ext cx="114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168645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15" grpId="0" animBg="1"/>
      <p:bldP spid="16" grpId="0" animBg="1"/>
      <p:bldP spid="18" grpId="0"/>
      <p:bldP spid="19" grpId="0" animBg="1"/>
      <p:bldP spid="20" grpId="0" animBg="1"/>
      <p:bldP spid="21" grpId="0"/>
      <p:bldP spid="22" grpId="0" animBg="1"/>
      <p:bldP spid="23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157C72-5428-B92C-56FA-37A508325799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Zigzag indicator line">
            <a:extLst>
              <a:ext uri="{FF2B5EF4-FFF2-40B4-BE49-F238E27FC236}">
                <a16:creationId xmlns:a16="http://schemas.microsoft.com/office/drawing/2014/main" id="{8F056A57-2D18-BDFA-CAD2-7CDE6C121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57" r="3287" b="343"/>
          <a:stretch/>
        </p:blipFill>
        <p:spPr>
          <a:xfrm>
            <a:off x="2" y="-57152"/>
            <a:ext cx="12293598" cy="691515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0A3A7E-59E6-07EB-97BA-48BD87613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7885" y="2735941"/>
            <a:ext cx="12569372" cy="4179210"/>
          </a:xfrm>
          <a:solidFill>
            <a:schemeClr val="dk1">
              <a:alpha val="7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br>
              <a:rPr lang="en-CA" sz="4000" dirty="0">
                <a:solidFill>
                  <a:srgbClr val="FFFF00"/>
                </a:solidFill>
              </a:rPr>
            </a:br>
            <a:r>
              <a:rPr lang="en-CA" sz="4400" dirty="0">
                <a:solidFill>
                  <a:srgbClr val="FFFF00"/>
                </a:solidFill>
              </a:rPr>
              <a:t>PART I: </a:t>
            </a:r>
            <a:br>
              <a:rPr lang="en-CA" sz="4000" dirty="0">
                <a:solidFill>
                  <a:srgbClr val="FFFF00"/>
                </a:solidFill>
              </a:rPr>
            </a:br>
            <a:br>
              <a:rPr lang="en-CA" sz="4000" dirty="0">
                <a:solidFill>
                  <a:srgbClr val="FFFF00"/>
                </a:solidFill>
              </a:rPr>
            </a:br>
            <a:r>
              <a:rPr lang="en-US" sz="4000" dirty="0">
                <a:solidFill>
                  <a:srgbClr val="FFFF00"/>
                </a:solidFill>
              </a:rPr>
              <a:t>Comprehensive Evaluation of the Prognostic Utility of Complexity Scores using Intact VS Scrambled Audio Clips</a:t>
            </a:r>
            <a:br>
              <a:rPr lang="en-US" sz="4000" dirty="0">
                <a:solidFill>
                  <a:srgbClr val="FFFF00"/>
                </a:solidFill>
              </a:rPr>
            </a:br>
            <a:br>
              <a:rPr lang="en-CA" sz="4400" dirty="0"/>
            </a:b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93090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74">
            <a:extLst>
              <a:ext uri="{FF2B5EF4-FFF2-40B4-BE49-F238E27FC236}">
                <a16:creationId xmlns:a16="http://schemas.microsoft.com/office/drawing/2014/main" id="{98B07AC5-03C3-088B-5C32-9259A74759EB}"/>
              </a:ext>
            </a:extLst>
          </p:cNvPr>
          <p:cNvSpPr txBox="1"/>
          <p:nvPr/>
        </p:nvSpPr>
        <p:spPr>
          <a:xfrm>
            <a:off x="957136" y="4295535"/>
            <a:ext cx="56789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b="1" dirty="0">
                <a:solidFill>
                  <a:srgbClr val="000000"/>
                </a:solidFill>
                <a:latin typeface="+mj-lt"/>
                <a:cs typeface="Arial"/>
              </a:rPr>
              <a:t>Stratified 5-fold cross-validation technique </a:t>
            </a:r>
            <a:r>
              <a:rPr lang="en-CA" sz="2000" dirty="0">
                <a:solidFill>
                  <a:srgbClr val="000000"/>
                </a:solidFill>
                <a:latin typeface="+mj-lt"/>
                <a:cs typeface="Arial"/>
              </a:rPr>
              <a:t>(to train and test the models)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CA" sz="1400" dirty="0">
              <a:latin typeface="+mj-lt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CA" sz="1400" dirty="0">
              <a:latin typeface="+mj-lt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3923E450-F869-672D-498E-7F7C43226A98}"/>
              </a:ext>
            </a:extLst>
          </p:cNvPr>
          <p:cNvSpPr txBox="1"/>
          <p:nvPr/>
        </p:nvSpPr>
        <p:spPr>
          <a:xfrm>
            <a:off x="6390946" y="1514400"/>
            <a:ext cx="453999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latin typeface="+mj-lt"/>
              </a:rPr>
              <a:t>x 10 measures</a:t>
            </a:r>
          </a:p>
          <a:p>
            <a:r>
              <a:rPr lang="en-CA" sz="2400" b="1" dirty="0">
                <a:latin typeface="+mj-lt"/>
              </a:rPr>
              <a:t>x 7 algorithms: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LR (Logistic Regression)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LDA (Linear Discriminant Analysis)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KNN (K-Nearest Neighbors)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CART (Classification and Regression Trees)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 NB (Naive Bayes)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SVM (Support Vector Machine)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SVC (Support Vector Classification)</a:t>
            </a:r>
            <a:endParaRPr lang="en-CA" sz="2000" dirty="0">
              <a:latin typeface="+mj-lt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9C2C2C-D2E8-2C69-B908-746B9731F91A}"/>
              </a:ext>
            </a:extLst>
          </p:cNvPr>
          <p:cNvCxnSpPr>
            <a:cxnSpLocks/>
          </p:cNvCxnSpPr>
          <p:nvPr/>
        </p:nvCxnSpPr>
        <p:spPr>
          <a:xfrm>
            <a:off x="5714957" y="1753474"/>
            <a:ext cx="6867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93F890A-A051-6965-ACDD-081201464E6B}"/>
              </a:ext>
            </a:extLst>
          </p:cNvPr>
          <p:cNvSpPr txBox="1"/>
          <p:nvPr/>
        </p:nvSpPr>
        <p:spPr>
          <a:xfrm>
            <a:off x="871708" y="5734036"/>
            <a:ext cx="9870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sz="2400" dirty="0">
                <a:latin typeface="+mj-lt"/>
              </a:rPr>
              <a:t>Selection of top-performing measures and algorithms with HC first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A5B181F-658D-D64D-7221-EB9E8FC01D62}"/>
              </a:ext>
            </a:extLst>
          </p:cNvPr>
          <p:cNvCxnSpPr>
            <a:cxnSpLocks/>
          </p:cNvCxnSpPr>
          <p:nvPr/>
        </p:nvCxnSpPr>
        <p:spPr>
          <a:xfrm flipV="1">
            <a:off x="700054" y="2454314"/>
            <a:ext cx="4877487" cy="1321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A58DBF-C62D-FA0D-CFF0-FF141FC57919}"/>
              </a:ext>
            </a:extLst>
          </p:cNvPr>
          <p:cNvCxnSpPr>
            <a:cxnSpLocks/>
          </p:cNvCxnSpPr>
          <p:nvPr/>
        </p:nvCxnSpPr>
        <p:spPr>
          <a:xfrm>
            <a:off x="2015636" y="1780357"/>
            <a:ext cx="0" cy="21918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C74FDCC-EA9C-AF52-1D73-6928C0145465}"/>
              </a:ext>
            </a:extLst>
          </p:cNvPr>
          <p:cNvCxnSpPr>
            <a:cxnSpLocks/>
          </p:cNvCxnSpPr>
          <p:nvPr/>
        </p:nvCxnSpPr>
        <p:spPr>
          <a:xfrm>
            <a:off x="3432622" y="1758502"/>
            <a:ext cx="0" cy="21922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76">
            <a:extLst>
              <a:ext uri="{FF2B5EF4-FFF2-40B4-BE49-F238E27FC236}">
                <a16:creationId xmlns:a16="http://schemas.microsoft.com/office/drawing/2014/main" id="{5C2CDD0F-2794-86E8-2C30-67C7913C9F58}"/>
              </a:ext>
            </a:extLst>
          </p:cNvPr>
          <p:cNvSpPr txBox="1"/>
          <p:nvPr/>
        </p:nvSpPr>
        <p:spPr>
          <a:xfrm>
            <a:off x="2342503" y="191865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>
                <a:latin typeface="+mj-lt"/>
              </a:rPr>
              <a:t>Label</a:t>
            </a:r>
          </a:p>
        </p:txBody>
      </p:sp>
      <p:sp>
        <p:nvSpPr>
          <p:cNvPr id="51" name="TextBox 77">
            <a:extLst>
              <a:ext uri="{FF2B5EF4-FFF2-40B4-BE49-F238E27FC236}">
                <a16:creationId xmlns:a16="http://schemas.microsoft.com/office/drawing/2014/main" id="{27416753-09C5-8DB8-1020-425EC9882F19}"/>
              </a:ext>
            </a:extLst>
          </p:cNvPr>
          <p:cNvSpPr txBox="1"/>
          <p:nvPr/>
        </p:nvSpPr>
        <p:spPr>
          <a:xfrm>
            <a:off x="3867069" y="1628015"/>
            <a:ext cx="144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1" dirty="0">
                <a:latin typeface="+mj-lt"/>
              </a:rPr>
              <a:t>Features</a:t>
            </a:r>
          </a:p>
        </p:txBody>
      </p:sp>
      <p:sp>
        <p:nvSpPr>
          <p:cNvPr id="55" name="TextBox 78">
            <a:extLst>
              <a:ext uri="{FF2B5EF4-FFF2-40B4-BE49-F238E27FC236}">
                <a16:creationId xmlns:a16="http://schemas.microsoft.com/office/drawing/2014/main" id="{1BB03580-BD36-B1B5-D2CE-6D2C1B8E7D82}"/>
              </a:ext>
            </a:extLst>
          </p:cNvPr>
          <p:cNvSpPr txBox="1"/>
          <p:nvPr/>
        </p:nvSpPr>
        <p:spPr>
          <a:xfrm>
            <a:off x="3344117" y="1908802"/>
            <a:ext cx="2751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400" dirty="0">
                <a:latin typeface="+mj-lt"/>
              </a:rPr>
              <a:t>One Complexity Measure for each Electrode</a:t>
            </a:r>
          </a:p>
        </p:txBody>
      </p:sp>
      <p:sp>
        <p:nvSpPr>
          <p:cNvPr id="60" name="TextBox 80">
            <a:extLst>
              <a:ext uri="{FF2B5EF4-FFF2-40B4-BE49-F238E27FC236}">
                <a16:creationId xmlns:a16="http://schemas.microsoft.com/office/drawing/2014/main" id="{3A8D3129-DA33-FFEB-7A58-C6B5954806AD}"/>
              </a:ext>
            </a:extLst>
          </p:cNvPr>
          <p:cNvSpPr txBox="1"/>
          <p:nvPr/>
        </p:nvSpPr>
        <p:spPr>
          <a:xfrm>
            <a:off x="838275" y="191696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>
                <a:latin typeface="+mj-lt"/>
              </a:rPr>
              <a:t>Sample</a:t>
            </a:r>
          </a:p>
        </p:txBody>
      </p:sp>
      <p:sp>
        <p:nvSpPr>
          <p:cNvPr id="63" name="TextBox 81">
            <a:extLst>
              <a:ext uri="{FF2B5EF4-FFF2-40B4-BE49-F238E27FC236}">
                <a16:creationId xmlns:a16="http://schemas.microsoft.com/office/drawing/2014/main" id="{8EBE6ACD-5572-F6B1-C9BB-126468B182E1}"/>
              </a:ext>
            </a:extLst>
          </p:cNvPr>
          <p:cNvSpPr txBox="1"/>
          <p:nvPr/>
        </p:nvSpPr>
        <p:spPr>
          <a:xfrm>
            <a:off x="1702414" y="240411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latin typeface="+mj-lt"/>
              </a:rPr>
              <a:t>0 </a:t>
            </a:r>
          </a:p>
        </p:txBody>
      </p:sp>
      <p:sp>
        <p:nvSpPr>
          <p:cNvPr id="76" name="TextBox 82">
            <a:extLst>
              <a:ext uri="{FF2B5EF4-FFF2-40B4-BE49-F238E27FC236}">
                <a16:creationId xmlns:a16="http://schemas.microsoft.com/office/drawing/2014/main" id="{6EA1F31B-6819-8599-1F98-8742B00B3DF6}"/>
              </a:ext>
            </a:extLst>
          </p:cNvPr>
          <p:cNvSpPr txBox="1"/>
          <p:nvPr/>
        </p:nvSpPr>
        <p:spPr>
          <a:xfrm>
            <a:off x="1578093" y="300890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latin typeface="+mj-lt"/>
              </a:rPr>
              <a:t>30</a:t>
            </a:r>
          </a:p>
        </p:txBody>
      </p:sp>
      <p:sp>
        <p:nvSpPr>
          <p:cNvPr id="77" name="TextBox 83">
            <a:extLst>
              <a:ext uri="{FF2B5EF4-FFF2-40B4-BE49-F238E27FC236}">
                <a16:creationId xmlns:a16="http://schemas.microsoft.com/office/drawing/2014/main" id="{7C5DE7B3-EA66-6BA7-39A3-7A888B8BEADB}"/>
              </a:ext>
            </a:extLst>
          </p:cNvPr>
          <p:cNvSpPr txBox="1"/>
          <p:nvPr/>
        </p:nvSpPr>
        <p:spPr>
          <a:xfrm>
            <a:off x="1542826" y="371671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latin typeface="+mj-lt"/>
              </a:rPr>
              <a:t>60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3F5516-F0FD-E1EE-7AFB-067489522D16}"/>
              </a:ext>
            </a:extLst>
          </p:cNvPr>
          <p:cNvCxnSpPr>
            <a:cxnSpLocks/>
          </p:cNvCxnSpPr>
          <p:nvPr/>
        </p:nvCxnSpPr>
        <p:spPr>
          <a:xfrm flipV="1">
            <a:off x="2015635" y="3201564"/>
            <a:ext cx="3561906" cy="74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86">
            <a:extLst>
              <a:ext uri="{FF2B5EF4-FFF2-40B4-BE49-F238E27FC236}">
                <a16:creationId xmlns:a16="http://schemas.microsoft.com/office/drawing/2014/main" id="{678865A4-9837-059B-0B2D-EF9F222DF83F}"/>
              </a:ext>
            </a:extLst>
          </p:cNvPr>
          <p:cNvSpPr txBox="1"/>
          <p:nvPr/>
        </p:nvSpPr>
        <p:spPr>
          <a:xfrm>
            <a:off x="1976436" y="2496686"/>
            <a:ext cx="1591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>
                <a:latin typeface="+mj-lt"/>
              </a:rPr>
              <a:t>Scrambled</a:t>
            </a:r>
          </a:p>
          <a:p>
            <a:pPr algn="ctr"/>
            <a:r>
              <a:rPr lang="en-CA" dirty="0">
                <a:latin typeface="+mj-lt"/>
              </a:rPr>
              <a:t>Taken (30)</a:t>
            </a:r>
          </a:p>
        </p:txBody>
      </p:sp>
      <p:sp>
        <p:nvSpPr>
          <p:cNvPr id="80" name="TextBox 87">
            <a:extLst>
              <a:ext uri="{FF2B5EF4-FFF2-40B4-BE49-F238E27FC236}">
                <a16:creationId xmlns:a16="http://schemas.microsoft.com/office/drawing/2014/main" id="{252433F3-3091-6AAC-56C5-06E8852DACF9}"/>
              </a:ext>
            </a:extLst>
          </p:cNvPr>
          <p:cNvSpPr txBox="1"/>
          <p:nvPr/>
        </p:nvSpPr>
        <p:spPr>
          <a:xfrm>
            <a:off x="2015636" y="3251565"/>
            <a:ext cx="1591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latin typeface="+mj-lt"/>
              </a:rPr>
              <a:t>Intact </a:t>
            </a:r>
          </a:p>
          <a:p>
            <a:r>
              <a:rPr lang="en-CA" dirty="0">
                <a:latin typeface="+mj-lt"/>
              </a:rPr>
              <a:t>Taken (30)</a:t>
            </a:r>
          </a:p>
        </p:txBody>
      </p:sp>
      <p:sp>
        <p:nvSpPr>
          <p:cNvPr id="81" name="Left Brace 80">
            <a:extLst>
              <a:ext uri="{FF2B5EF4-FFF2-40B4-BE49-F238E27FC236}">
                <a16:creationId xmlns:a16="http://schemas.microsoft.com/office/drawing/2014/main" id="{09299A84-E50D-1692-80FD-4E5E03D4968D}"/>
              </a:ext>
            </a:extLst>
          </p:cNvPr>
          <p:cNvSpPr/>
          <p:nvPr/>
        </p:nvSpPr>
        <p:spPr>
          <a:xfrm rot="16200000">
            <a:off x="5403880" y="390442"/>
            <a:ext cx="444339" cy="10232361"/>
          </a:xfrm>
          <a:prstGeom prst="lef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1600">
              <a:latin typeface="+mj-lt"/>
            </a:endParaRPr>
          </a:p>
        </p:txBody>
      </p:sp>
      <p:sp>
        <p:nvSpPr>
          <p:cNvPr id="82" name="TextBox 274">
            <a:extLst>
              <a:ext uri="{FF2B5EF4-FFF2-40B4-BE49-F238E27FC236}">
                <a16:creationId xmlns:a16="http://schemas.microsoft.com/office/drawing/2014/main" id="{910C0653-7FE5-1EA4-1829-AD9768872717}"/>
              </a:ext>
            </a:extLst>
          </p:cNvPr>
          <p:cNvSpPr txBox="1"/>
          <p:nvPr/>
        </p:nvSpPr>
        <p:spPr>
          <a:xfrm>
            <a:off x="406782" y="20634"/>
            <a:ext cx="117852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3200" b="1" dirty="0">
                <a:solidFill>
                  <a:srgbClr val="000000"/>
                </a:solidFill>
                <a:latin typeface="+mj-lt"/>
                <a:cs typeface="Arial"/>
              </a:rPr>
              <a:t>Intra-subject level binary classification for discriminating between Intact and Scrambled Taken</a:t>
            </a:r>
            <a:endParaRPr lang="en-CA" sz="3200" dirty="0">
              <a:solidFill>
                <a:srgbClr val="000000"/>
              </a:solidFill>
              <a:latin typeface="+mj-lt"/>
              <a:cs typeface="Arial"/>
            </a:endParaRPr>
          </a:p>
        </p:txBody>
      </p:sp>
      <p:sp>
        <p:nvSpPr>
          <p:cNvPr id="15" name="TextBox 274">
            <a:extLst>
              <a:ext uri="{FF2B5EF4-FFF2-40B4-BE49-F238E27FC236}">
                <a16:creationId xmlns:a16="http://schemas.microsoft.com/office/drawing/2014/main" id="{9F0F3320-B23F-7C44-88F0-8980D188A3F1}"/>
              </a:ext>
            </a:extLst>
          </p:cNvPr>
          <p:cNvSpPr txBox="1"/>
          <p:nvPr/>
        </p:nvSpPr>
        <p:spPr>
          <a:xfrm>
            <a:off x="531755" y="1250208"/>
            <a:ext cx="335715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b="1" dirty="0">
                <a:solidFill>
                  <a:srgbClr val="000000"/>
                </a:solidFill>
                <a:latin typeface="+mj-lt"/>
                <a:cs typeface="Arial"/>
              </a:rPr>
              <a:t>For EACH participant:</a:t>
            </a:r>
            <a:endParaRPr lang="en-CA" sz="1400" dirty="0">
              <a:latin typeface="+mj-lt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CA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308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0" grpId="0"/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5D27-235D-975F-EE91-F043739A1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Results – 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F3826-FA63-D369-8255-0EE94A7A4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35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373545"/>
      </a:dk2>
      <a:lt2>
        <a:srgbClr val="373545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7F7F7F"/>
      </a:folHlink>
    </a:clrScheme>
    <a:fontScheme name="Custom 1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14863</TotalTime>
  <Words>1471</Words>
  <Application>Microsoft Office PowerPoint</Application>
  <PresentationFormat>Widescreen</PresentationFormat>
  <Paragraphs>344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-apple-system</vt:lpstr>
      <vt:lpstr>Arial</vt:lpstr>
      <vt:lpstr>Calibri</vt:lpstr>
      <vt:lpstr>Century Schoolbook</vt:lpstr>
      <vt:lpstr>Helvetica</vt:lpstr>
      <vt:lpstr>Rockwell</vt:lpstr>
      <vt:lpstr>Times New Roman</vt:lpstr>
      <vt:lpstr>Office Theme</vt:lpstr>
      <vt:lpstr>Complexity Modulation with Naturalistic Narrative Stimuli for Prognosis of Acute Brain-Injured Patients </vt:lpstr>
      <vt:lpstr>PowerPoint Presentation</vt:lpstr>
      <vt:lpstr>Complexity</vt:lpstr>
      <vt:lpstr>PowerPoint Presentation</vt:lpstr>
      <vt:lpstr>PowerPoint Presentation</vt:lpstr>
      <vt:lpstr>PowerPoint Presentation</vt:lpstr>
      <vt:lpstr> PART I:   Comprehensive Evaluation of the Prognostic Utility of Complexity Scores using Intact VS Scrambled Audio Clips  </vt:lpstr>
      <vt:lpstr>PowerPoint Presentation</vt:lpstr>
      <vt:lpstr>Results – Part I</vt:lpstr>
      <vt:lpstr>HC Models and Measures for Individual Participant Performance</vt:lpstr>
      <vt:lpstr>Individual Patient Accuracy Scores</vt:lpstr>
      <vt:lpstr>Group Differences of Outcome</vt:lpstr>
      <vt:lpstr> PART II:    Assessing Differences for Outcome and Task using Spatial Lempel-Ziv Complexity   </vt:lpstr>
      <vt:lpstr>PowerPoint Presentation</vt:lpstr>
      <vt:lpstr>Results – Part II</vt:lpstr>
      <vt:lpstr>PowerPoint Presentation</vt:lpstr>
      <vt:lpstr>Rest == Intact == Scrambled</vt:lpstr>
      <vt:lpstr>Directionality of Results is Dependent on Calculation Parameters </vt:lpstr>
      <vt:lpstr> PART III:    Predicting Outcome at an Individual Level     </vt:lpstr>
      <vt:lpstr>Statistical Analysis – Part III</vt:lpstr>
      <vt:lpstr>Results – Part III</vt:lpstr>
      <vt:lpstr>PowerPoint Presentation</vt:lpstr>
      <vt:lpstr>Discussion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alhayawi</dc:creator>
  <cp:lastModifiedBy>hassan alhayawi</cp:lastModifiedBy>
  <cp:revision>128</cp:revision>
  <dcterms:created xsi:type="dcterms:W3CDTF">2023-11-20T17:48:58Z</dcterms:created>
  <dcterms:modified xsi:type="dcterms:W3CDTF">2024-10-23T00:34:47Z</dcterms:modified>
</cp:coreProperties>
</file>