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Maven Pro" panose="020B0604020202020204" charset="0"/>
      <p:regular r:id="rId17"/>
    </p:embeddedFont>
    <p:embeddedFont>
      <p:font typeface="Maven Pro Bold" panose="020B0604020202020204" charset="0"/>
      <p:regular r:id="rId18"/>
    </p:embeddedFont>
    <p:embeddedFont>
      <p:font typeface="Open Sans" panose="020B0606030504020204" pitchFamily="34" charset="0"/>
      <p:regular r:id="rId19"/>
    </p:embeddedFont>
    <p:embeddedFont>
      <p:font typeface="Open Sans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87820" y="3850327"/>
            <a:ext cx="13575525" cy="3138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29"/>
              </a:lnSpc>
            </a:pPr>
            <a:r>
              <a:rPr lang="en-US" sz="14537" b="1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AUTOCORRECT ON ARABIC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V="1">
            <a:off x="14297025" y="62960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23669" y="1889596"/>
            <a:ext cx="10577473" cy="911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Example Corrections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17945" y="3924300"/>
            <a:ext cx="12052111" cy="4033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b="1">
                <a:solidFill>
                  <a:srgbClr val="252D3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Incorrect: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 "</a:t>
            </a:r>
            <a:r>
              <a:rPr lang="ar-EG" sz="32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  <a:rtl/>
              </a:rPr>
              <a:t>وززارة النربية والتعليم تعلن عن تعطبل الدراسة</a:t>
            </a:r>
            <a:r>
              <a:rPr lang="en-US" sz="32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</a:p>
          <a:p>
            <a:pPr algn="just">
              <a:lnSpc>
                <a:spcPts val="4480"/>
              </a:lnSpc>
            </a:pPr>
            <a:r>
              <a:rPr lang="en-US" sz="3200" b="1">
                <a:solidFill>
                  <a:srgbClr val="252D3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Corrected: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 "</a:t>
            </a:r>
            <a:r>
              <a:rPr lang="ar-EG" sz="32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  <a:rtl/>
              </a:rPr>
              <a:t>وزارة التربية والتعليم تعلن عن تعطيل الدراسة</a:t>
            </a:r>
            <a:r>
              <a:rPr lang="en-US" sz="32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</a:p>
          <a:p>
            <a:pPr algn="just">
              <a:lnSpc>
                <a:spcPts val="5440"/>
              </a:lnSpc>
            </a:pPr>
            <a:r>
              <a:rPr lang="en-US" sz="3200" b="1">
                <a:solidFill>
                  <a:srgbClr val="252D3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Other Examples: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lang="ar-EG" sz="32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  <a:rtl/>
              </a:rPr>
              <a:t>الريس" ➝ "الرئيس</a:t>
            </a:r>
            <a:r>
              <a:rPr lang="en-US" sz="32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lang="ar-EG" sz="32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  <a:rtl/>
              </a:rPr>
              <a:t>المعلمون و الططلاب" ➝ "المعلمون والطلاب</a:t>
            </a:r>
            <a:r>
              <a:rPr lang="en-US" sz="32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5015267"/>
            <a:ext cx="7143750" cy="2867664"/>
          </a:xfrm>
          <a:custGeom>
            <a:avLst/>
            <a:gdLst/>
            <a:ahLst/>
            <a:cxnLst/>
            <a:rect l="l" t="t" r="r" b="b"/>
            <a:pathLst>
              <a:path w="7143750" h="2867664">
                <a:moveTo>
                  <a:pt x="0" y="0"/>
                </a:moveTo>
                <a:lnTo>
                  <a:pt x="7143750" y="0"/>
                </a:lnTo>
                <a:lnTo>
                  <a:pt x="7143750" y="2867664"/>
                </a:lnTo>
                <a:lnTo>
                  <a:pt x="0" y="28676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08" b="-50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112692" y="3639898"/>
            <a:ext cx="7146607" cy="5618402"/>
          </a:xfrm>
          <a:custGeom>
            <a:avLst/>
            <a:gdLst/>
            <a:ahLst/>
            <a:cxnLst/>
            <a:rect l="l" t="t" r="r" b="b"/>
            <a:pathLst>
              <a:path w="7146607" h="5618402">
                <a:moveTo>
                  <a:pt x="0" y="0"/>
                </a:moveTo>
                <a:lnTo>
                  <a:pt x="7146608" y="0"/>
                </a:lnTo>
                <a:lnTo>
                  <a:pt x="7146608" y="5618402"/>
                </a:lnTo>
                <a:lnTo>
                  <a:pt x="0" y="561840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8172450" y="1630362"/>
            <a:ext cx="2734403" cy="911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GUI</a:t>
            </a:r>
          </a:p>
        </p:txBody>
      </p:sp>
      <p:sp>
        <p:nvSpPr>
          <p:cNvPr id="8" name="AutoShape 8"/>
          <p:cNvSpPr/>
          <p:nvPr/>
        </p:nvSpPr>
        <p:spPr>
          <a:xfrm>
            <a:off x="8172450" y="6449099"/>
            <a:ext cx="194024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7825781"/>
            <a:ext cx="714375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Input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010317" y="9218543"/>
            <a:ext cx="1351359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23669" y="1889596"/>
            <a:ext cx="7640663" cy="911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LIMITATIONS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17945" y="3829050"/>
            <a:ext cx="12052111" cy="543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544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Vocabulary quality highly depends on the dataset – OOV (out-of-vocabulary) words may be missed.</a:t>
            </a:r>
          </a:p>
          <a:p>
            <a:pPr marL="690881" lvl="1" indent="-345440" algn="just">
              <a:lnSpc>
                <a:spcPts val="544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Model may not understand sarcasm, slang, or dialectal variations.</a:t>
            </a:r>
          </a:p>
          <a:p>
            <a:pPr marL="690881" lvl="1" indent="-345440" algn="just">
              <a:lnSpc>
                <a:spcPts val="544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Requires GPU for real-time correction (slow on CPU).</a:t>
            </a:r>
          </a:p>
          <a:p>
            <a:pPr marL="690881" lvl="1" indent="-345440" algn="just">
              <a:lnSpc>
                <a:spcPts val="544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Tokenization issues: some Arabic words may be split inappropriately.</a:t>
            </a:r>
          </a:p>
          <a:p>
            <a:pPr marL="690881" lvl="1" indent="-345440" algn="just">
              <a:lnSpc>
                <a:spcPts val="544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Sometimes the meaning of the word changes.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87966" y="1630362"/>
            <a:ext cx="7528314" cy="911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FUTURE WORK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987966" y="3467100"/>
            <a:ext cx="11352838" cy="406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544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Use larger and more diverse Arabic corpora (e.g., social media, books).</a:t>
            </a:r>
          </a:p>
          <a:p>
            <a:pPr marL="690881" lvl="1" indent="-345440" algn="just">
              <a:lnSpc>
                <a:spcPts val="544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Add part-of-speech constraints to reduce overcorrection.</a:t>
            </a:r>
          </a:p>
          <a:p>
            <a:pPr marL="690881" lvl="1" indent="-345440" algn="just">
              <a:lnSpc>
                <a:spcPts val="544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Extend to grammar correction, not just spelling.</a:t>
            </a:r>
          </a:p>
          <a:p>
            <a:pPr marL="690881" lvl="1" indent="-345440" algn="just">
              <a:lnSpc>
                <a:spcPts val="544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Deploy as a web or mobile API.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564395"/>
            <a:ext cx="7800780" cy="1818386"/>
            <a:chOff x="0" y="0"/>
            <a:chExt cx="2054526" cy="4789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4526" cy="478916"/>
            </a:xfrm>
            <a:custGeom>
              <a:avLst/>
              <a:gdLst/>
              <a:ahLst/>
              <a:cxnLst/>
              <a:rect l="l" t="t" r="r" b="b"/>
              <a:pathLst>
                <a:path w="2054526" h="478916">
                  <a:moveTo>
                    <a:pt x="50615" y="0"/>
                  </a:moveTo>
                  <a:lnTo>
                    <a:pt x="2003911" y="0"/>
                  </a:lnTo>
                  <a:cubicBezTo>
                    <a:pt x="2017335" y="0"/>
                    <a:pt x="2030209" y="5333"/>
                    <a:pt x="2039701" y="14825"/>
                  </a:cubicBezTo>
                  <a:cubicBezTo>
                    <a:pt x="2049194" y="24317"/>
                    <a:pt x="2054526" y="37191"/>
                    <a:pt x="2054526" y="50615"/>
                  </a:cubicBezTo>
                  <a:lnTo>
                    <a:pt x="2054526" y="428301"/>
                  </a:lnTo>
                  <a:cubicBezTo>
                    <a:pt x="2054526" y="456255"/>
                    <a:pt x="2031865" y="478916"/>
                    <a:pt x="2003911" y="478916"/>
                  </a:cubicBezTo>
                  <a:lnTo>
                    <a:pt x="50615" y="478916"/>
                  </a:lnTo>
                  <a:cubicBezTo>
                    <a:pt x="37191" y="478916"/>
                    <a:pt x="24317" y="473584"/>
                    <a:pt x="14825" y="464092"/>
                  </a:cubicBezTo>
                  <a:cubicBezTo>
                    <a:pt x="5333" y="454599"/>
                    <a:pt x="0" y="441725"/>
                    <a:pt x="0" y="428301"/>
                  </a:cubicBezTo>
                  <a:lnTo>
                    <a:pt x="0" y="50615"/>
                  </a:lnTo>
                  <a:cubicBezTo>
                    <a:pt x="0" y="22661"/>
                    <a:pt x="22661" y="0"/>
                    <a:pt x="50615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54526" cy="5170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4059205"/>
            <a:ext cx="7365590" cy="94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9122" lvl="1" indent="-299561" algn="just">
              <a:lnSpc>
                <a:spcPts val="3884"/>
              </a:lnSpc>
              <a:buFont typeface="Arial"/>
              <a:buChar char="•"/>
            </a:pPr>
            <a:r>
              <a:rPr lang="en-US" sz="2775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Successfully trained a spelling correction model for Arabic using MARBERT.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45692" y="1889596"/>
            <a:ext cx="8865010" cy="926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7"/>
              </a:lnSpc>
            </a:pPr>
            <a:r>
              <a:rPr lang="en-US" sz="8121" b="1">
                <a:solidFill>
                  <a:srgbClr val="252D3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458520" y="3632226"/>
            <a:ext cx="7971419" cy="1818386"/>
            <a:chOff x="0" y="0"/>
            <a:chExt cx="2099468" cy="47891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99469" cy="478916"/>
            </a:xfrm>
            <a:custGeom>
              <a:avLst/>
              <a:gdLst/>
              <a:ahLst/>
              <a:cxnLst/>
              <a:rect l="l" t="t" r="r" b="b"/>
              <a:pathLst>
                <a:path w="2099469" h="478916">
                  <a:moveTo>
                    <a:pt x="49532" y="0"/>
                  </a:moveTo>
                  <a:lnTo>
                    <a:pt x="2049937" y="0"/>
                  </a:lnTo>
                  <a:cubicBezTo>
                    <a:pt x="2063073" y="0"/>
                    <a:pt x="2075672" y="5219"/>
                    <a:pt x="2084961" y="14507"/>
                  </a:cubicBezTo>
                  <a:cubicBezTo>
                    <a:pt x="2094250" y="23796"/>
                    <a:pt x="2099469" y="36395"/>
                    <a:pt x="2099469" y="49532"/>
                  </a:cubicBezTo>
                  <a:lnTo>
                    <a:pt x="2099469" y="429385"/>
                  </a:lnTo>
                  <a:cubicBezTo>
                    <a:pt x="2099469" y="442521"/>
                    <a:pt x="2094250" y="455120"/>
                    <a:pt x="2084961" y="464409"/>
                  </a:cubicBezTo>
                  <a:cubicBezTo>
                    <a:pt x="2075672" y="473698"/>
                    <a:pt x="2063073" y="478916"/>
                    <a:pt x="2049937" y="478916"/>
                  </a:cubicBezTo>
                  <a:lnTo>
                    <a:pt x="49532" y="478916"/>
                  </a:lnTo>
                  <a:cubicBezTo>
                    <a:pt x="36395" y="478916"/>
                    <a:pt x="23796" y="473698"/>
                    <a:pt x="14507" y="464409"/>
                  </a:cubicBezTo>
                  <a:cubicBezTo>
                    <a:pt x="5219" y="455120"/>
                    <a:pt x="0" y="442521"/>
                    <a:pt x="0" y="429385"/>
                  </a:cubicBezTo>
                  <a:lnTo>
                    <a:pt x="0" y="49532"/>
                  </a:lnTo>
                  <a:cubicBezTo>
                    <a:pt x="0" y="36395"/>
                    <a:pt x="5219" y="23796"/>
                    <a:pt x="14507" y="14507"/>
                  </a:cubicBezTo>
                  <a:cubicBezTo>
                    <a:pt x="23796" y="5219"/>
                    <a:pt x="36395" y="0"/>
                    <a:pt x="49532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099468" cy="5170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802146" y="3974954"/>
            <a:ext cx="7067120" cy="949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1026" lvl="1" indent="-295513" algn="just">
              <a:lnSpc>
                <a:spcPts val="3832"/>
              </a:lnSpc>
              <a:buFont typeface="Arial"/>
              <a:buChar char="•"/>
            </a:pPr>
            <a:r>
              <a:rPr lang="en-US" sz="2737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Showed measurable improvement in language modeling loss.</a:t>
            </a:r>
          </a:p>
        </p:txBody>
      </p:sp>
      <p:sp>
        <p:nvSpPr>
          <p:cNvPr id="11" name="Freeform 11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1028700" y="6428213"/>
            <a:ext cx="7800780" cy="1801387"/>
            <a:chOff x="0" y="0"/>
            <a:chExt cx="2054526" cy="47443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54526" cy="474440"/>
            </a:xfrm>
            <a:custGeom>
              <a:avLst/>
              <a:gdLst/>
              <a:ahLst/>
              <a:cxnLst/>
              <a:rect l="l" t="t" r="r" b="b"/>
              <a:pathLst>
                <a:path w="2054526" h="474440">
                  <a:moveTo>
                    <a:pt x="50615" y="0"/>
                  </a:moveTo>
                  <a:lnTo>
                    <a:pt x="2003911" y="0"/>
                  </a:lnTo>
                  <a:cubicBezTo>
                    <a:pt x="2017335" y="0"/>
                    <a:pt x="2030209" y="5333"/>
                    <a:pt x="2039701" y="14825"/>
                  </a:cubicBezTo>
                  <a:cubicBezTo>
                    <a:pt x="2049194" y="24317"/>
                    <a:pt x="2054526" y="37191"/>
                    <a:pt x="2054526" y="50615"/>
                  </a:cubicBezTo>
                  <a:lnTo>
                    <a:pt x="2054526" y="423824"/>
                  </a:lnTo>
                  <a:cubicBezTo>
                    <a:pt x="2054526" y="451778"/>
                    <a:pt x="2031865" y="474440"/>
                    <a:pt x="2003911" y="474440"/>
                  </a:cubicBezTo>
                  <a:lnTo>
                    <a:pt x="50615" y="474440"/>
                  </a:lnTo>
                  <a:cubicBezTo>
                    <a:pt x="22661" y="474440"/>
                    <a:pt x="0" y="451778"/>
                    <a:pt x="0" y="423824"/>
                  </a:cubicBezTo>
                  <a:lnTo>
                    <a:pt x="0" y="50615"/>
                  </a:lnTo>
                  <a:cubicBezTo>
                    <a:pt x="0" y="22661"/>
                    <a:pt x="22661" y="0"/>
                    <a:pt x="50615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2054526" cy="5220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892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148786" y="6680797"/>
            <a:ext cx="7365590" cy="94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9122" lvl="1" indent="-299561" algn="just">
              <a:lnSpc>
                <a:spcPts val="3884"/>
              </a:lnSpc>
              <a:buFont typeface="Arial"/>
              <a:buChar char="•"/>
            </a:pPr>
            <a:r>
              <a:rPr lang="en-US" sz="2775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Real-world cases confirm effective correction of various spelling errors.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9458520" y="6428213"/>
            <a:ext cx="7971419" cy="1818386"/>
            <a:chOff x="0" y="0"/>
            <a:chExt cx="2099468" cy="47891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99469" cy="478916"/>
            </a:xfrm>
            <a:custGeom>
              <a:avLst/>
              <a:gdLst/>
              <a:ahLst/>
              <a:cxnLst/>
              <a:rect l="l" t="t" r="r" b="b"/>
              <a:pathLst>
                <a:path w="2099469" h="478916">
                  <a:moveTo>
                    <a:pt x="49532" y="0"/>
                  </a:moveTo>
                  <a:lnTo>
                    <a:pt x="2049937" y="0"/>
                  </a:lnTo>
                  <a:cubicBezTo>
                    <a:pt x="2063073" y="0"/>
                    <a:pt x="2075672" y="5219"/>
                    <a:pt x="2084961" y="14507"/>
                  </a:cubicBezTo>
                  <a:cubicBezTo>
                    <a:pt x="2094250" y="23796"/>
                    <a:pt x="2099469" y="36395"/>
                    <a:pt x="2099469" y="49532"/>
                  </a:cubicBezTo>
                  <a:lnTo>
                    <a:pt x="2099469" y="429385"/>
                  </a:lnTo>
                  <a:cubicBezTo>
                    <a:pt x="2099469" y="442521"/>
                    <a:pt x="2094250" y="455120"/>
                    <a:pt x="2084961" y="464409"/>
                  </a:cubicBezTo>
                  <a:cubicBezTo>
                    <a:pt x="2075672" y="473698"/>
                    <a:pt x="2063073" y="478916"/>
                    <a:pt x="2049937" y="478916"/>
                  </a:cubicBezTo>
                  <a:lnTo>
                    <a:pt x="49532" y="478916"/>
                  </a:lnTo>
                  <a:cubicBezTo>
                    <a:pt x="36395" y="478916"/>
                    <a:pt x="23796" y="473698"/>
                    <a:pt x="14507" y="464409"/>
                  </a:cubicBezTo>
                  <a:cubicBezTo>
                    <a:pt x="5219" y="455120"/>
                    <a:pt x="0" y="442521"/>
                    <a:pt x="0" y="429385"/>
                  </a:cubicBezTo>
                  <a:lnTo>
                    <a:pt x="0" y="49532"/>
                  </a:lnTo>
                  <a:cubicBezTo>
                    <a:pt x="0" y="36395"/>
                    <a:pt x="5219" y="23796"/>
                    <a:pt x="14507" y="14507"/>
                  </a:cubicBezTo>
                  <a:cubicBezTo>
                    <a:pt x="23796" y="5219"/>
                    <a:pt x="36395" y="0"/>
                    <a:pt x="49532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2099468" cy="5170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802146" y="6765802"/>
            <a:ext cx="7457154" cy="94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9122" lvl="1" indent="-299561" algn="just">
              <a:lnSpc>
                <a:spcPts val="3884"/>
              </a:lnSpc>
              <a:buFont typeface="Arial"/>
              <a:buChar char="•"/>
            </a:pPr>
            <a:r>
              <a:rPr lang="en-US" sz="2775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Levenshtein distance improves correction by prioritizing similar words.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54150" y="3832722"/>
            <a:ext cx="12779699" cy="1791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sz="15544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43940" y="5955758"/>
            <a:ext cx="9800119" cy="79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your attention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6974593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13969" y="8304597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>
            <a:off x="17582856" y="118636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12517066" y="-114300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0009" y="3039649"/>
            <a:ext cx="13967983" cy="6218651"/>
            <a:chOff x="0" y="0"/>
            <a:chExt cx="3678810" cy="16378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78810" cy="1637834"/>
            </a:xfrm>
            <a:custGeom>
              <a:avLst/>
              <a:gdLst/>
              <a:ahLst/>
              <a:cxnLst/>
              <a:rect l="l" t="t" r="r" b="b"/>
              <a:pathLst>
                <a:path w="3678810" h="1637834">
                  <a:moveTo>
                    <a:pt x="28267" y="0"/>
                  </a:moveTo>
                  <a:lnTo>
                    <a:pt x="3650543" y="0"/>
                  </a:lnTo>
                  <a:cubicBezTo>
                    <a:pt x="3666155" y="0"/>
                    <a:pt x="3678810" y="12656"/>
                    <a:pt x="3678810" y="28267"/>
                  </a:cubicBezTo>
                  <a:lnTo>
                    <a:pt x="3678810" y="1609567"/>
                  </a:lnTo>
                  <a:cubicBezTo>
                    <a:pt x="3678810" y="1625178"/>
                    <a:pt x="3666155" y="1637834"/>
                    <a:pt x="3650543" y="1637834"/>
                  </a:cubicBezTo>
                  <a:lnTo>
                    <a:pt x="28267" y="1637834"/>
                  </a:lnTo>
                  <a:cubicBezTo>
                    <a:pt x="20770" y="1637834"/>
                    <a:pt x="13580" y="1634856"/>
                    <a:pt x="8279" y="1629555"/>
                  </a:cubicBezTo>
                  <a:cubicBezTo>
                    <a:pt x="2978" y="1624253"/>
                    <a:pt x="0" y="1617064"/>
                    <a:pt x="0" y="1609567"/>
                  </a:cubicBezTo>
                  <a:lnTo>
                    <a:pt x="0" y="28267"/>
                  </a:lnTo>
                  <a:cubicBezTo>
                    <a:pt x="0" y="12656"/>
                    <a:pt x="12656" y="0"/>
                    <a:pt x="28267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678810" cy="1675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580455" y="3570912"/>
            <a:ext cx="13127089" cy="5103340"/>
            <a:chOff x="0" y="0"/>
            <a:chExt cx="17502786" cy="6804453"/>
          </a:xfrm>
        </p:grpSpPr>
        <p:sp>
          <p:nvSpPr>
            <p:cNvPr id="6" name="TextBox 6"/>
            <p:cNvSpPr txBox="1"/>
            <p:nvPr/>
          </p:nvSpPr>
          <p:spPr>
            <a:xfrm>
              <a:off x="0" y="-85725"/>
              <a:ext cx="17502786" cy="14880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72618" lvl="1" indent="-336309" algn="just">
                <a:lnSpc>
                  <a:spcPts val="4673"/>
                </a:lnSpc>
                <a:buFont typeface="Arial"/>
                <a:buChar char="•"/>
              </a:pPr>
              <a:r>
                <a:rPr lang="en-US" sz="3115" b="1">
                  <a:solidFill>
                    <a:srgbClr val="25293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Goal:</a:t>
              </a:r>
              <a:r>
                <a:rPr lang="en-US" sz="3115">
                  <a:solidFill>
                    <a:srgbClr val="252930"/>
                  </a:solidFill>
                  <a:latin typeface="Open Sans"/>
                  <a:ea typeface="Open Sans"/>
                  <a:cs typeface="Open Sans"/>
                  <a:sym typeface="Open Sans"/>
                </a:rPr>
                <a:t> Build an Arabic spell-checker that detects and corrects misspellings using a Masked Language Model (MLM).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072617"/>
              <a:ext cx="17502786" cy="22896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72619" lvl="1" indent="-336309" algn="just">
                <a:lnSpc>
                  <a:spcPts val="4673"/>
                </a:lnSpc>
                <a:buFont typeface="Arial"/>
                <a:buChar char="•"/>
              </a:pPr>
              <a:r>
                <a:rPr lang="en-US" sz="3115" b="1">
                  <a:solidFill>
                    <a:srgbClr val="25293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Approach:</a:t>
              </a:r>
              <a:r>
                <a:rPr lang="en-US" sz="3115">
                  <a:solidFill>
                    <a:srgbClr val="252930"/>
                  </a:solidFill>
                  <a:latin typeface="Open Sans"/>
                  <a:ea typeface="Open Sans"/>
                  <a:cs typeface="Open Sans"/>
                  <a:sym typeface="Open Sans"/>
                </a:rPr>
                <a:t> Fine-tuned MARBERT (transformers-based model) to understand Arabic context and correct words using top-k predictions.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880163"/>
              <a:ext cx="17502786" cy="1924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72619" lvl="1" indent="-336309" algn="just">
                <a:lnSpc>
                  <a:spcPts val="6230"/>
                </a:lnSpc>
                <a:buFont typeface="Arial"/>
                <a:buChar char="•"/>
              </a:pPr>
              <a:r>
                <a:rPr lang="en-US" sz="3115" b="1">
                  <a:solidFill>
                    <a:srgbClr val="25293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Use Case:</a:t>
              </a:r>
              <a:r>
                <a:rPr lang="en-US" sz="3115">
                  <a:solidFill>
                    <a:srgbClr val="252930"/>
                  </a:solidFill>
                  <a:latin typeface="Open Sans"/>
                  <a:ea typeface="Open Sans"/>
                  <a:cs typeface="Open Sans"/>
                  <a:sym typeface="Open Sans"/>
                </a:rPr>
                <a:t> Arabic news, educational texts, or social content where high-quality language is required.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995148" y="1879341"/>
            <a:ext cx="8297704" cy="826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1"/>
              </a:lnSpc>
            </a:pPr>
            <a:r>
              <a:rPr lang="en-US" sz="7301" b="1">
                <a:solidFill>
                  <a:srgbClr val="252D3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OVERVIEW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689342"/>
            <a:ext cx="7067106" cy="383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00"/>
              </a:lnSpc>
            </a:pPr>
            <a:r>
              <a:rPr lang="en-US" sz="30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This project enhances Arabic spelling correction by leveraging a fine-tuned MARBERT-based Masked Language Model (MLM) to intelligently detect and correct misspellings using context-aware predictions.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96087" y="1922506"/>
            <a:ext cx="9095826" cy="911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ABSTRACT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3689342"/>
            <a:ext cx="8115300" cy="319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00"/>
              </a:lnSpc>
            </a:pPr>
            <a:r>
              <a:rPr lang="en-US" sz="30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By addressing both common and complex errors in Arabic texts, the system significantly improves preprocessing quality and boosts the overall performance of downstream NLP applications.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95361" y="4247977"/>
            <a:ext cx="13297277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Spelling mistakes in Arabic texts pose a serious challenge to NLP systems, and this project addresses the issue through a context-aware correction approach using a fine-tuned MARBERT MLM, aiming to improve preprocessing quality and correction accuracy.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99625" y="2114479"/>
            <a:ext cx="12288749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9000" b="1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INTRODUCTION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87966" y="1630362"/>
            <a:ext cx="8917808" cy="911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Dataset Details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987966" y="3562350"/>
            <a:ext cx="11206575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b="1" spc="-16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Source:</a:t>
            </a:r>
            <a:r>
              <a:rPr lang="en-US" sz="3200" spc="-16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 arabic_dataset_classifiction.csv (custom-labeled news articles)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987966" y="4962843"/>
            <a:ext cx="11206575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Size:</a:t>
            </a:r>
            <a:r>
              <a:rPr lang="en-US" sz="3200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 111,728 rows originally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987966" y="5805488"/>
            <a:ext cx="11206575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Preprocessing: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79153" y="6286182"/>
            <a:ext cx="11206575" cy="166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Normalized Arabic characters (</a:t>
            </a:r>
            <a:r>
              <a:rPr lang="ar-EG" sz="3200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  <a:rtl/>
              </a:rPr>
              <a:t>أ → ا</a:t>
            </a:r>
            <a:r>
              <a:rPr lang="en-US" sz="3200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, etc.)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Removed punctuation and short/duplicate sentences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Final cleaned data used: ~10,000 sentences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87966" y="8252777"/>
            <a:ext cx="11206575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Train/Test Split: </a:t>
            </a:r>
            <a:r>
              <a:rPr lang="en-US" sz="3200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80% training / 20% testing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23669" y="1889596"/>
            <a:ext cx="8225713" cy="911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 Details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17945" y="3924300"/>
            <a:ext cx="12052111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252D3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Base Model:</a:t>
            </a:r>
            <a:r>
              <a:rPr lang="en-US" sz="32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 UBC-NLP/MARBERT (Masked Language Model trained on Arabic)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117945" y="5376468"/>
            <a:ext cx="12052111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252D3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Fine-Tuning: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642052" y="6003426"/>
            <a:ext cx="12052111" cy="166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MLM objective with 15% token masking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Training for 10 epochs on cleaned dataset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Open Sans"/>
                <a:ea typeface="Open Sans"/>
                <a:cs typeface="Open Sans"/>
                <a:sym typeface="Open Sans"/>
              </a:rPr>
              <a:t>Used Trainer API from Hugging Face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4706333" y="3086100"/>
          <a:ext cx="9314990" cy="6800850"/>
        </p:xfrm>
        <a:graphic>
          <a:graphicData uri="http://schemas.openxmlformats.org/drawingml/2006/table">
            <a:tbl>
              <a:tblPr/>
              <a:tblGrid>
                <a:gridCol w="641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3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Parameter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Epochs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Learning 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3e-5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Batch Size (Train/Eval)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Gradient Accumulation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Mixed Precision (FP16)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Enabled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Optimizer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Adafactor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3987966" y="1630362"/>
            <a:ext cx="10526696" cy="911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Training Parameters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54277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16200000">
            <a:off x="-22860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4706333" y="3086100"/>
          <a:ext cx="9314990" cy="4910038"/>
        </p:xfrm>
        <a:graphic>
          <a:graphicData uri="http://schemas.openxmlformats.org/drawingml/2006/table">
            <a:tbl>
              <a:tblPr/>
              <a:tblGrid>
                <a:gridCol w="2091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3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0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Epoch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Training Loss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Validation Loss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4075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3.52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3.14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4075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2.76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2.83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0338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2.73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B84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0B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3987966" y="1630362"/>
            <a:ext cx="11062992" cy="911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Training Performance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87966" y="8481913"/>
            <a:ext cx="11062992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The model is improving over time – indicating successful learning.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87966" y="1630362"/>
            <a:ext cx="8357135" cy="911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Pipeline Process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987966" y="3467100"/>
            <a:ext cx="11206575" cy="543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5440"/>
              </a:lnSpc>
              <a:buAutoNum type="arabicPeriod"/>
            </a:pPr>
            <a:r>
              <a:rPr lang="en-US" sz="3200" b="1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Preprocess Input Text:</a:t>
            </a:r>
            <a:r>
              <a:rPr lang="en-US" sz="3200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 Clean and normalize Arabic</a:t>
            </a:r>
          </a:p>
          <a:p>
            <a:pPr marL="690881" lvl="1" indent="-345440" algn="just">
              <a:lnSpc>
                <a:spcPts val="5440"/>
              </a:lnSpc>
              <a:buAutoNum type="arabicPeriod"/>
            </a:pPr>
            <a:r>
              <a:rPr lang="en-US" sz="3200" b="1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Build Vocabulary:</a:t>
            </a:r>
            <a:r>
              <a:rPr lang="en-US" sz="3200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 Extract high-frequency words</a:t>
            </a:r>
          </a:p>
          <a:p>
            <a:pPr marL="690881" lvl="1" indent="-345440" algn="just">
              <a:lnSpc>
                <a:spcPts val="5440"/>
              </a:lnSpc>
              <a:buAutoNum type="arabicPeriod"/>
            </a:pPr>
            <a:r>
              <a:rPr lang="en-US" sz="3200" b="1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Find Misspellings:</a:t>
            </a:r>
            <a:r>
              <a:rPr lang="en-US" sz="3200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 Use MLM probabilities to detect low-likelihood words</a:t>
            </a:r>
          </a:p>
          <a:p>
            <a:pPr marL="690881" lvl="1" indent="-345440" algn="just">
              <a:lnSpc>
                <a:spcPts val="5440"/>
              </a:lnSpc>
              <a:buAutoNum type="arabicPeriod"/>
            </a:pPr>
            <a:r>
              <a:rPr lang="en-US" sz="3200" b="1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Mask and Predict:</a:t>
            </a:r>
            <a:r>
              <a:rPr lang="en-US" sz="3200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 Replace suspected word with [MASK] and predict top-k replacements</a:t>
            </a:r>
          </a:p>
          <a:p>
            <a:pPr marL="690881" lvl="1" indent="-345440" algn="just">
              <a:lnSpc>
                <a:spcPts val="5440"/>
              </a:lnSpc>
              <a:buAutoNum type="arabicPeriod"/>
            </a:pPr>
            <a:r>
              <a:rPr lang="en-US" sz="3200" b="1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Correct Word:</a:t>
            </a:r>
            <a:r>
              <a:rPr lang="en-US" sz="3200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 Choose closest valid replacement using Levenshtein distance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554</Words>
  <Application>Microsoft Office PowerPoint</Application>
  <PresentationFormat>Custom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Maven Pro</vt:lpstr>
      <vt:lpstr>Open Sans Bold</vt:lpstr>
      <vt:lpstr>Open Sans</vt:lpstr>
      <vt:lpstr>Calibri</vt:lpstr>
      <vt:lpstr>Arial</vt:lpstr>
      <vt:lpstr>Maven Pro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AutoCorrect on arabic</dc:title>
  <cp:lastModifiedBy>Hassan 20210290</cp:lastModifiedBy>
  <cp:revision>3</cp:revision>
  <dcterms:created xsi:type="dcterms:W3CDTF">2006-08-16T00:00:00Z</dcterms:created>
  <dcterms:modified xsi:type="dcterms:W3CDTF">2025-05-12T04:10:01Z</dcterms:modified>
  <dc:identifier>DAGm62R5KOY</dc:identifier>
</cp:coreProperties>
</file>