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2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0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12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30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7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29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4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9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6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4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3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4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9" r:id="rId1"/>
    <p:sldLayoutId id="2147484620" r:id="rId2"/>
    <p:sldLayoutId id="2147484621" r:id="rId3"/>
    <p:sldLayoutId id="2147484622" r:id="rId4"/>
    <p:sldLayoutId id="2147484623" r:id="rId5"/>
    <p:sldLayoutId id="2147484624" r:id="rId6"/>
    <p:sldLayoutId id="2147484625" r:id="rId7"/>
    <p:sldLayoutId id="2147484626" r:id="rId8"/>
    <p:sldLayoutId id="2147484627" r:id="rId9"/>
    <p:sldLayoutId id="2147484628" r:id="rId10"/>
    <p:sldLayoutId id="2147484629" r:id="rId11"/>
    <p:sldLayoutId id="2147484630" r:id="rId12"/>
    <p:sldLayoutId id="2147484631" r:id="rId13"/>
    <p:sldLayoutId id="2147484632" r:id="rId14"/>
    <p:sldLayoutId id="2147484633" r:id="rId15"/>
    <p:sldLayoutId id="2147484634" r:id="rId16"/>
    <p:sldLayoutId id="21474846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fif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0.jf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E085-D348-4EC2-AD95-A84411310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221410"/>
            <a:ext cx="9144000" cy="109640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3 </a:t>
            </a:r>
          </a:p>
        </p:txBody>
      </p:sp>
      <p:pic>
        <p:nvPicPr>
          <p:cNvPr id="6148" name="Picture 4" descr="Best Machine Learning Frameworks(ML) for Experts in 2021">
            <a:extLst>
              <a:ext uri="{FF2B5EF4-FFF2-40B4-BE49-F238E27FC236}">
                <a16:creationId xmlns:a16="http://schemas.microsoft.com/office/drawing/2014/main" id="{40B33ED7-3C33-4A31-8054-684D6DC1C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73" y="1664101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3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E3C5-F1CE-4BD2-AC3C-42F57F68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A053-3726-48BE-AA9C-B320221F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Large Data Set </a:t>
            </a:r>
          </a:p>
          <a:p>
            <a:r>
              <a:rPr lang="en-US" dirty="0"/>
              <a:t>Additional Exogenous Variables</a:t>
            </a:r>
          </a:p>
          <a:p>
            <a:pPr lvl="1"/>
            <a:r>
              <a:rPr lang="en-US" dirty="0"/>
              <a:t>Correlated/Uncorrelated items</a:t>
            </a:r>
          </a:p>
          <a:p>
            <a:pPr lvl="1"/>
            <a:r>
              <a:rPr lang="en-US" dirty="0"/>
              <a:t>Bond Yields</a:t>
            </a:r>
          </a:p>
          <a:p>
            <a:r>
              <a:rPr lang="en-US" dirty="0"/>
              <a:t>Additional ML Methods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Time Series</a:t>
            </a:r>
          </a:p>
          <a:p>
            <a:pPr lvl="1"/>
            <a:r>
              <a:rPr lang="en-US" dirty="0"/>
              <a:t>Reinforcement Learning</a:t>
            </a:r>
          </a:p>
          <a:p>
            <a:r>
              <a:rPr lang="en-US" dirty="0"/>
              <a:t>Parameterize</a:t>
            </a:r>
          </a:p>
          <a:p>
            <a:pPr lvl="1"/>
            <a:r>
              <a:rPr lang="en-US" dirty="0"/>
              <a:t>Run experiments to determine which methods yield best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4C61E-6CB9-4EB4-BAD1-1CA3FB7B7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1" y="1938174"/>
            <a:ext cx="5590632" cy="18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86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D996-C74D-4FA9-8275-ADE68D52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9E704-F00E-45D4-86FD-3F7FD88F4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It was a Pleasure Studying with All of You!!!</a:t>
            </a:r>
          </a:p>
        </p:txBody>
      </p:sp>
    </p:spTree>
    <p:extLst>
      <p:ext uri="{BB962C8B-B14F-4D97-AF65-F5344CB8AC3E}">
        <p14:creationId xmlns:p14="http://schemas.microsoft.com/office/powerpoint/2010/main" val="393060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6328EE-C528-41FE-94F3-F0A544F0603E}"/>
              </a:ext>
            </a:extLst>
          </p:cNvPr>
          <p:cNvSpPr/>
          <p:nvPr/>
        </p:nvSpPr>
        <p:spPr>
          <a:xfrm>
            <a:off x="2739153" y="4041434"/>
            <a:ext cx="347554" cy="17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62488D-8DD6-4DA0-BE19-3EE23A20F037}"/>
              </a:ext>
            </a:extLst>
          </p:cNvPr>
          <p:cNvSpPr/>
          <p:nvPr/>
        </p:nvSpPr>
        <p:spPr>
          <a:xfrm>
            <a:off x="5399549" y="4020043"/>
            <a:ext cx="347554" cy="17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958E567-8436-475B-A594-EAA6603D7B81}"/>
              </a:ext>
            </a:extLst>
          </p:cNvPr>
          <p:cNvSpPr/>
          <p:nvPr/>
        </p:nvSpPr>
        <p:spPr>
          <a:xfrm>
            <a:off x="8480845" y="3952476"/>
            <a:ext cx="347554" cy="17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712655F-7B38-485F-8303-B83CEC8A0815}"/>
              </a:ext>
            </a:extLst>
          </p:cNvPr>
          <p:cNvSpPr/>
          <p:nvPr/>
        </p:nvSpPr>
        <p:spPr>
          <a:xfrm rot="5400000">
            <a:off x="4058228" y="2908368"/>
            <a:ext cx="347554" cy="17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Time Series Prediction using SARIMAX | by Renu Khandelwal |  DataDrivenInvestor">
            <a:extLst>
              <a:ext uri="{FF2B5EF4-FFF2-40B4-BE49-F238E27FC236}">
                <a16:creationId xmlns:a16="http://schemas.microsoft.com/office/drawing/2014/main" id="{896CE93D-05CB-43D2-8ACA-BAB6B27DB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87" y="3382101"/>
            <a:ext cx="2246838" cy="147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nalysis of Time Series data - Data Science Stack Exchange">
            <a:extLst>
              <a:ext uri="{FF2B5EF4-FFF2-40B4-BE49-F238E27FC236}">
                <a16:creationId xmlns:a16="http://schemas.microsoft.com/office/drawing/2014/main" id="{77738B41-44C2-4F13-9F15-2CDC51387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9" y="3432466"/>
            <a:ext cx="2059077" cy="13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Machine Learning Models | Top 5 Amazing Models of Machine Learning">
            <a:extLst>
              <a:ext uri="{FF2B5EF4-FFF2-40B4-BE49-F238E27FC236}">
                <a16:creationId xmlns:a16="http://schemas.microsoft.com/office/drawing/2014/main" id="{FF67B1F6-5C86-4BE3-B62C-62C532D9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14" y="3429000"/>
            <a:ext cx="2289720" cy="12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638C56-003F-41D6-8517-56871D071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56" y="3236541"/>
            <a:ext cx="1953508" cy="15990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22EFC0-C193-49A1-9F53-4886827C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Machine Learning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AF6143-C955-424C-9FB3-DC9D9ABF4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45" y="1722820"/>
            <a:ext cx="1080517" cy="10805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EFD084-BAC2-43B7-9D57-9C7CB3EF0881}"/>
              </a:ext>
            </a:extLst>
          </p:cNvPr>
          <p:cNvSpPr txBox="1"/>
          <p:nvPr/>
        </p:nvSpPr>
        <p:spPr>
          <a:xfrm>
            <a:off x="4671594" y="1901104"/>
            <a:ext cx="206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Exogenous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71D8C7-CC2E-427F-B225-CF9DFB0F402D}"/>
              </a:ext>
            </a:extLst>
          </p:cNvPr>
          <p:cNvSpPr txBox="1"/>
          <p:nvPr/>
        </p:nvSpPr>
        <p:spPr>
          <a:xfrm>
            <a:off x="686506" y="4858126"/>
            <a:ext cx="180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A14D2-6644-442D-B08E-2A9AB78FAF84}"/>
              </a:ext>
            </a:extLst>
          </p:cNvPr>
          <p:cNvSpPr txBox="1"/>
          <p:nvPr/>
        </p:nvSpPr>
        <p:spPr>
          <a:xfrm>
            <a:off x="2962126" y="4898547"/>
            <a:ext cx="25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Multi-Variate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9B855-3550-4385-AF5A-5268BB96FAC7}"/>
              </a:ext>
            </a:extLst>
          </p:cNvPr>
          <p:cNvSpPr txBox="1"/>
          <p:nvPr/>
        </p:nvSpPr>
        <p:spPr>
          <a:xfrm>
            <a:off x="5932045" y="4886499"/>
            <a:ext cx="228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B0572D-0211-42DD-8E63-96BE09907E40}"/>
              </a:ext>
            </a:extLst>
          </p:cNvPr>
          <p:cNvSpPr txBox="1"/>
          <p:nvPr/>
        </p:nvSpPr>
        <p:spPr>
          <a:xfrm>
            <a:off x="8862410" y="4925112"/>
            <a:ext cx="195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Forecast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7A2D3-E745-4E82-9AD9-AC879000EE18}"/>
              </a:ext>
            </a:extLst>
          </p:cNvPr>
          <p:cNvSpPr txBox="1"/>
          <p:nvPr/>
        </p:nvSpPr>
        <p:spPr>
          <a:xfrm>
            <a:off x="766482" y="5513684"/>
            <a:ext cx="1004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Goal: </a:t>
            </a:r>
            <a:r>
              <a:rPr lang="en-US" b="1" i="1" dirty="0">
                <a:solidFill>
                  <a:srgbClr val="FF0000"/>
                </a:solidFill>
              </a:rPr>
              <a:t>Run Experiments with data engineering and ML to develop forecasting methods</a:t>
            </a:r>
          </a:p>
        </p:txBody>
      </p:sp>
    </p:spTree>
    <p:extLst>
      <p:ext uri="{BB962C8B-B14F-4D97-AF65-F5344CB8AC3E}">
        <p14:creationId xmlns:p14="http://schemas.microsoft.com/office/powerpoint/2010/main" val="160143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24" grpId="0"/>
      <p:bldP spid="25" grpId="0"/>
      <p:bldP spid="26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ntroducing the Alpaca Paper Trading API">
            <a:extLst>
              <a:ext uri="{FF2B5EF4-FFF2-40B4-BE49-F238E27FC236}">
                <a16:creationId xmlns:a16="http://schemas.microsoft.com/office/drawing/2014/main" id="{90FE621E-A14A-43D6-91AF-44429F2C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7" y="3587260"/>
            <a:ext cx="1630810" cy="92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ews API in Python - YouTube">
            <a:extLst>
              <a:ext uri="{FF2B5EF4-FFF2-40B4-BE49-F238E27FC236}">
                <a16:creationId xmlns:a16="http://schemas.microsoft.com/office/drawing/2014/main" id="{B39EDB57-93B5-4ECC-9873-5FAEA78F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01" y="2153125"/>
            <a:ext cx="1376915" cy="7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1D371A-DE61-4B35-87A8-9088D31BA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50" y="5209527"/>
            <a:ext cx="1352982" cy="761052"/>
          </a:xfrm>
          <a:prstGeom prst="rect">
            <a:avLst/>
          </a:prstGeom>
        </p:spPr>
      </p:pic>
      <p:pic>
        <p:nvPicPr>
          <p:cNvPr id="13" name="Picture 2" descr="Multivariate Time Series Forecasting with LSTMs in Keras">
            <a:extLst>
              <a:ext uri="{FF2B5EF4-FFF2-40B4-BE49-F238E27FC236}">
                <a16:creationId xmlns:a16="http://schemas.microsoft.com/office/drawing/2014/main" id="{53C4BD0C-693F-4A78-BFF9-83CD06A5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04" y="3511294"/>
            <a:ext cx="1514875" cy="113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Unbiased multivariate LSTM with single output | Download Scientific Diagram">
            <a:extLst>
              <a:ext uri="{FF2B5EF4-FFF2-40B4-BE49-F238E27FC236}">
                <a16:creationId xmlns:a16="http://schemas.microsoft.com/office/drawing/2014/main" id="{FB274444-5650-4A84-AAE1-293E9B8E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36" y="3613779"/>
            <a:ext cx="2269469" cy="99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94DE1-CE63-4078-9885-EB616C783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40" y="3511294"/>
            <a:ext cx="1366108" cy="11182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0D439B-4D64-4FBA-9D8C-08D8CC78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Baseline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1327785-208B-4D1F-9DBA-1AD09490BB7F}"/>
              </a:ext>
            </a:extLst>
          </p:cNvPr>
          <p:cNvSpPr/>
          <p:nvPr/>
        </p:nvSpPr>
        <p:spPr>
          <a:xfrm>
            <a:off x="2962835" y="3935506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3AEC832-B644-4005-B515-C05CB0427B4D}"/>
              </a:ext>
            </a:extLst>
          </p:cNvPr>
          <p:cNvSpPr/>
          <p:nvPr/>
        </p:nvSpPr>
        <p:spPr>
          <a:xfrm>
            <a:off x="5089554" y="3965072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DD7BD9-88FE-408D-B1AE-0789F93D2A70}"/>
              </a:ext>
            </a:extLst>
          </p:cNvPr>
          <p:cNvSpPr/>
          <p:nvPr/>
        </p:nvSpPr>
        <p:spPr>
          <a:xfrm>
            <a:off x="8009649" y="3965072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D841472-F10F-4F05-B47D-FC3834986903}"/>
              </a:ext>
            </a:extLst>
          </p:cNvPr>
          <p:cNvSpPr/>
          <p:nvPr/>
        </p:nvSpPr>
        <p:spPr>
          <a:xfrm rot="5400000">
            <a:off x="4084587" y="3101530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28C8E65-5AA0-4C17-8D50-9A5BBD1722E4}"/>
              </a:ext>
            </a:extLst>
          </p:cNvPr>
          <p:cNvSpPr/>
          <p:nvPr/>
        </p:nvSpPr>
        <p:spPr>
          <a:xfrm rot="16200000">
            <a:off x="4084588" y="4775947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C6391-BD5D-4D9B-B15A-9868636D82D5}"/>
              </a:ext>
            </a:extLst>
          </p:cNvPr>
          <p:cNvSpPr txBox="1"/>
          <p:nvPr/>
        </p:nvSpPr>
        <p:spPr>
          <a:xfrm>
            <a:off x="1059656" y="4566627"/>
            <a:ext cx="17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Alpaca Stock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297DCD-6AC7-4F56-AE9C-0E3277CA695C}"/>
              </a:ext>
            </a:extLst>
          </p:cNvPr>
          <p:cNvSpPr txBox="1"/>
          <p:nvPr/>
        </p:nvSpPr>
        <p:spPr>
          <a:xfrm>
            <a:off x="3439736" y="5979444"/>
            <a:ext cx="14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IBM Tone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6591C0-C99E-4D0A-8388-9934787E36A5}"/>
              </a:ext>
            </a:extLst>
          </p:cNvPr>
          <p:cNvSpPr txBox="1"/>
          <p:nvPr/>
        </p:nvSpPr>
        <p:spPr>
          <a:xfrm>
            <a:off x="3439737" y="1722647"/>
            <a:ext cx="14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NewsAPI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BF76E5-9B56-469C-BAFE-8976809F194C}"/>
              </a:ext>
            </a:extLst>
          </p:cNvPr>
          <p:cNvSpPr txBox="1"/>
          <p:nvPr/>
        </p:nvSpPr>
        <p:spPr>
          <a:xfrm>
            <a:off x="5518005" y="4605424"/>
            <a:ext cx="218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 Variate LSTM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ACB15-E344-49FC-82C9-5D8C3E313D8E}"/>
              </a:ext>
            </a:extLst>
          </p:cNvPr>
          <p:cNvSpPr txBox="1"/>
          <p:nvPr/>
        </p:nvSpPr>
        <p:spPr>
          <a:xfrm>
            <a:off x="7915938" y="4566627"/>
            <a:ext cx="24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 PX + Panel</a:t>
            </a:r>
          </a:p>
        </p:txBody>
      </p:sp>
    </p:spTree>
    <p:extLst>
      <p:ext uri="{BB962C8B-B14F-4D97-AF65-F5344CB8AC3E}">
        <p14:creationId xmlns:p14="http://schemas.microsoft.com/office/powerpoint/2010/main" val="34766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16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D025-5756-4262-BF8E-82BC2679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Alpaca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B7B5-FAC5-49BD-9C1A-F34BC49D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Stock</a:t>
            </a:r>
          </a:p>
          <a:p>
            <a:r>
              <a:rPr lang="en-US" dirty="0"/>
              <a:t>Get closing prices for last 30 days</a:t>
            </a:r>
          </a:p>
          <a:p>
            <a:r>
              <a:rPr lang="en-US" dirty="0"/>
              <a:t>Compute log of price change </a:t>
            </a:r>
          </a:p>
          <a:p>
            <a:r>
              <a:rPr lang="en-US" dirty="0"/>
              <a:t>Target = Log (y</a:t>
            </a:r>
            <a:r>
              <a:rPr lang="en-US" baseline="-25000" dirty="0"/>
              <a:t>t</a:t>
            </a:r>
            <a:r>
              <a:rPr lang="en-US" dirty="0"/>
              <a:t>/y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  <a:p>
            <a:r>
              <a:rPr lang="en-US" dirty="0"/>
              <a:t>Clean up and format</a:t>
            </a:r>
          </a:p>
        </p:txBody>
      </p:sp>
      <p:pic>
        <p:nvPicPr>
          <p:cNvPr id="1026" name="Picture 2" descr="Introducing the Alpaca Paper Trading API">
            <a:extLst>
              <a:ext uri="{FF2B5EF4-FFF2-40B4-BE49-F238E27FC236}">
                <a16:creationId xmlns:a16="http://schemas.microsoft.com/office/drawing/2014/main" id="{109C9B30-BCD6-4C5C-9983-E786672C2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169" y="1658849"/>
            <a:ext cx="323556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9E5090-AE72-448F-B137-9BE73EFF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361" y="4073901"/>
            <a:ext cx="1828800" cy="22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A2CDF6-468F-4BB5-B7DE-7BD75E93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6B64-EFDB-455B-BC7D-93DBE05F1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News Articles on Company in question</a:t>
            </a:r>
          </a:p>
          <a:p>
            <a:r>
              <a:rPr lang="en-US" dirty="0"/>
              <a:t>Combine “Title”, “Description” and “Content”</a:t>
            </a:r>
          </a:p>
          <a:p>
            <a:r>
              <a:rPr lang="en-US" dirty="0"/>
              <a:t>Combine with Closing stock Price  and index date</a:t>
            </a:r>
          </a:p>
          <a:p>
            <a:r>
              <a:rPr lang="en-US" dirty="0">
                <a:solidFill>
                  <a:srgbClr val="FF0000"/>
                </a:solidFill>
              </a:rPr>
              <a:t>Problems: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 last 30 days of data for free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Often no news on topic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New on non-trading days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News API in Python - YouTube">
            <a:extLst>
              <a:ext uri="{FF2B5EF4-FFF2-40B4-BE49-F238E27FC236}">
                <a16:creationId xmlns:a16="http://schemas.microsoft.com/office/drawing/2014/main" id="{F2E8225A-087A-4ADE-8A90-1189BA49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719" y="1501214"/>
            <a:ext cx="324639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32CF1-B422-4946-B966-C19AD8FD9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633" y="4442386"/>
            <a:ext cx="4572000" cy="18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FE25-CE2A-4FE0-BDCE-A7AED59D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5E9E-09FF-49BC-A504-59EAF630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Day’s Text</a:t>
            </a:r>
          </a:p>
          <a:p>
            <a:pPr lvl="1"/>
            <a:r>
              <a:rPr lang="en-US" dirty="0"/>
              <a:t>Compute Document Tone</a:t>
            </a:r>
          </a:p>
          <a:p>
            <a:pPr lvl="1"/>
            <a:r>
              <a:rPr lang="en-US" dirty="0"/>
              <a:t>Compute Sentence Tone</a:t>
            </a:r>
          </a:p>
          <a:p>
            <a:pPr lvl="1"/>
            <a:r>
              <a:rPr lang="en-US" sz="1400" dirty="0"/>
              <a:t>tone_list = ['excited', 'frustrated','impolite', 'polite', 'sad', 'satisfied', 'sympathetic’,  'anger', 'disgust', 'fear', 'joy', 'sadness’, 'analytical', 'confident', 'tentative’, 'openness_big5', 'conscientiousness_big5', 'extraversion_big5', 'agreeableness_big5',  'emotional_range_big5’]</a:t>
            </a:r>
          </a:p>
          <a:p>
            <a:r>
              <a:rPr lang="en-US" dirty="0"/>
              <a:t>Tone values = 0.5 – 1.</a:t>
            </a:r>
          </a:p>
          <a:p>
            <a:r>
              <a:rPr lang="en-US" dirty="0">
                <a:solidFill>
                  <a:srgbClr val="FF0000"/>
                </a:solidFill>
              </a:rPr>
              <a:t>Problems: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 tones not recorded.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enough tones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D33F1-991C-4A8A-8DE9-9E1D9634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5643162"/>
            <a:ext cx="10058400" cy="1075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AFAF3-5005-4AA7-844C-8001F4D12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4625"/>
            <a:ext cx="4114800" cy="27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490D-2769-46B6-905C-A925A9AB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DCEC-88A7-4B7A-83AB-3BE446F8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 Data</a:t>
            </a:r>
          </a:p>
          <a:p>
            <a:r>
              <a:rPr lang="en-US" dirty="0"/>
              <a:t>Create 1 day Lagged Data</a:t>
            </a:r>
          </a:p>
          <a:p>
            <a:r>
              <a:rPr lang="en-US" dirty="0"/>
              <a:t>Split in to 70 /30 For Trian/Test</a:t>
            </a:r>
          </a:p>
          <a:p>
            <a:r>
              <a:rPr lang="en-US" dirty="0"/>
              <a:t>Simple LSTM</a:t>
            </a:r>
          </a:p>
          <a:p>
            <a:pPr lvl="1"/>
            <a:r>
              <a:rPr lang="en-US" dirty="0"/>
              <a:t>Input Layer</a:t>
            </a:r>
          </a:p>
          <a:p>
            <a:pPr lvl="1"/>
            <a:r>
              <a:rPr lang="en-US" dirty="0"/>
              <a:t>Dense Layer</a:t>
            </a:r>
          </a:p>
          <a:p>
            <a:r>
              <a:rPr lang="en-US" dirty="0"/>
              <a:t>Compute and plot accuracy</a:t>
            </a:r>
          </a:p>
          <a:p>
            <a:r>
              <a:rPr lang="en-US" dirty="0"/>
              <a:t>Inverse Scaling and compare predicted test with actual test </a:t>
            </a:r>
          </a:p>
          <a:p>
            <a:r>
              <a:rPr lang="en-US" dirty="0">
                <a:solidFill>
                  <a:srgbClr val="FF0000"/>
                </a:solidFill>
              </a:rPr>
              <a:t>Problem: Only 30 days of data</a:t>
            </a:r>
          </a:p>
        </p:txBody>
      </p:sp>
      <p:pic>
        <p:nvPicPr>
          <p:cNvPr id="3074" name="Picture 2" descr="Multivariate Time Series Forecasting with LSTMs in Keras">
            <a:extLst>
              <a:ext uri="{FF2B5EF4-FFF2-40B4-BE49-F238E27FC236}">
                <a16:creationId xmlns:a16="http://schemas.microsoft.com/office/drawing/2014/main" id="{FE36CB52-796B-4714-BFCA-343DCAA8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2" y="620805"/>
            <a:ext cx="4706470" cy="35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8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490D-2769-46B6-905C-A925A9AB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DCEC-88A7-4B7A-83AB-3BE446F8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Plotly Express to plot data</a:t>
            </a:r>
          </a:p>
          <a:p>
            <a:r>
              <a:rPr lang="en-US" dirty="0"/>
              <a:t>Use Panel to show multiple outputs</a:t>
            </a:r>
          </a:p>
          <a:p>
            <a:r>
              <a:rPr lang="en-US" dirty="0">
                <a:solidFill>
                  <a:srgbClr val="FF0000"/>
                </a:solidFill>
              </a:rPr>
              <a:t>Problem: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Matplotlib hard to do with Panel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CAF2D-8B63-422F-AB93-62AFBA5F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172" y="1220066"/>
            <a:ext cx="5792198" cy="2661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4ED1D-89F6-4E26-9630-DB5C2EA6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17" y="4080851"/>
            <a:ext cx="5629518" cy="266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E3C5-F1CE-4BD2-AC3C-42F57F68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A053-3726-48BE-AA9C-B320221F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222903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Secondary Goal – Use Tools From Class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NLP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Most of my time was spent on: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integrating disparate types of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Hacking the someone else’s library </a:t>
            </a:r>
          </a:p>
        </p:txBody>
      </p:sp>
      <p:pic>
        <p:nvPicPr>
          <p:cNvPr id="4098" name="Picture 2" descr="Unicorn Python API Hybrid Black | Unicorn Hybrid Black">
            <a:extLst>
              <a:ext uri="{FF2B5EF4-FFF2-40B4-BE49-F238E27FC236}">
                <a16:creationId xmlns:a16="http://schemas.microsoft.com/office/drawing/2014/main" id="{79AA0791-E22C-4305-B095-D650E70D1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17" y="407614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xt Mining in Python: Steps and Examples – Towards AI — The Best of Tech,  Science, and Engineering">
            <a:extLst>
              <a:ext uri="{FF2B5EF4-FFF2-40B4-BE49-F238E27FC236}">
                <a16:creationId xmlns:a16="http://schemas.microsoft.com/office/drawing/2014/main" id="{722BC933-54E4-4ED0-BFA7-225E5B9E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663" y="1814326"/>
            <a:ext cx="24479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ingle axis caption in plotly express facet plot - Stack Overflow">
            <a:extLst>
              <a:ext uri="{FF2B5EF4-FFF2-40B4-BE49-F238E27FC236}">
                <a16:creationId xmlns:a16="http://schemas.microsoft.com/office/drawing/2014/main" id="{53A03F2D-B746-4E06-96D9-6AB8C705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37" y="4105461"/>
            <a:ext cx="20097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chine Learning Certification Training | Machine Learning Online Course">
            <a:extLst>
              <a:ext uri="{FF2B5EF4-FFF2-40B4-BE49-F238E27FC236}">
                <a16:creationId xmlns:a16="http://schemas.microsoft.com/office/drawing/2014/main" id="{30A94542-BA15-4A22-8270-E37C4FDB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87" y="2841812"/>
            <a:ext cx="2359770" cy="14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3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346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Project 3 </vt:lpstr>
      <vt:lpstr>Develop Machine Learning Framework</vt:lpstr>
      <vt:lpstr>Project 3 Baseline</vt:lpstr>
      <vt:lpstr>Alpaca Data</vt:lpstr>
      <vt:lpstr>News API</vt:lpstr>
      <vt:lpstr>Compute Tones</vt:lpstr>
      <vt:lpstr>LSTM</vt:lpstr>
      <vt:lpstr>Display</vt:lpstr>
      <vt:lpstr>Lessons Learned</vt:lpstr>
      <vt:lpstr>Future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Hassan Alam</dc:creator>
  <cp:lastModifiedBy>Hassan Alam</cp:lastModifiedBy>
  <cp:revision>4</cp:revision>
  <dcterms:created xsi:type="dcterms:W3CDTF">2021-09-02T05:25:41Z</dcterms:created>
  <dcterms:modified xsi:type="dcterms:W3CDTF">2021-09-02T23:46:20Z</dcterms:modified>
</cp:coreProperties>
</file>