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965396-C056-4B4C-BBFB-9F1A138E3E6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1831-305D-465C-8688-2F0C01C17D6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65396-C056-4B4C-BBFB-9F1A138E3E6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65396-C056-4B4C-BBFB-9F1A138E3E6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965396-C056-4B4C-BBFB-9F1A138E3E6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1831-305D-465C-8688-2F0C01C17D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65396-C056-4B4C-BBFB-9F1A138E3E6F}" type="datetimeFigureOut">
              <a:rPr lang="en-US" smtClean="0"/>
              <a:t>12/2/2012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965396-C056-4B4C-BBFB-9F1A138E3E6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1831-305D-465C-8688-2F0C01C17D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65396-C056-4B4C-BBFB-9F1A138E3E6F}" type="datetimeFigureOut">
              <a:rPr lang="en-US" smtClean="0"/>
              <a:t>12/2/2012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61831-305D-465C-8688-2F0C01C17D6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65396-C056-4B4C-BBFB-9F1A138E3E6F}" type="datetimeFigureOut">
              <a:rPr lang="en-US" smtClean="0"/>
              <a:t>12/2/2012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65396-C056-4B4C-BBFB-9F1A138E3E6F}" type="datetimeFigureOut">
              <a:rPr lang="en-US" smtClean="0"/>
              <a:t>12/2/2012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65396-C056-4B4C-BBFB-9F1A138E3E6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1831-305D-465C-8688-2F0C01C17D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65396-C056-4B4C-BBFB-9F1A138E3E6F}" type="datetimeFigureOut">
              <a:rPr lang="en-US" smtClean="0"/>
              <a:t>12/2/2012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1831-305D-465C-8688-2F0C01C17D6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F965396-C056-4B4C-BBFB-9F1A138E3E6F}" type="datetimeFigureOut">
              <a:rPr lang="en-US" smtClean="0"/>
              <a:t>12/2/2012</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1961831-305D-465C-8688-2F0C01C17D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3795" y="4419600"/>
            <a:ext cx="5637010" cy="882119"/>
          </a:xfrm>
        </p:spPr>
        <p:txBody>
          <a:bodyPr/>
          <a:lstStyle/>
          <a:p>
            <a:pPr algn="ctr"/>
            <a:r>
              <a:rPr lang="en-US" dirty="0" smtClean="0"/>
              <a:t>By </a:t>
            </a:r>
            <a:r>
              <a:rPr lang="en-US" dirty="0" err="1" smtClean="0"/>
              <a:t>GenioSol</a:t>
            </a:r>
            <a:endParaRPr lang="en-US" dirty="0" smtClean="0"/>
          </a:p>
        </p:txBody>
      </p:sp>
      <p:sp>
        <p:nvSpPr>
          <p:cNvPr id="2" name="Title 1"/>
          <p:cNvSpPr>
            <a:spLocks noGrp="1"/>
          </p:cNvSpPr>
          <p:nvPr>
            <p:ph type="ctrTitle"/>
          </p:nvPr>
        </p:nvSpPr>
        <p:spPr>
          <a:xfrm>
            <a:off x="817581" y="3132290"/>
            <a:ext cx="7412019" cy="1793167"/>
          </a:xfrm>
        </p:spPr>
        <p:txBody>
          <a:bodyPr/>
          <a:lstStyle/>
          <a:p>
            <a:pPr marL="182880" indent="0">
              <a:buNone/>
            </a:pPr>
            <a:r>
              <a:rPr lang="en-US" dirty="0" smtClean="0"/>
              <a:t>Sanitation </a:t>
            </a:r>
            <a:r>
              <a:rPr lang="en-US" dirty="0" err="1" smtClean="0"/>
              <a:t>Hackathon</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0"/>
            <a:ext cx="5790477" cy="1396825"/>
          </a:xfrm>
          <a:prstGeom prst="rect">
            <a:avLst/>
          </a:prstGeom>
        </p:spPr>
      </p:pic>
    </p:spTree>
    <p:extLst>
      <p:ext uri="{BB962C8B-B14F-4D97-AF65-F5344CB8AC3E}">
        <p14:creationId xmlns:p14="http://schemas.microsoft.com/office/powerpoint/2010/main" val="91670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Project Screens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pic>
        <p:nvPicPr>
          <p:cNvPr id="3" name="Content Placeholder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3400" y="1752600"/>
            <a:ext cx="8230781" cy="3430039"/>
          </a:xfrm>
        </p:spPr>
      </p:pic>
      <p:sp>
        <p:nvSpPr>
          <p:cNvPr id="6" name="TextBox 5"/>
          <p:cNvSpPr txBox="1"/>
          <p:nvPr/>
        </p:nvSpPr>
        <p:spPr>
          <a:xfrm>
            <a:off x="3784779" y="5334000"/>
            <a:ext cx="1611339" cy="369332"/>
          </a:xfrm>
          <a:prstGeom prst="rect">
            <a:avLst/>
          </a:prstGeom>
          <a:noFill/>
        </p:spPr>
        <p:txBody>
          <a:bodyPr wrap="none" rtlCol="0">
            <a:spAutoFit/>
          </a:bodyPr>
          <a:lstStyle/>
          <a:p>
            <a:r>
              <a:rPr lang="en-US" b="1" dirty="0" smtClean="0">
                <a:solidFill>
                  <a:schemeClr val="tx1">
                    <a:lumMod val="65000"/>
                    <a:lumOff val="35000"/>
                  </a:schemeClr>
                </a:solidFill>
              </a:rPr>
              <a:t>Home Screen</a:t>
            </a:r>
            <a:endParaRPr lang="en-US" b="1" dirty="0">
              <a:solidFill>
                <a:schemeClr val="tx1">
                  <a:lumMod val="65000"/>
                  <a:lumOff val="35000"/>
                </a:schemeClr>
              </a:solidFill>
            </a:endParaRPr>
          </a:p>
        </p:txBody>
      </p:sp>
    </p:spTree>
    <p:extLst>
      <p:ext uri="{BB962C8B-B14F-4D97-AF65-F5344CB8AC3E}">
        <p14:creationId xmlns:p14="http://schemas.microsoft.com/office/powerpoint/2010/main" val="3881066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Project Screens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pic>
        <p:nvPicPr>
          <p:cNvPr id="3" name="Content Placeholder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026576" y="1752600"/>
            <a:ext cx="7244429" cy="3430039"/>
          </a:xfrm>
        </p:spPr>
      </p:pic>
      <p:sp>
        <p:nvSpPr>
          <p:cNvPr id="6" name="TextBox 5"/>
          <p:cNvSpPr txBox="1"/>
          <p:nvPr/>
        </p:nvSpPr>
        <p:spPr>
          <a:xfrm>
            <a:off x="3505200" y="5357749"/>
            <a:ext cx="2547492" cy="369332"/>
          </a:xfrm>
          <a:prstGeom prst="rect">
            <a:avLst/>
          </a:prstGeom>
          <a:noFill/>
        </p:spPr>
        <p:txBody>
          <a:bodyPr wrap="none" rtlCol="0">
            <a:spAutoFit/>
          </a:bodyPr>
          <a:lstStyle/>
          <a:p>
            <a:r>
              <a:rPr lang="en-US" b="1" dirty="0" smtClean="0">
                <a:solidFill>
                  <a:schemeClr val="tx1">
                    <a:lumMod val="65000"/>
                    <a:lumOff val="35000"/>
                  </a:schemeClr>
                </a:solidFill>
              </a:rPr>
              <a:t>Registering Complaint</a:t>
            </a:r>
            <a:endParaRPr lang="en-US" b="1" dirty="0">
              <a:solidFill>
                <a:schemeClr val="tx1">
                  <a:lumMod val="65000"/>
                  <a:lumOff val="35000"/>
                </a:schemeClr>
              </a:solidFill>
            </a:endParaRPr>
          </a:p>
        </p:txBody>
      </p:sp>
    </p:spTree>
    <p:extLst>
      <p:ext uri="{BB962C8B-B14F-4D97-AF65-F5344CB8AC3E}">
        <p14:creationId xmlns:p14="http://schemas.microsoft.com/office/powerpoint/2010/main" val="104269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Project Screens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pic>
        <p:nvPicPr>
          <p:cNvPr id="3" name="Content Placeholder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026576" y="1984068"/>
            <a:ext cx="7244429" cy="2967102"/>
          </a:xfrm>
        </p:spPr>
      </p:pic>
      <p:sp>
        <p:nvSpPr>
          <p:cNvPr id="6" name="TextBox 5"/>
          <p:cNvSpPr txBox="1"/>
          <p:nvPr/>
        </p:nvSpPr>
        <p:spPr>
          <a:xfrm>
            <a:off x="3733800" y="5357749"/>
            <a:ext cx="1461297" cy="369332"/>
          </a:xfrm>
          <a:prstGeom prst="rect">
            <a:avLst/>
          </a:prstGeom>
          <a:noFill/>
        </p:spPr>
        <p:txBody>
          <a:bodyPr wrap="none" rtlCol="0">
            <a:spAutoFit/>
          </a:bodyPr>
          <a:lstStyle/>
          <a:p>
            <a:r>
              <a:rPr lang="en-US" b="1" dirty="0" smtClean="0">
                <a:solidFill>
                  <a:schemeClr val="tx1">
                    <a:lumMod val="65000"/>
                    <a:lumOff val="35000"/>
                  </a:schemeClr>
                </a:solidFill>
              </a:rPr>
              <a:t>Admin View</a:t>
            </a:r>
          </a:p>
        </p:txBody>
      </p:sp>
    </p:spTree>
    <p:extLst>
      <p:ext uri="{BB962C8B-B14F-4D97-AF65-F5344CB8AC3E}">
        <p14:creationId xmlns:p14="http://schemas.microsoft.com/office/powerpoint/2010/main" val="295416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Group Members</a:t>
            </a:r>
            <a:endParaRPr lang="en-US" dirty="0"/>
          </a:p>
        </p:txBody>
      </p:sp>
      <p:sp>
        <p:nvSpPr>
          <p:cNvPr id="4" name="Content Placeholder 3"/>
          <p:cNvSpPr>
            <a:spLocks noGrp="1"/>
          </p:cNvSpPr>
          <p:nvPr>
            <p:ph sz="quarter" idx="13"/>
          </p:nvPr>
        </p:nvSpPr>
        <p:spPr>
          <a:xfrm>
            <a:off x="1143000" y="2209800"/>
            <a:ext cx="6400800" cy="3474720"/>
          </a:xfrm>
        </p:spPr>
        <p:txBody>
          <a:bodyPr/>
          <a:lstStyle/>
          <a:p>
            <a:pPr>
              <a:buClr>
                <a:schemeClr val="bg1">
                  <a:lumMod val="50000"/>
                </a:schemeClr>
              </a:buClr>
              <a:buFont typeface="Wingdings" pitchFamily="2" charset="2"/>
              <a:buChar char="§"/>
            </a:pPr>
            <a:r>
              <a:rPr lang="en-US" dirty="0" smtClean="0"/>
              <a:t>Imran Khalil (Group Leader)</a:t>
            </a:r>
          </a:p>
          <a:p>
            <a:pPr>
              <a:buClr>
                <a:schemeClr val="bg1">
                  <a:lumMod val="50000"/>
                </a:schemeClr>
              </a:buClr>
              <a:buFont typeface="Wingdings" pitchFamily="2" charset="2"/>
              <a:buChar char="§"/>
            </a:pPr>
            <a:r>
              <a:rPr lang="en-US" dirty="0" smtClean="0"/>
              <a:t>Syed Muhammad </a:t>
            </a:r>
            <a:r>
              <a:rPr lang="en-US" dirty="0" err="1" smtClean="0"/>
              <a:t>Umair</a:t>
            </a:r>
            <a:endParaRPr lang="en-US" dirty="0" smtClean="0"/>
          </a:p>
          <a:p>
            <a:pPr>
              <a:buClr>
                <a:schemeClr val="bg1">
                  <a:lumMod val="50000"/>
                </a:schemeClr>
              </a:buClr>
              <a:buFont typeface="Wingdings" pitchFamily="2" charset="2"/>
              <a:buChar char="§"/>
            </a:pPr>
            <a:r>
              <a:rPr lang="en-US" dirty="0" smtClean="0"/>
              <a:t>Hassan Ali </a:t>
            </a:r>
            <a:r>
              <a:rPr lang="en-US" dirty="0" err="1" smtClean="0"/>
              <a:t>Anjum</a:t>
            </a:r>
            <a:endParaRPr lang="en-US" dirty="0" smtClean="0"/>
          </a:p>
          <a:p>
            <a:pPr>
              <a:buClr>
                <a:schemeClr val="bg1">
                  <a:lumMod val="50000"/>
                </a:schemeClr>
              </a:buClr>
              <a:buFont typeface="Wingdings" pitchFamily="2" charset="2"/>
              <a:buChar char="§"/>
            </a:pPr>
            <a:r>
              <a:rPr lang="en-US" dirty="0" err="1" smtClean="0"/>
              <a:t>Aman</a:t>
            </a:r>
            <a:r>
              <a:rPr lang="en-US" dirty="0" smtClean="0"/>
              <a:t> </a:t>
            </a:r>
            <a:r>
              <a:rPr lang="en-US" dirty="0" err="1" smtClean="0"/>
              <a:t>Ullah</a:t>
            </a:r>
            <a:r>
              <a:rPr lang="en-US" dirty="0" smtClean="0"/>
              <a:t> </a:t>
            </a:r>
            <a:r>
              <a:rPr lang="en-US" dirty="0" err="1" smtClean="0"/>
              <a:t>Usmani</a:t>
            </a:r>
            <a:r>
              <a:rPr lang="en-US" dirty="0" smtClean="0"/>
              <a:t> (Presenter)</a:t>
            </a:r>
          </a:p>
          <a:p>
            <a:pPr>
              <a:buClr>
                <a:schemeClr val="bg1">
                  <a:lumMod val="50000"/>
                </a:schemeClr>
              </a:buClr>
              <a:buFont typeface="Wingdings" pitchFamily="2" charset="2"/>
              <a:buChar char="§"/>
            </a:pPr>
            <a:r>
              <a:rPr lang="en-US" dirty="0" err="1" smtClean="0"/>
              <a:t>Mansoor</a:t>
            </a:r>
            <a:r>
              <a:rPr lang="en-US" dirty="0" smtClean="0"/>
              <a:t> </a:t>
            </a:r>
            <a:r>
              <a:rPr lang="en-US" dirty="0" err="1" smtClean="0"/>
              <a:t>Jafar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172222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Problem Statement</a:t>
            </a:r>
            <a:endParaRPr lang="en-US" dirty="0"/>
          </a:p>
        </p:txBody>
      </p:sp>
      <p:sp>
        <p:nvSpPr>
          <p:cNvPr id="4" name="Content Placeholder 3"/>
          <p:cNvSpPr>
            <a:spLocks noGrp="1"/>
          </p:cNvSpPr>
          <p:nvPr>
            <p:ph sz="quarter" idx="13"/>
          </p:nvPr>
        </p:nvSpPr>
        <p:spPr>
          <a:xfrm>
            <a:off x="1143000" y="2209800"/>
            <a:ext cx="6400800" cy="3474720"/>
          </a:xfrm>
        </p:spPr>
        <p:txBody>
          <a:bodyPr/>
          <a:lstStyle/>
          <a:p>
            <a:pPr marL="45720" indent="0" algn="ctr">
              <a:buNone/>
            </a:pPr>
            <a:endParaRPr lang="en-US" dirty="0" smtClean="0"/>
          </a:p>
          <a:p>
            <a:pPr marL="45720" indent="0" algn="ctr">
              <a:buNone/>
            </a:pPr>
            <a:r>
              <a:rPr lang="en-US" dirty="0" smtClean="0"/>
              <a:t>A system that engages citizens to report ware and sanitation problems to the municipality compelling them to respond quickly.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2061090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Proposed Solution</a:t>
            </a:r>
            <a:endParaRPr lang="en-US" dirty="0"/>
          </a:p>
        </p:txBody>
      </p:sp>
      <p:sp>
        <p:nvSpPr>
          <p:cNvPr id="4" name="Content Placeholder 3"/>
          <p:cNvSpPr>
            <a:spLocks noGrp="1"/>
          </p:cNvSpPr>
          <p:nvPr>
            <p:ph sz="quarter" idx="13"/>
          </p:nvPr>
        </p:nvSpPr>
        <p:spPr>
          <a:xfrm>
            <a:off x="1143000" y="2209800"/>
            <a:ext cx="6400800" cy="3474720"/>
          </a:xfrm>
        </p:spPr>
        <p:txBody>
          <a:bodyPr/>
          <a:lstStyle/>
          <a:p>
            <a:pPr marL="45720" indent="0" algn="just">
              <a:buNone/>
            </a:pPr>
            <a:r>
              <a:rPr lang="en-US" dirty="0" smtClean="0"/>
              <a:t>A system features issue ticketing system, allowing end user to report and track issues about water and sanitation problems </a:t>
            </a:r>
            <a:r>
              <a:rPr lang="en-US" u="sng" dirty="0" smtClean="0"/>
              <a:t>quickly</a:t>
            </a:r>
            <a:r>
              <a:rPr lang="en-US" dirty="0" smtClean="0"/>
              <a:t> and </a:t>
            </a:r>
            <a:r>
              <a:rPr lang="en-US" u="sng" dirty="0" smtClean="0"/>
              <a:t>easily</a:t>
            </a:r>
            <a:r>
              <a:rPr lang="en-US" dirty="0" smtClean="0"/>
              <a:t>.</a:t>
            </a:r>
          </a:p>
          <a:p>
            <a:pPr marL="45720" indent="0" algn="just">
              <a:buNone/>
            </a:pPr>
            <a:endParaRPr lang="en-US" dirty="0"/>
          </a:p>
          <a:p>
            <a:pPr marL="45720" indent="0" algn="just">
              <a:buNone/>
            </a:pPr>
            <a:r>
              <a:rPr lang="en-US" dirty="0" smtClean="0"/>
              <a:t>The solution comprised of:</a:t>
            </a:r>
          </a:p>
          <a:p>
            <a:pPr algn="just">
              <a:buClr>
                <a:schemeClr val="bg1">
                  <a:lumMod val="50000"/>
                </a:schemeClr>
              </a:buClr>
              <a:buFont typeface="Wingdings" pitchFamily="2" charset="2"/>
              <a:buChar char="§"/>
            </a:pPr>
            <a:r>
              <a:rPr lang="en-US" dirty="0" smtClean="0"/>
              <a:t>Android Mobile app</a:t>
            </a:r>
          </a:p>
          <a:p>
            <a:pPr algn="just">
              <a:buClr>
                <a:schemeClr val="bg1">
                  <a:lumMod val="50000"/>
                </a:schemeClr>
              </a:buClr>
              <a:buFont typeface="Wingdings" pitchFamily="2" charset="2"/>
              <a:buChar char="§"/>
            </a:pPr>
            <a:r>
              <a:rPr lang="en-US" dirty="0" smtClean="0"/>
              <a:t>Web Application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4033820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What we have NOW?</a:t>
            </a:r>
            <a:endParaRPr lang="en-US" dirty="0"/>
          </a:p>
        </p:txBody>
      </p:sp>
      <p:sp>
        <p:nvSpPr>
          <p:cNvPr id="4" name="Content Placeholder 3"/>
          <p:cNvSpPr>
            <a:spLocks noGrp="1"/>
          </p:cNvSpPr>
          <p:nvPr>
            <p:ph sz="quarter" idx="13"/>
          </p:nvPr>
        </p:nvSpPr>
        <p:spPr>
          <a:xfrm>
            <a:off x="1143000" y="2209800"/>
            <a:ext cx="6400800" cy="3474720"/>
          </a:xfrm>
        </p:spPr>
        <p:txBody>
          <a:bodyPr>
            <a:normAutofit fontScale="92500" lnSpcReduction="10000"/>
          </a:bodyPr>
          <a:lstStyle/>
          <a:p>
            <a:pPr marL="45720" indent="0" algn="just">
              <a:buNone/>
            </a:pPr>
            <a:r>
              <a:rPr lang="en-US" dirty="0" smtClean="0"/>
              <a:t>Currently the System is at following stage:</a:t>
            </a:r>
          </a:p>
          <a:p>
            <a:pPr marL="45720" indent="0" algn="just">
              <a:buNone/>
            </a:pPr>
            <a:r>
              <a:rPr lang="en-US" b="1" i="1" u="sng" dirty="0" smtClean="0"/>
              <a:t>Web Application</a:t>
            </a:r>
          </a:p>
          <a:p>
            <a:pPr algn="just">
              <a:buClr>
                <a:schemeClr val="bg1">
                  <a:lumMod val="50000"/>
                </a:schemeClr>
              </a:buClr>
              <a:buFont typeface="Wingdings" pitchFamily="2" charset="2"/>
              <a:buChar char="§"/>
            </a:pPr>
            <a:r>
              <a:rPr lang="en-US" dirty="0" smtClean="0"/>
              <a:t>New Users, Add roles (Portal Admin)</a:t>
            </a:r>
          </a:p>
          <a:p>
            <a:pPr algn="just">
              <a:buClr>
                <a:schemeClr val="bg1">
                  <a:lumMod val="50000"/>
                </a:schemeClr>
              </a:buClr>
              <a:buFont typeface="Wingdings" pitchFamily="2" charset="2"/>
              <a:buChar char="§"/>
            </a:pPr>
            <a:r>
              <a:rPr lang="en-US" dirty="0" smtClean="0"/>
              <a:t>Issue reporting and tracking (</a:t>
            </a:r>
            <a:r>
              <a:rPr lang="en-US" dirty="0"/>
              <a:t>E</a:t>
            </a:r>
            <a:r>
              <a:rPr lang="en-US" dirty="0" smtClean="0"/>
              <a:t>nd User)</a:t>
            </a:r>
          </a:p>
          <a:p>
            <a:pPr algn="just">
              <a:buClr>
                <a:schemeClr val="bg1">
                  <a:lumMod val="50000"/>
                </a:schemeClr>
              </a:buClr>
              <a:buFont typeface="Wingdings" pitchFamily="2" charset="2"/>
              <a:buChar char="§"/>
            </a:pPr>
            <a:r>
              <a:rPr lang="en-US" dirty="0" smtClean="0"/>
              <a:t>Issue report by operator (Help line operator)</a:t>
            </a:r>
          </a:p>
          <a:p>
            <a:pPr marL="45720" indent="0" algn="just">
              <a:buNone/>
            </a:pPr>
            <a:endParaRPr lang="en-US" dirty="0"/>
          </a:p>
          <a:p>
            <a:pPr marL="45720" indent="0" algn="just">
              <a:buNone/>
            </a:pPr>
            <a:r>
              <a:rPr lang="en-US" b="1" i="1" u="sng" dirty="0" smtClean="0"/>
              <a:t>Android </a:t>
            </a:r>
            <a:r>
              <a:rPr lang="en-US" b="1" i="1" u="sng" dirty="0"/>
              <a:t>Application</a:t>
            </a:r>
          </a:p>
          <a:p>
            <a:pPr algn="just">
              <a:buClr>
                <a:schemeClr val="bg1">
                  <a:lumMod val="50000"/>
                </a:schemeClr>
              </a:buClr>
              <a:buFont typeface="Wingdings" pitchFamily="2" charset="2"/>
              <a:buChar char="§"/>
            </a:pPr>
            <a:r>
              <a:rPr lang="en-US" dirty="0" smtClean="0"/>
              <a:t>Login for Supervisor</a:t>
            </a:r>
          </a:p>
          <a:p>
            <a:pPr algn="just">
              <a:buClr>
                <a:schemeClr val="bg1">
                  <a:lumMod val="50000"/>
                </a:schemeClr>
              </a:buClr>
              <a:buFont typeface="Wingdings" pitchFamily="2" charset="2"/>
              <a:buChar char="§"/>
            </a:pPr>
            <a:r>
              <a:rPr lang="en-US" dirty="0" smtClean="0"/>
              <a:t>User issue reporting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112358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What we have NEXT?</a:t>
            </a:r>
            <a:endParaRPr lang="en-US" dirty="0"/>
          </a:p>
        </p:txBody>
      </p:sp>
      <p:sp>
        <p:nvSpPr>
          <p:cNvPr id="4" name="Content Placeholder 3"/>
          <p:cNvSpPr>
            <a:spLocks noGrp="1"/>
          </p:cNvSpPr>
          <p:nvPr>
            <p:ph sz="quarter" idx="13"/>
          </p:nvPr>
        </p:nvSpPr>
        <p:spPr>
          <a:xfrm>
            <a:off x="1143000" y="2209800"/>
            <a:ext cx="6400800" cy="3474720"/>
          </a:xfrm>
        </p:spPr>
        <p:txBody>
          <a:bodyPr>
            <a:normAutofit fontScale="92500" lnSpcReduction="20000"/>
          </a:bodyPr>
          <a:lstStyle/>
          <a:p>
            <a:pPr marL="45720" indent="0" algn="just">
              <a:buNone/>
            </a:pPr>
            <a:r>
              <a:rPr lang="en-US" b="1" i="1" u="sng" dirty="0" smtClean="0"/>
              <a:t>Web Application</a:t>
            </a:r>
          </a:p>
          <a:p>
            <a:pPr algn="just">
              <a:buClr>
                <a:schemeClr val="bg1">
                  <a:lumMod val="50000"/>
                </a:schemeClr>
              </a:buClr>
              <a:buFont typeface="Wingdings" pitchFamily="2" charset="2"/>
              <a:buChar char="§"/>
            </a:pPr>
            <a:r>
              <a:rPr lang="en-US" dirty="0" smtClean="0"/>
              <a:t>Issue tracking on SMS</a:t>
            </a:r>
          </a:p>
          <a:p>
            <a:pPr algn="just">
              <a:buClr>
                <a:schemeClr val="bg1">
                  <a:lumMod val="50000"/>
                </a:schemeClr>
              </a:buClr>
              <a:buFont typeface="Wingdings" pitchFamily="2" charset="2"/>
              <a:buChar char="§"/>
            </a:pPr>
            <a:r>
              <a:rPr lang="en-US" dirty="0" smtClean="0"/>
              <a:t>Accountability, Performance Graphs</a:t>
            </a:r>
          </a:p>
          <a:p>
            <a:pPr algn="just">
              <a:buClr>
                <a:schemeClr val="bg1">
                  <a:lumMod val="50000"/>
                </a:schemeClr>
              </a:buClr>
              <a:buFont typeface="Wingdings" pitchFamily="2" charset="2"/>
              <a:buChar char="§"/>
            </a:pPr>
            <a:r>
              <a:rPr lang="en-US" dirty="0" smtClean="0"/>
              <a:t>Employees of the </a:t>
            </a:r>
            <a:r>
              <a:rPr lang="en-US" dirty="0" smtClean="0"/>
              <a:t>month</a:t>
            </a:r>
          </a:p>
          <a:p>
            <a:pPr algn="just">
              <a:buClr>
                <a:schemeClr val="bg1">
                  <a:lumMod val="50000"/>
                </a:schemeClr>
              </a:buClr>
              <a:buFont typeface="Wingdings" pitchFamily="2" charset="2"/>
              <a:buChar char="§"/>
            </a:pPr>
            <a:r>
              <a:rPr lang="en-US" dirty="0" smtClean="0"/>
              <a:t>Accountability factor</a:t>
            </a:r>
            <a:endParaRPr lang="en-US" dirty="0" smtClean="0"/>
          </a:p>
          <a:p>
            <a:pPr marL="45720" indent="0" algn="just">
              <a:buNone/>
            </a:pPr>
            <a:endParaRPr lang="en-US" dirty="0"/>
          </a:p>
          <a:p>
            <a:pPr marL="45720" indent="0" algn="just">
              <a:buNone/>
            </a:pPr>
            <a:r>
              <a:rPr lang="en-US" b="1" i="1" u="sng" dirty="0" smtClean="0"/>
              <a:t>Android </a:t>
            </a:r>
            <a:r>
              <a:rPr lang="en-US" b="1" i="1" u="sng" dirty="0"/>
              <a:t>Application</a:t>
            </a:r>
          </a:p>
          <a:p>
            <a:pPr algn="just">
              <a:buClr>
                <a:schemeClr val="bg1">
                  <a:lumMod val="50000"/>
                </a:schemeClr>
              </a:buClr>
              <a:buFont typeface="Wingdings" pitchFamily="2" charset="2"/>
              <a:buChar char="§"/>
            </a:pPr>
            <a:r>
              <a:rPr lang="en-US" dirty="0" smtClean="0"/>
              <a:t>Issue Progress</a:t>
            </a:r>
          </a:p>
          <a:p>
            <a:pPr algn="just">
              <a:buClr>
                <a:schemeClr val="bg1">
                  <a:lumMod val="50000"/>
                </a:schemeClr>
              </a:buClr>
              <a:buFont typeface="Wingdings" pitchFamily="2" charset="2"/>
              <a:buChar char="§"/>
            </a:pPr>
            <a:r>
              <a:rPr lang="en-US" dirty="0" smtClean="0"/>
              <a:t>Inspection </a:t>
            </a:r>
            <a:r>
              <a:rPr lang="en-US" dirty="0" smtClean="0"/>
              <a:t>forms for inspection teams.</a:t>
            </a:r>
          </a:p>
          <a:p>
            <a:pPr algn="just">
              <a:buClr>
                <a:schemeClr val="bg1">
                  <a:lumMod val="50000"/>
                </a:schemeClr>
              </a:buClr>
              <a:buFont typeface="Wingdings" pitchFamily="2" charset="2"/>
              <a:buChar char="§"/>
            </a:pPr>
            <a:r>
              <a:rPr lang="en-US" dirty="0" smtClean="0"/>
              <a:t>Voice messages for Issues creation.</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282559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Issue Life Cycle</a:t>
            </a:r>
            <a:endParaRPr lang="en-US" dirty="0"/>
          </a:p>
        </p:txBody>
      </p:sp>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0" y="1752599"/>
            <a:ext cx="7696200" cy="41649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Tree>
    <p:extLst>
      <p:ext uri="{BB962C8B-B14F-4D97-AF65-F5344CB8AC3E}">
        <p14:creationId xmlns:p14="http://schemas.microsoft.com/office/powerpoint/2010/main" val="81683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Real </a:t>
            </a:r>
            <a:r>
              <a:rPr lang="en-US" dirty="0"/>
              <a:t>L</a:t>
            </a:r>
            <a:r>
              <a:rPr lang="en-US" dirty="0" smtClean="0"/>
              <a:t>ife </a:t>
            </a:r>
            <a:r>
              <a:rPr lang="en-US" dirty="0"/>
              <a:t>S</a:t>
            </a:r>
            <a:r>
              <a:rPr lang="en-US" dirty="0" smtClean="0"/>
              <a:t>cenario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
        <p:nvSpPr>
          <p:cNvPr id="4" name="Content Placeholder 3"/>
          <p:cNvSpPr>
            <a:spLocks noGrp="1"/>
          </p:cNvSpPr>
          <p:nvPr>
            <p:ph sz="quarter" idx="13"/>
          </p:nvPr>
        </p:nvSpPr>
        <p:spPr>
          <a:xfrm>
            <a:off x="914400" y="1905000"/>
            <a:ext cx="7391400" cy="3474720"/>
          </a:xfrm>
        </p:spPr>
        <p:txBody>
          <a:bodyPr>
            <a:normAutofit fontScale="92500"/>
          </a:bodyPr>
          <a:lstStyle/>
          <a:p>
            <a:pPr marL="45720" indent="0">
              <a:buNone/>
            </a:pPr>
            <a:r>
              <a:rPr lang="en-US" dirty="0" smtClean="0"/>
              <a:t>Mr. Alex is living in NYC and he is facing sanitation problem. He installed our application in his device and he logged a complaint to municipality about the problem. Getting his location, application will assigned the issue to Mr. James (supervisor of respective area i.e. NYC). Mr. James will assigned this task to sanitation team under him. The team will fix the problem and will report Mr. James that they had fixed the problem. Mr. James will mark this issue as Resolved and then a notification will be sent to Mr. Alex that the issue has been fixed. Now, Mr. Alex will provide feedback that will be used in calculating supervisors’ performance.</a:t>
            </a:r>
            <a:endParaRPr lang="en-US" dirty="0"/>
          </a:p>
        </p:txBody>
      </p:sp>
    </p:spTree>
    <p:extLst>
      <p:ext uri="{BB962C8B-B14F-4D97-AF65-F5344CB8AC3E}">
        <p14:creationId xmlns:p14="http://schemas.microsoft.com/office/powerpoint/2010/main" val="1800314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12511" cy="1143000"/>
          </a:xfrm>
        </p:spPr>
        <p:txBody>
          <a:bodyPr/>
          <a:lstStyle/>
          <a:p>
            <a:pPr marL="0" indent="0" algn="ctr">
              <a:buNone/>
            </a:pPr>
            <a:r>
              <a:rPr lang="en-US" dirty="0" smtClean="0"/>
              <a:t>Accountability Factor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939422"/>
            <a:ext cx="3124200" cy="753644"/>
          </a:xfrm>
          <a:prstGeom prst="rect">
            <a:avLst/>
          </a:prstGeom>
        </p:spPr>
      </p:pic>
      <p:sp>
        <p:nvSpPr>
          <p:cNvPr id="4" name="Content Placeholder 3"/>
          <p:cNvSpPr>
            <a:spLocks noGrp="1"/>
          </p:cNvSpPr>
          <p:nvPr>
            <p:ph sz="quarter" idx="13"/>
          </p:nvPr>
        </p:nvSpPr>
        <p:spPr>
          <a:xfrm>
            <a:off x="914400" y="1905000"/>
            <a:ext cx="7391400" cy="3474720"/>
          </a:xfrm>
        </p:spPr>
        <p:txBody>
          <a:bodyPr>
            <a:normAutofit/>
          </a:bodyPr>
          <a:lstStyle/>
          <a:p>
            <a:pPr marL="45720" indent="0">
              <a:buNone/>
            </a:pPr>
            <a:r>
              <a:rPr lang="en-US" dirty="0" smtClean="0"/>
              <a:t>The website’s front page will be showing the overall performance of all supervisors based on</a:t>
            </a:r>
          </a:p>
          <a:p>
            <a:pPr>
              <a:buClr>
                <a:schemeClr val="bg1">
                  <a:lumMod val="50000"/>
                </a:schemeClr>
              </a:buClr>
              <a:buFont typeface="Wingdings" pitchFamily="2" charset="2"/>
              <a:buChar char="§"/>
            </a:pPr>
            <a:r>
              <a:rPr lang="en-US" dirty="0" smtClean="0"/>
              <a:t>Average Time for Resolving Issues</a:t>
            </a:r>
          </a:p>
          <a:p>
            <a:pPr>
              <a:buClr>
                <a:schemeClr val="bg1">
                  <a:lumMod val="50000"/>
                </a:schemeClr>
              </a:buClr>
              <a:buFont typeface="Wingdings" pitchFamily="2" charset="2"/>
              <a:buChar char="§"/>
            </a:pPr>
            <a:r>
              <a:rPr lang="en-US" dirty="0" smtClean="0"/>
              <a:t>% of issues solved</a:t>
            </a:r>
          </a:p>
          <a:p>
            <a:pPr>
              <a:buClr>
                <a:schemeClr val="bg1">
                  <a:lumMod val="50000"/>
                </a:schemeClr>
              </a:buClr>
              <a:buFont typeface="Wingdings" pitchFamily="2" charset="2"/>
              <a:buChar char="§"/>
            </a:pPr>
            <a:r>
              <a:rPr lang="en-US" dirty="0" smtClean="0"/>
              <a:t>User Feedback Scoring</a:t>
            </a:r>
          </a:p>
          <a:p>
            <a:pPr marL="45720" indent="0">
              <a:buNone/>
            </a:pPr>
            <a:endParaRPr lang="en-US" dirty="0"/>
          </a:p>
        </p:txBody>
      </p:sp>
    </p:spTree>
    <p:extLst>
      <p:ext uri="{BB962C8B-B14F-4D97-AF65-F5344CB8AC3E}">
        <p14:creationId xmlns:p14="http://schemas.microsoft.com/office/powerpoint/2010/main" val="35165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142</TotalTime>
  <Words>348</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Sanitation Hackathon</vt:lpstr>
      <vt:lpstr>Group Members</vt:lpstr>
      <vt:lpstr>Problem Statement</vt:lpstr>
      <vt:lpstr>Proposed Solution</vt:lpstr>
      <vt:lpstr>What we have NOW?</vt:lpstr>
      <vt:lpstr>What we have NEXT?</vt:lpstr>
      <vt:lpstr>Issue Life Cycle</vt:lpstr>
      <vt:lpstr>Real Life Scenario</vt:lpstr>
      <vt:lpstr>Accountability Factor</vt:lpstr>
      <vt:lpstr>Project Screens</vt:lpstr>
      <vt:lpstr>Project Screens</vt:lpstr>
      <vt:lpstr>Project Screens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Sanitation</dc:title>
  <dc:creator>Aman</dc:creator>
  <cp:lastModifiedBy>Geniosol</cp:lastModifiedBy>
  <cp:revision>63</cp:revision>
  <dcterms:created xsi:type="dcterms:W3CDTF">2012-12-02T04:30:56Z</dcterms:created>
  <dcterms:modified xsi:type="dcterms:W3CDTF">2012-12-03T08:01:19Z</dcterms:modified>
</cp:coreProperties>
</file>