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4045985fd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4045985f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64045985f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64045985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1"/>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2"/>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5" name="Google Shape;95;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3"/>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 name="Google Shape;21;p3"/>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Arial"/>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3"/>
          <p:cNvGrpSpPr/>
          <p:nvPr/>
        </p:nvGrpSpPr>
        <p:grpSpPr>
          <a:xfrm>
            <a:off x="-3765" y="4953000"/>
            <a:ext cx="9147765" cy="1912088"/>
            <a:chOff x="-3765" y="4832896"/>
            <a:chExt cx="9147765" cy="2032192"/>
          </a:xfrm>
        </p:grpSpPr>
        <p:sp>
          <p:nvSpPr>
            <p:cNvPr id="24" name="Google Shape;24;p3"/>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5" name="Google Shape;25;p3"/>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6" name="Google Shape;26;p3"/>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27" name="Google Shape;27;p3"/>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Times New Roman"/>
                <a:ea typeface="Times New Roman"/>
                <a:cs typeface="Times New Roman"/>
                <a:sym typeface="Times New Roman"/>
              </a:defRPr>
            </a:lvl1pPr>
            <a:lvl2pPr indent="0" lvl="1" marL="0" algn="r">
              <a:spcBef>
                <a:spcPts val="0"/>
              </a:spcBef>
              <a:buNone/>
              <a:defRPr b="0" sz="1000">
                <a:solidFill>
                  <a:srgbClr val="FFFFFF"/>
                </a:solidFill>
                <a:latin typeface="Times New Roman"/>
                <a:ea typeface="Times New Roman"/>
                <a:cs typeface="Times New Roman"/>
                <a:sym typeface="Times New Roman"/>
              </a:defRPr>
            </a:lvl2pPr>
            <a:lvl3pPr indent="0" lvl="2" marL="0" algn="r">
              <a:spcBef>
                <a:spcPts val="0"/>
              </a:spcBef>
              <a:buNone/>
              <a:defRPr b="0" sz="1000">
                <a:solidFill>
                  <a:srgbClr val="FFFFFF"/>
                </a:solidFill>
                <a:latin typeface="Times New Roman"/>
                <a:ea typeface="Times New Roman"/>
                <a:cs typeface="Times New Roman"/>
                <a:sym typeface="Times New Roman"/>
              </a:defRPr>
            </a:lvl3pPr>
            <a:lvl4pPr indent="0" lvl="3" marL="0" algn="r">
              <a:spcBef>
                <a:spcPts val="0"/>
              </a:spcBef>
              <a:buNone/>
              <a:defRPr b="0" sz="1000">
                <a:solidFill>
                  <a:srgbClr val="FFFFFF"/>
                </a:solidFill>
                <a:latin typeface="Times New Roman"/>
                <a:ea typeface="Times New Roman"/>
                <a:cs typeface="Times New Roman"/>
                <a:sym typeface="Times New Roman"/>
              </a:defRPr>
            </a:lvl4pPr>
            <a:lvl5pPr indent="0" lvl="4" marL="0" algn="r">
              <a:spcBef>
                <a:spcPts val="0"/>
              </a:spcBef>
              <a:buNone/>
              <a:defRPr b="0" sz="1000">
                <a:solidFill>
                  <a:srgbClr val="FFFFFF"/>
                </a:solidFill>
                <a:latin typeface="Times New Roman"/>
                <a:ea typeface="Times New Roman"/>
                <a:cs typeface="Times New Roman"/>
                <a:sym typeface="Times New Roman"/>
              </a:defRPr>
            </a:lvl5pPr>
            <a:lvl6pPr indent="0" lvl="5" marL="0" algn="r">
              <a:spcBef>
                <a:spcPts val="0"/>
              </a:spcBef>
              <a:buNone/>
              <a:defRPr b="0" sz="1000">
                <a:solidFill>
                  <a:srgbClr val="FFFFFF"/>
                </a:solidFill>
                <a:latin typeface="Times New Roman"/>
                <a:ea typeface="Times New Roman"/>
                <a:cs typeface="Times New Roman"/>
                <a:sym typeface="Times New Roman"/>
              </a:defRPr>
            </a:lvl6pPr>
            <a:lvl7pPr indent="0" lvl="6" marL="0" algn="r">
              <a:spcBef>
                <a:spcPts val="0"/>
              </a:spcBef>
              <a:buNone/>
              <a:defRPr b="0" sz="1000">
                <a:solidFill>
                  <a:srgbClr val="FFFFFF"/>
                </a:solidFill>
                <a:latin typeface="Times New Roman"/>
                <a:ea typeface="Times New Roman"/>
                <a:cs typeface="Times New Roman"/>
                <a:sym typeface="Times New Roman"/>
              </a:defRPr>
            </a:lvl7pPr>
            <a:lvl8pPr indent="0" lvl="7" marL="0" algn="r">
              <a:spcBef>
                <a:spcPts val="0"/>
              </a:spcBef>
              <a:buNone/>
              <a:defRPr b="0" sz="1000">
                <a:solidFill>
                  <a:srgbClr val="FFFFFF"/>
                </a:solidFill>
                <a:latin typeface="Times New Roman"/>
                <a:ea typeface="Times New Roman"/>
                <a:cs typeface="Times New Roman"/>
                <a:sym typeface="Times New Roman"/>
              </a:defRPr>
            </a:lvl8pPr>
            <a:lvl9pPr indent="0" lvl="8" marL="0" algn="r">
              <a:spcBef>
                <a:spcPts val="0"/>
              </a:spcBef>
              <a:buNone/>
              <a:defRPr b="0" sz="1000">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5"/>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Arial"/>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44" name="Google Shape;44;p5"/>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6"/>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6"/>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Google Shape;53;p7"/>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7"/>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7"/>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7"/>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66" name="Shape 66"/>
        <p:cNvGrpSpPr/>
        <p:nvPr/>
      </p:nvGrpSpPr>
      <p:grpSpPr>
        <a:xfrm>
          <a:off x="0" y="0"/>
          <a:ext cx="0" cy="0"/>
          <a:chOff x="0" y="0"/>
          <a:chExt cx="0" cy="0"/>
        </a:xfrm>
      </p:grpSpPr>
      <p:sp>
        <p:nvSpPr>
          <p:cNvPr id="67" name="Google Shape;67;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Arial"/>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9" name="Google Shape;69;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0" name="Google Shape;70;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3" name="Shape 73"/>
        <p:cNvGrpSpPr/>
        <p:nvPr/>
      </p:nvGrpSpPr>
      <p:grpSpPr>
        <a:xfrm>
          <a:off x="0" y="0"/>
          <a:ext cx="0" cy="0"/>
          <a:chOff x="0" y="0"/>
          <a:chExt cx="0" cy="0"/>
        </a:xfrm>
      </p:grpSpPr>
      <p:sp>
        <p:nvSpPr>
          <p:cNvPr id="74" name="Google Shape;74;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5" name="Google Shape;75;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76" name="Google Shape;76;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Times New Roman"/>
                <a:ea typeface="Times New Roman"/>
                <a:cs typeface="Times New Roman"/>
                <a:sym typeface="Times New Roman"/>
              </a:defRPr>
            </a:lvl1pPr>
            <a:lvl2pPr indent="0" lvl="1" marL="0" algn="r">
              <a:spcBef>
                <a:spcPts val="0"/>
              </a:spcBef>
              <a:buNone/>
              <a:defRPr b="0" sz="1000">
                <a:solidFill>
                  <a:schemeClr val="lt1"/>
                </a:solidFill>
                <a:latin typeface="Times New Roman"/>
                <a:ea typeface="Times New Roman"/>
                <a:cs typeface="Times New Roman"/>
                <a:sym typeface="Times New Roman"/>
              </a:defRPr>
            </a:lvl2pPr>
            <a:lvl3pPr indent="0" lvl="2" marL="0" algn="r">
              <a:spcBef>
                <a:spcPts val="0"/>
              </a:spcBef>
              <a:buNone/>
              <a:defRPr b="0" sz="1000">
                <a:solidFill>
                  <a:schemeClr val="lt1"/>
                </a:solidFill>
                <a:latin typeface="Times New Roman"/>
                <a:ea typeface="Times New Roman"/>
                <a:cs typeface="Times New Roman"/>
                <a:sym typeface="Times New Roman"/>
              </a:defRPr>
            </a:lvl3pPr>
            <a:lvl4pPr indent="0" lvl="3" marL="0" algn="r">
              <a:spcBef>
                <a:spcPts val="0"/>
              </a:spcBef>
              <a:buNone/>
              <a:defRPr b="0" sz="1000">
                <a:solidFill>
                  <a:schemeClr val="lt1"/>
                </a:solidFill>
                <a:latin typeface="Times New Roman"/>
                <a:ea typeface="Times New Roman"/>
                <a:cs typeface="Times New Roman"/>
                <a:sym typeface="Times New Roman"/>
              </a:defRPr>
            </a:lvl4pPr>
            <a:lvl5pPr indent="0" lvl="4" marL="0" algn="r">
              <a:spcBef>
                <a:spcPts val="0"/>
              </a:spcBef>
              <a:buNone/>
              <a:defRPr b="0" sz="1000">
                <a:solidFill>
                  <a:schemeClr val="lt1"/>
                </a:solidFill>
                <a:latin typeface="Times New Roman"/>
                <a:ea typeface="Times New Roman"/>
                <a:cs typeface="Times New Roman"/>
                <a:sym typeface="Times New Roman"/>
              </a:defRPr>
            </a:lvl5pPr>
            <a:lvl6pPr indent="0" lvl="5" marL="0" algn="r">
              <a:spcBef>
                <a:spcPts val="0"/>
              </a:spcBef>
              <a:buNone/>
              <a:defRPr b="0" sz="1000">
                <a:solidFill>
                  <a:schemeClr val="lt1"/>
                </a:solidFill>
                <a:latin typeface="Times New Roman"/>
                <a:ea typeface="Times New Roman"/>
                <a:cs typeface="Times New Roman"/>
                <a:sym typeface="Times New Roman"/>
              </a:defRPr>
            </a:lvl6pPr>
            <a:lvl7pPr indent="0" lvl="6" marL="0" algn="r">
              <a:spcBef>
                <a:spcPts val="0"/>
              </a:spcBef>
              <a:buNone/>
              <a:defRPr b="0" sz="1000">
                <a:solidFill>
                  <a:schemeClr val="lt1"/>
                </a:solidFill>
                <a:latin typeface="Times New Roman"/>
                <a:ea typeface="Times New Roman"/>
                <a:cs typeface="Times New Roman"/>
                <a:sym typeface="Times New Roman"/>
              </a:defRPr>
            </a:lvl7pPr>
            <a:lvl8pPr indent="0" lvl="7" marL="0" algn="r">
              <a:spcBef>
                <a:spcPts val="0"/>
              </a:spcBef>
              <a:buNone/>
              <a:defRPr b="0" sz="1000">
                <a:solidFill>
                  <a:schemeClr val="lt1"/>
                </a:solidFill>
                <a:latin typeface="Times New Roman"/>
                <a:ea typeface="Times New Roman"/>
                <a:cs typeface="Times New Roman"/>
                <a:sym typeface="Times New Roman"/>
              </a:defRPr>
            </a:lvl8pPr>
            <a:lvl9pPr indent="0" lvl="8" marL="0" algn="r">
              <a:spcBef>
                <a:spcPts val="0"/>
              </a:spcBef>
              <a:buNone/>
              <a:defRPr b="0" sz="10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Arial"/>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1" name="Google Shape;81;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2" name="Google Shape;82;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83" name="Google Shape;83;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4" name="Google Shape;84;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5" name="Google Shape;85;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 name="Google Shape;7;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 name="Google Shape;8;p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cxnSp>
        <p:nvCxnSpPr>
          <p:cNvPr id="9" name="Google Shape;9;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Arial"/>
              <a:buNone/>
              <a:defRPr b="1" i="0" sz="41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Times New Roman"/>
                <a:ea typeface="Times New Roman"/>
                <a:cs typeface="Times New Roman"/>
                <a:sym typeface="Times New Roman"/>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Times New Roman"/>
                <a:ea typeface="Times New Roman"/>
                <a:cs typeface="Times New Roman"/>
                <a:sym typeface="Times New Roman"/>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Times New Roman"/>
                <a:ea typeface="Times New Roman"/>
                <a:cs typeface="Times New Roman"/>
                <a:sym typeface="Times New Roman"/>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Times New Roman"/>
                <a:ea typeface="Times New Roman"/>
                <a:cs typeface="Times New Roman"/>
                <a:sym typeface="Times New Roman"/>
              </a:defRPr>
            </a:lvl1pPr>
            <a:lvl2pPr indent="0" lvl="1" marL="0" marR="0" rtl="0" algn="r">
              <a:spcBef>
                <a:spcPts val="0"/>
              </a:spcBef>
              <a:buNone/>
              <a:defRPr b="0" sz="1000" u="none">
                <a:solidFill>
                  <a:schemeClr val="dk1"/>
                </a:solidFill>
                <a:latin typeface="Times New Roman"/>
                <a:ea typeface="Times New Roman"/>
                <a:cs typeface="Times New Roman"/>
                <a:sym typeface="Times New Roman"/>
              </a:defRPr>
            </a:lvl2pPr>
            <a:lvl3pPr indent="0" lvl="2" marL="0" marR="0" rtl="0" algn="r">
              <a:spcBef>
                <a:spcPts val="0"/>
              </a:spcBef>
              <a:buNone/>
              <a:defRPr b="0" sz="1000" u="none">
                <a:solidFill>
                  <a:schemeClr val="dk1"/>
                </a:solidFill>
                <a:latin typeface="Times New Roman"/>
                <a:ea typeface="Times New Roman"/>
                <a:cs typeface="Times New Roman"/>
                <a:sym typeface="Times New Roman"/>
              </a:defRPr>
            </a:lvl3pPr>
            <a:lvl4pPr indent="0" lvl="3" marL="0" marR="0" rtl="0" algn="r">
              <a:spcBef>
                <a:spcPts val="0"/>
              </a:spcBef>
              <a:buNone/>
              <a:defRPr b="0" sz="1000" u="none">
                <a:solidFill>
                  <a:schemeClr val="dk1"/>
                </a:solidFill>
                <a:latin typeface="Times New Roman"/>
                <a:ea typeface="Times New Roman"/>
                <a:cs typeface="Times New Roman"/>
                <a:sym typeface="Times New Roman"/>
              </a:defRPr>
            </a:lvl4pPr>
            <a:lvl5pPr indent="0" lvl="4" marL="0" marR="0" rtl="0" algn="r">
              <a:spcBef>
                <a:spcPts val="0"/>
              </a:spcBef>
              <a:buNone/>
              <a:defRPr b="0" sz="1000" u="none">
                <a:solidFill>
                  <a:schemeClr val="dk1"/>
                </a:solidFill>
                <a:latin typeface="Times New Roman"/>
                <a:ea typeface="Times New Roman"/>
                <a:cs typeface="Times New Roman"/>
                <a:sym typeface="Times New Roman"/>
              </a:defRPr>
            </a:lvl5pPr>
            <a:lvl6pPr indent="0" lvl="5" marL="0" marR="0" rtl="0" algn="r">
              <a:spcBef>
                <a:spcPts val="0"/>
              </a:spcBef>
              <a:buNone/>
              <a:defRPr b="0" sz="1000" u="none">
                <a:solidFill>
                  <a:schemeClr val="dk1"/>
                </a:solidFill>
                <a:latin typeface="Times New Roman"/>
                <a:ea typeface="Times New Roman"/>
                <a:cs typeface="Times New Roman"/>
                <a:sym typeface="Times New Roman"/>
              </a:defRPr>
            </a:lvl6pPr>
            <a:lvl7pPr indent="0" lvl="6" marL="0" marR="0" rtl="0" algn="r">
              <a:spcBef>
                <a:spcPts val="0"/>
              </a:spcBef>
              <a:buNone/>
              <a:defRPr b="0" sz="1000" u="none">
                <a:solidFill>
                  <a:schemeClr val="dk1"/>
                </a:solidFill>
                <a:latin typeface="Times New Roman"/>
                <a:ea typeface="Times New Roman"/>
                <a:cs typeface="Times New Roman"/>
                <a:sym typeface="Times New Roman"/>
              </a:defRPr>
            </a:lvl7pPr>
            <a:lvl8pPr indent="0" lvl="7" marL="0" marR="0" rtl="0" algn="r">
              <a:spcBef>
                <a:spcPts val="0"/>
              </a:spcBef>
              <a:buNone/>
              <a:defRPr b="0" sz="1000" u="none">
                <a:solidFill>
                  <a:schemeClr val="dk1"/>
                </a:solidFill>
                <a:latin typeface="Times New Roman"/>
                <a:ea typeface="Times New Roman"/>
                <a:cs typeface="Times New Roman"/>
                <a:sym typeface="Times New Roman"/>
              </a:defRPr>
            </a:lvl8pPr>
            <a:lvl9pPr indent="0" lvl="8" marL="0" marR="0" rtl="0" algn="r">
              <a:spcBef>
                <a:spcPts val="0"/>
              </a:spcBef>
              <a:buNone/>
              <a:defRPr b="0" sz="10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1_akJEoSnNfcUvpdNAoQvbxg.jpeg" id="102" name="Google Shape;102;p13"/>
          <p:cNvPicPr preferRelativeResize="0"/>
          <p:nvPr/>
        </p:nvPicPr>
        <p:blipFill rotWithShape="1">
          <a:blip r:embed="rId3">
            <a:alphaModFix/>
          </a:blip>
          <a:srcRect b="0" l="0" r="0" t="0"/>
          <a:stretch/>
        </p:blipFill>
        <p:spPr>
          <a:xfrm>
            <a:off x="0" y="810846"/>
            <a:ext cx="9144000" cy="5236308"/>
          </a:xfrm>
          <a:prstGeom prst="rect">
            <a:avLst/>
          </a:prstGeom>
          <a:noFill/>
          <a:ln>
            <a:noFill/>
          </a:ln>
        </p:spPr>
      </p:pic>
      <p:sp>
        <p:nvSpPr>
          <p:cNvPr id="103" name="Google Shape;103;p13"/>
          <p:cNvSpPr txBox="1"/>
          <p:nvPr/>
        </p:nvSpPr>
        <p:spPr>
          <a:xfrm>
            <a:off x="3810000" y="6211669"/>
            <a:ext cx="46482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lgerian"/>
                <a:ea typeface="Algerian"/>
                <a:cs typeface="Algerian"/>
                <a:sym typeface="Algerian"/>
              </a:rPr>
              <a:t>MUHAMMAD HASSAN FAROOQ</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nvSpPr>
        <p:spPr>
          <a:xfrm>
            <a:off x="1676400" y="381000"/>
            <a:ext cx="5257800" cy="1107996"/>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chemeClr val="lt1"/>
                </a:solidFill>
                <a:latin typeface="Times New Roman"/>
                <a:ea typeface="Times New Roman"/>
                <a:cs typeface="Times New Roman"/>
                <a:sym typeface="Times New Roman"/>
              </a:rPr>
              <a:t>DEFINITION</a:t>
            </a:r>
            <a:endParaRPr sz="6600">
              <a:solidFill>
                <a:schemeClr val="lt1"/>
              </a:solidFill>
              <a:latin typeface="Times New Roman"/>
              <a:ea typeface="Times New Roman"/>
              <a:cs typeface="Times New Roman"/>
              <a:sym typeface="Times New Roman"/>
            </a:endParaRPr>
          </a:p>
        </p:txBody>
      </p:sp>
      <p:sp>
        <p:nvSpPr>
          <p:cNvPr id="166" name="Google Shape;166;p22"/>
          <p:cNvSpPr txBox="1"/>
          <p:nvPr/>
        </p:nvSpPr>
        <p:spPr>
          <a:xfrm>
            <a:off x="609600" y="1905000"/>
            <a:ext cx="79248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“Metaverse </a:t>
            </a:r>
            <a:r>
              <a:rPr lang="en-US" sz="2400">
                <a:solidFill>
                  <a:schemeClr val="dk1"/>
                </a:solidFill>
                <a:latin typeface="Times New Roman"/>
                <a:ea typeface="Times New Roman"/>
                <a:cs typeface="Times New Roman"/>
                <a:sym typeface="Times New Roman"/>
              </a:rPr>
              <a:t>Is a collection of 3D virtual world built using BLOCKCHAIN Technology . METAVERSE is a massively scaled and Interoperable network It can be experienced persistently by an effectively unlimited number of user with an individual sense of presence</a:t>
            </a:r>
            <a:r>
              <a:rPr lang="en-US" sz="2400">
                <a:solidFill>
                  <a:schemeClr val="dk1"/>
                </a:solidFill>
                <a:latin typeface="Arial Black"/>
                <a:ea typeface="Arial Black"/>
                <a:cs typeface="Arial Black"/>
                <a:sym typeface="Arial Black"/>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67" name="Google Shape;167;p22"/>
          <p:cNvSpPr txBox="1"/>
          <p:nvPr/>
        </p:nvSpPr>
        <p:spPr>
          <a:xfrm>
            <a:off x="685800" y="3886200"/>
            <a:ext cx="81534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Metaverse is one of the most exciting landscapes in the new world of web3</a:t>
            </a:r>
            <a:endParaRPr sz="2400">
              <a:solidFill>
                <a:schemeClr val="dk1"/>
              </a:solidFill>
              <a:latin typeface="Times New Roman"/>
              <a:ea typeface="Times New Roman"/>
              <a:cs typeface="Times New Roman"/>
              <a:sym typeface="Times New Roman"/>
            </a:endParaRPr>
          </a:p>
        </p:txBody>
      </p:sp>
      <p:sp>
        <p:nvSpPr>
          <p:cNvPr id="168" name="Google Shape;168;p22"/>
          <p:cNvSpPr txBox="1"/>
          <p:nvPr/>
        </p:nvSpPr>
        <p:spPr>
          <a:xfrm>
            <a:off x="762000" y="4953000"/>
            <a:ext cx="79248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Non-fungible token(NFT) uses the technology of Blockchain to create something that is unique in the digital world . The meaning of fungible describes item …. .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v2_b6c77130d616421d9e1319f6661d3130_img_000.png" id="173" name="Google Shape;173;p23"/>
          <p:cNvPicPr preferRelativeResize="0"/>
          <p:nvPr/>
        </p:nvPicPr>
        <p:blipFill rotWithShape="1">
          <a:blip r:embed="rId3">
            <a:alphaModFix/>
          </a:blip>
          <a:srcRect b="0" l="0" r="0" t="0"/>
          <a:stretch/>
        </p:blipFill>
        <p:spPr>
          <a:xfrm>
            <a:off x="0" y="0"/>
            <a:ext cx="9144000" cy="58121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685800" y="1905000"/>
            <a:ext cx="8229600" cy="15699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main thing to always remember when you think about the Metaverse is that it is not one place. It is the aggregate of the new digital spaces that people are calling the next iteration of the internet</a:t>
            </a:r>
            <a:endParaRPr sz="2400">
              <a:solidFill>
                <a:schemeClr val="dk1"/>
              </a:solidFill>
              <a:latin typeface="Times New Roman"/>
              <a:ea typeface="Times New Roman"/>
              <a:cs typeface="Times New Roman"/>
              <a:sym typeface="Times New Roman"/>
            </a:endParaRPr>
          </a:p>
        </p:txBody>
      </p:sp>
      <p:sp>
        <p:nvSpPr>
          <p:cNvPr id="179" name="Google Shape;179;p24"/>
          <p:cNvSpPr txBox="1"/>
          <p:nvPr/>
        </p:nvSpPr>
        <p:spPr>
          <a:xfrm>
            <a:off x="609600" y="3352800"/>
            <a:ext cx="7848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Also we say that,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Metaverse </a:t>
            </a:r>
            <a:r>
              <a:rPr lang="en-US" sz="2400">
                <a:solidFill>
                  <a:schemeClr val="dk1"/>
                </a:solidFill>
                <a:latin typeface="Times New Roman"/>
                <a:ea typeface="Times New Roman"/>
                <a:cs typeface="Times New Roman"/>
                <a:sym typeface="Times New Roman"/>
              </a:rPr>
              <a:t>is a virtual  reality in which individual can communicate and transect with each other and with digital 3D Items it relates to collaborative virtual world where currency can be used to buy and sell Land , Buildings , Avatar and even Identities</a:t>
            </a:r>
            <a:r>
              <a:rPr lang="en-US" sz="2400">
                <a:solidFill>
                  <a:schemeClr val="dk1"/>
                </a:solidFill>
                <a:latin typeface="Arial Black"/>
                <a:ea typeface="Arial Black"/>
                <a:cs typeface="Arial Black"/>
                <a:sym typeface="Arial Black"/>
              </a:rPr>
              <a:t>”</a:t>
            </a:r>
            <a:endParaRPr/>
          </a:p>
        </p:txBody>
      </p:sp>
      <p:sp>
        <p:nvSpPr>
          <p:cNvPr id="180" name="Google Shape;180;p24"/>
          <p:cNvSpPr txBox="1"/>
          <p:nvPr/>
        </p:nvSpPr>
        <p:spPr>
          <a:xfrm>
            <a:off x="762000" y="533400"/>
            <a:ext cx="7620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that are the exact equal value and interchangeable with each other. </a:t>
            </a:r>
            <a:endParaRPr/>
          </a:p>
          <a:p>
            <a:pPr indent="0" lvl="0" marL="0" marR="0" rtl="0" algn="l">
              <a:spcBef>
                <a:spcPts val="0"/>
              </a:spcBef>
              <a:spcAft>
                <a:spcPts val="0"/>
              </a:spcAft>
              <a:buNone/>
            </a:pPr>
            <a:r>
              <a:rPr lang="en-US" sz="2200"/>
              <a:t>For Example:</a:t>
            </a:r>
            <a:r>
              <a:rPr b="1" lang="en-US" sz="2400">
                <a:solidFill>
                  <a:schemeClr val="dk1"/>
                </a:solidFill>
                <a:latin typeface="Arial Rounded"/>
                <a:ea typeface="Arial Rounded"/>
                <a:cs typeface="Arial Rounded"/>
                <a:sym typeface="Arial Rounded"/>
              </a:rPr>
              <a:t> </a:t>
            </a:r>
            <a:r>
              <a:rPr lang="en-US" sz="2400">
                <a:solidFill>
                  <a:schemeClr val="dk1"/>
                </a:solidFill>
                <a:latin typeface="Times New Roman"/>
                <a:ea typeface="Times New Roman"/>
                <a:cs typeface="Times New Roman"/>
                <a:sym typeface="Times New Roman"/>
              </a:rPr>
              <a:t>One Dollar is same as One Dollar.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nvSpPr>
        <p:spPr>
          <a:xfrm>
            <a:off x="525300" y="447650"/>
            <a:ext cx="8093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For decade, the primary reason to build a virtual world was for a video games such as Minecraft. Virtual world can have single or many different creators </a:t>
            </a:r>
            <a:endParaRPr sz="2400">
              <a:latin typeface="Times New Roman"/>
              <a:ea typeface="Times New Roman"/>
              <a:cs typeface="Times New Roman"/>
              <a:sym typeface="Times New Roman"/>
            </a:endParaRPr>
          </a:p>
        </p:txBody>
      </p:sp>
      <p:sp>
        <p:nvSpPr>
          <p:cNvPr id="186" name="Google Shape;186;p25"/>
          <p:cNvSpPr txBox="1"/>
          <p:nvPr/>
        </p:nvSpPr>
        <p:spPr>
          <a:xfrm>
            <a:off x="376025" y="2130825"/>
            <a:ext cx="8147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In virtual world blockchain based games aspired to operate at close to </a:t>
            </a:r>
            <a:r>
              <a:rPr lang="en-US" sz="2400">
                <a:latin typeface="Times New Roman"/>
                <a:ea typeface="Times New Roman"/>
                <a:cs typeface="Times New Roman"/>
                <a:sym typeface="Times New Roman"/>
              </a:rPr>
              <a:t>autonomously</a:t>
            </a:r>
            <a:r>
              <a:rPr lang="en-US" sz="2400">
                <a:latin typeface="Times New Roman"/>
                <a:ea typeface="Times New Roman"/>
                <a:cs typeface="Times New Roman"/>
                <a:sym typeface="Times New Roman"/>
              </a:rPr>
              <a:t> as possible after launch</a:t>
            </a:r>
            <a:endParaRPr sz="2400">
              <a:latin typeface="Times New Roman"/>
              <a:ea typeface="Times New Roman"/>
              <a:cs typeface="Times New Roman"/>
              <a:sym typeface="Times New Roman"/>
            </a:endParaRPr>
          </a:p>
        </p:txBody>
      </p:sp>
      <p:sp>
        <p:nvSpPr>
          <p:cNvPr id="187" name="Google Shape;187;p25"/>
          <p:cNvSpPr txBox="1"/>
          <p:nvPr/>
        </p:nvSpPr>
        <p:spPr>
          <a:xfrm>
            <a:off x="501375" y="3133550"/>
            <a:ext cx="7789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Metaverse theorist argue that 3D environment are required in order to make possible that transition of human culture and labour from the physical world to the digital one</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nvSpPr>
        <p:spPr>
          <a:xfrm>
            <a:off x="1143000" y="457200"/>
            <a:ext cx="6858000" cy="769441"/>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Arial Black"/>
                <a:ea typeface="Arial Black"/>
                <a:cs typeface="Arial Black"/>
                <a:sym typeface="Arial Black"/>
              </a:rPr>
              <a:t>THE NEXT INTERNET</a:t>
            </a:r>
            <a:endParaRPr b="1" sz="4400">
              <a:solidFill>
                <a:schemeClr val="lt1"/>
              </a:solidFill>
              <a:latin typeface="Arial Black"/>
              <a:ea typeface="Arial Black"/>
              <a:cs typeface="Arial Black"/>
              <a:sym typeface="Arial Black"/>
            </a:endParaRPr>
          </a:p>
        </p:txBody>
      </p:sp>
      <p:sp>
        <p:nvSpPr>
          <p:cNvPr id="193" name="Google Shape;193;p26"/>
          <p:cNvSpPr txBox="1"/>
          <p:nvPr/>
        </p:nvSpPr>
        <p:spPr>
          <a:xfrm>
            <a:off x="762000" y="1600200"/>
            <a:ext cx="7543800" cy="23088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Metaverse will require the development of new standards and creation of new infrastructure, potentially require overhauls to the long-standing Internet Protocol Suite, involve the adoption of novel devices and hardware, and might even alter the balance of power between technology giants, independent developers, and end users.</a:t>
            </a:r>
            <a:endParaRPr sz="2400">
              <a:solidFill>
                <a:schemeClr val="dk1"/>
              </a:solidFill>
              <a:latin typeface="Times New Roman"/>
              <a:ea typeface="Times New Roman"/>
              <a:cs typeface="Times New Roman"/>
              <a:sym typeface="Times New Roman"/>
            </a:endParaRPr>
          </a:p>
        </p:txBody>
      </p:sp>
      <p:sp>
        <p:nvSpPr>
          <p:cNvPr id="194" name="Google Shape;194;p26"/>
          <p:cNvSpPr txBox="1"/>
          <p:nvPr/>
        </p:nvSpPr>
        <p:spPr>
          <a:xfrm>
            <a:off x="838200" y="4114800"/>
            <a:ext cx="7315200" cy="1938992"/>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METAVERSE will require the development of new standards and creation of new infrastructure , potentially require overhauls to the long standing internet protocol Suits , involve the adoption of novel devices and hardware , and might even alter the balance of power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nvSpPr>
        <p:spPr>
          <a:xfrm>
            <a:off x="762000" y="609600"/>
            <a:ext cx="79248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....technology giants independent developers , and end users</a:t>
            </a:r>
            <a:endParaRPr/>
          </a:p>
        </p:txBody>
      </p:sp>
      <p:sp>
        <p:nvSpPr>
          <p:cNvPr id="200" name="Google Shape;200;p27"/>
          <p:cNvSpPr txBox="1"/>
          <p:nvPr/>
        </p:nvSpPr>
        <p:spPr>
          <a:xfrm>
            <a:off x="762000" y="1219200"/>
            <a:ext cx="7696200" cy="12006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Looking past the hype and critique, Web3 and the Metaverse are shaping a new application layer for the internet.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1" name="Google Shape;201;p27"/>
          <p:cNvSpPr txBox="1"/>
          <p:nvPr/>
        </p:nvSpPr>
        <p:spPr>
          <a:xfrm>
            <a:off x="914400" y="2590800"/>
            <a:ext cx="7391400" cy="15699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With a new wave of Metaverse and Web3 native disruptors, the future of the internet could be shaped by a grassroots movement that directly challenges Web2-era business models.</a:t>
            </a:r>
            <a:endParaRPr sz="2400">
              <a:solidFill>
                <a:schemeClr val="dk1"/>
              </a:solidFill>
              <a:latin typeface="Times New Roman"/>
              <a:ea typeface="Times New Roman"/>
              <a:cs typeface="Times New Roman"/>
              <a:sym typeface="Times New Roman"/>
            </a:endParaRPr>
          </a:p>
        </p:txBody>
      </p:sp>
      <p:sp>
        <p:nvSpPr>
          <p:cNvPr id="202" name="Google Shape;202;p27"/>
          <p:cNvSpPr txBox="1"/>
          <p:nvPr/>
        </p:nvSpPr>
        <p:spPr>
          <a:xfrm>
            <a:off x="990600" y="4191000"/>
            <a:ext cx="7315200" cy="15699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If a Metaverse is indeed a successor to the internet , it might seem odd that its pioneers comes from the video Gaming Industry . After all , the arc of the internet thus far is quite different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nvSpPr>
        <p:spPr>
          <a:xfrm>
            <a:off x="680425" y="608800"/>
            <a:ext cx="7717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The next internet virtual reality VR and argumented reality AR are not new concept butt will revolutionize the world within 5 years. AR enhances reality while VR helps us forget it</a:t>
            </a:r>
            <a:endParaRPr sz="2400">
              <a:solidFill>
                <a:schemeClr val="dk1"/>
              </a:solidFill>
              <a:latin typeface="Times New Roman"/>
              <a:ea typeface="Times New Roman"/>
              <a:cs typeface="Times New Roman"/>
              <a:sym typeface="Times New Roman"/>
            </a:endParaRPr>
          </a:p>
        </p:txBody>
      </p:sp>
      <p:sp>
        <p:nvSpPr>
          <p:cNvPr id="208" name="Google Shape;208;p28"/>
          <p:cNvSpPr txBox="1"/>
          <p:nvPr/>
        </p:nvSpPr>
        <p:spPr>
          <a:xfrm>
            <a:off x="644625" y="2668000"/>
            <a:ext cx="777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209" name="Google Shape;209;p28"/>
          <p:cNvSpPr txBox="1"/>
          <p:nvPr/>
        </p:nvSpPr>
        <p:spPr>
          <a:xfrm>
            <a:off x="662525" y="2488925"/>
            <a:ext cx="76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10" name="Google Shape;210;p28"/>
          <p:cNvSpPr txBox="1"/>
          <p:nvPr/>
        </p:nvSpPr>
        <p:spPr>
          <a:xfrm>
            <a:off x="677400" y="2363575"/>
            <a:ext cx="77892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The Next Generation Internet (NGI) is a European Commission initiative that aims to shape the development and evolution of the Internet into an Internet of Humans. An Internet that responds to people’s fundamental needs, including trust, security, and inclusion, while reflecting the values and the norms all citizens enjoy in Europe</a:t>
            </a:r>
            <a:endParaRPr sz="2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images.jpg" id="215" name="Google Shape;215;p29"/>
          <p:cNvPicPr preferRelativeResize="0"/>
          <p:nvPr/>
        </p:nvPicPr>
        <p:blipFill rotWithShape="1">
          <a:blip r:embed="rId3">
            <a:alphaModFix/>
          </a:blip>
          <a:srcRect b="0" l="0" r="0" t="0"/>
          <a:stretch/>
        </p:blipFill>
        <p:spPr>
          <a:xfrm>
            <a:off x="685800" y="228600"/>
            <a:ext cx="7620000" cy="4191000"/>
          </a:xfrm>
          <a:prstGeom prst="rect">
            <a:avLst/>
          </a:prstGeom>
          <a:noFill/>
          <a:ln>
            <a:noFill/>
          </a:ln>
        </p:spPr>
      </p:pic>
      <p:sp>
        <p:nvSpPr>
          <p:cNvPr id="216" name="Google Shape;216;p29"/>
          <p:cNvSpPr txBox="1"/>
          <p:nvPr/>
        </p:nvSpPr>
        <p:spPr>
          <a:xfrm>
            <a:off x="533400" y="5105400"/>
            <a:ext cx="8382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Black"/>
                <a:ea typeface="Arial Black"/>
                <a:cs typeface="Arial Black"/>
                <a:sym typeface="Arial Black"/>
              </a:rPr>
              <a:t>Web3.0</a:t>
            </a:r>
            <a:r>
              <a:rPr lang="en-US" sz="2400">
                <a:solidFill>
                  <a:schemeClr val="dk1"/>
                </a:solidFill>
                <a:latin typeface="Times New Roman"/>
                <a:ea typeface="Times New Roman"/>
                <a:cs typeface="Times New Roman"/>
                <a:sym typeface="Times New Roman"/>
              </a:rPr>
              <a:t> And </a:t>
            </a:r>
            <a:r>
              <a:rPr lang="en-US" sz="2400">
                <a:solidFill>
                  <a:schemeClr val="dk1"/>
                </a:solidFill>
                <a:latin typeface="Arial Black"/>
                <a:ea typeface="Arial Black"/>
                <a:cs typeface="Arial Black"/>
                <a:sym typeface="Arial Black"/>
              </a:rPr>
              <a:t>METAVERSE</a:t>
            </a:r>
            <a:r>
              <a:rPr lang="en-US" sz="2400">
                <a:solidFill>
                  <a:schemeClr val="dk1"/>
                </a:solidFill>
                <a:latin typeface="Times New Roman"/>
                <a:ea typeface="Times New Roman"/>
                <a:cs typeface="Times New Roman"/>
                <a:sym typeface="Times New Roman"/>
              </a:rPr>
              <a:t> is the insane Future of Internet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14"/>
          <p:cNvSpPr txBox="1"/>
          <p:nvPr/>
        </p:nvSpPr>
        <p:spPr>
          <a:xfrm>
            <a:off x="838200" y="533400"/>
            <a:ext cx="8001000" cy="923330"/>
          </a:xfrm>
          <a:prstGeom prst="rect">
            <a:avLst/>
          </a:prstGeom>
          <a:gradFill>
            <a:gsLst>
              <a:gs pos="0">
                <a:srgbClr val="FF9F85"/>
              </a:gs>
              <a:gs pos="65000">
                <a:srgbClr val="FFCABB"/>
              </a:gs>
              <a:gs pos="100000">
                <a:srgbClr val="FFD4CB"/>
              </a:gs>
            </a:gsLst>
            <a:lin ang="16200000" scaled="0"/>
          </a:gradFill>
          <a:ln cap="flat" cmpd="sng" w="9525">
            <a:solidFill>
              <a:schemeClr val="accent3"/>
            </a:solidFill>
            <a:prstDash val="solid"/>
            <a:round/>
            <a:headEnd len="sm" w="sm" type="none"/>
            <a:tailEnd len="sm" w="sm" type="none"/>
          </a:ln>
          <a:effectLst>
            <a:outerShdw blurRad="50800" rotWithShape="0" dir="5400000" dist="381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595959"/>
                </a:solidFill>
                <a:latin typeface="Arial Black"/>
                <a:ea typeface="Arial Black"/>
                <a:cs typeface="Arial Black"/>
                <a:sym typeface="Arial Black"/>
              </a:rPr>
              <a:t>What Is METAVESE</a:t>
            </a:r>
            <a:r>
              <a:rPr lang="en-US" sz="5400">
                <a:solidFill>
                  <a:srgbClr val="595959"/>
                </a:solidFill>
                <a:latin typeface="Times New Roman"/>
                <a:ea typeface="Times New Roman"/>
                <a:cs typeface="Times New Roman"/>
                <a:sym typeface="Times New Roman"/>
              </a:rPr>
              <a:t>?</a:t>
            </a:r>
            <a:endParaRPr sz="5400">
              <a:solidFill>
                <a:srgbClr val="595959"/>
              </a:solidFill>
              <a:latin typeface="Times New Roman"/>
              <a:ea typeface="Times New Roman"/>
              <a:cs typeface="Times New Roman"/>
              <a:sym typeface="Times New Roman"/>
            </a:endParaRPr>
          </a:p>
        </p:txBody>
      </p:sp>
      <p:sp>
        <p:nvSpPr>
          <p:cNvPr id="109" name="Google Shape;109;p14"/>
          <p:cNvSpPr txBox="1"/>
          <p:nvPr/>
        </p:nvSpPr>
        <p:spPr>
          <a:xfrm>
            <a:off x="1752600" y="1981200"/>
            <a:ext cx="6019800" cy="646331"/>
          </a:xfrm>
          <a:prstGeom prst="rect">
            <a:avLst/>
          </a:prstGeom>
          <a:solidFill>
            <a:schemeClr val="lt1"/>
          </a:solidFill>
          <a:ln cap="flat" cmpd="thickThin" w="55000">
            <a:solidFill>
              <a:schemeClr val="accent1"/>
            </a:solidFill>
            <a:prstDash val="solid"/>
            <a:round/>
            <a:headEnd len="sm" w="sm" type="none"/>
            <a:tailEnd len="sm" w="sm" type="none"/>
          </a:ln>
        </p:spPr>
        <p:txBody>
          <a:bodyPr anchorCtr="0" anchor="ctr" bIns="45700" lIns="91425" spcFirstLastPara="1" rIns="91425" wrap="square" tIns="45700">
            <a:spAutoFit/>
          </a:bodyPr>
          <a:lstStyle/>
          <a:p>
            <a:pPr indent="-228600" lvl="0" marL="0" marR="0" rtl="0" algn="l">
              <a:spcBef>
                <a:spcPts val="0"/>
              </a:spcBef>
              <a:spcAft>
                <a:spcPts val="0"/>
              </a:spcAft>
              <a:buClr>
                <a:srgbClr val="5D2D37"/>
              </a:buClr>
              <a:buSzPts val="3600"/>
              <a:buFont typeface="Noto Sans Symbols"/>
              <a:buChar char="⮚"/>
            </a:pPr>
            <a:r>
              <a:rPr lang="en-US" sz="3600">
                <a:solidFill>
                  <a:srgbClr val="5D2D37"/>
                </a:solidFill>
                <a:latin typeface="Times New Roman"/>
                <a:ea typeface="Times New Roman"/>
                <a:cs typeface="Times New Roman"/>
                <a:sym typeface="Times New Roman"/>
              </a:rPr>
              <a:t>A Brief History Of Future</a:t>
            </a:r>
            <a:endParaRPr sz="3600">
              <a:solidFill>
                <a:srgbClr val="5D2D37"/>
              </a:solidFill>
              <a:latin typeface="Times New Roman"/>
              <a:ea typeface="Times New Roman"/>
              <a:cs typeface="Times New Roman"/>
              <a:sym typeface="Times New Roman"/>
            </a:endParaRPr>
          </a:p>
        </p:txBody>
      </p:sp>
      <p:sp>
        <p:nvSpPr>
          <p:cNvPr id="110" name="Google Shape;110;p14"/>
          <p:cNvSpPr txBox="1"/>
          <p:nvPr/>
        </p:nvSpPr>
        <p:spPr>
          <a:xfrm>
            <a:off x="1752600" y="2971800"/>
            <a:ext cx="7162800" cy="646331"/>
          </a:xfrm>
          <a:prstGeom prst="rect">
            <a:avLst/>
          </a:prstGeom>
          <a:solidFill>
            <a:schemeClr val="lt1"/>
          </a:solidFill>
          <a:ln cap="flat" cmpd="thickThin" w="55000">
            <a:solidFill>
              <a:schemeClr val="accent1"/>
            </a:solidFill>
            <a:prstDash val="solid"/>
            <a:round/>
            <a:headEnd len="sm" w="sm" type="none"/>
            <a:tailEnd len="sm" w="sm" type="none"/>
          </a:ln>
        </p:spPr>
        <p:txBody>
          <a:bodyPr anchorCtr="0" anchor="ctr" bIns="45700" lIns="91425" spcFirstLastPara="1" rIns="91425" wrap="square" tIns="45700">
            <a:spAutoFit/>
          </a:bodyPr>
          <a:lstStyle/>
          <a:p>
            <a:pPr indent="-228600" lvl="0" marL="0" marR="0" rtl="0" algn="l">
              <a:spcBef>
                <a:spcPts val="0"/>
              </a:spcBef>
              <a:spcAft>
                <a:spcPts val="0"/>
              </a:spcAft>
              <a:buClr>
                <a:srgbClr val="5D2D37"/>
              </a:buClr>
              <a:buSzPts val="3600"/>
              <a:buFont typeface="Noto Sans Symbols"/>
              <a:buChar char="⮚"/>
            </a:pPr>
            <a:r>
              <a:rPr lang="en-US" sz="3600">
                <a:solidFill>
                  <a:srgbClr val="5D2D37"/>
                </a:solidFill>
                <a:latin typeface="Times New Roman"/>
                <a:ea typeface="Times New Roman"/>
                <a:cs typeface="Times New Roman"/>
                <a:sym typeface="Times New Roman"/>
              </a:rPr>
              <a:t>Confusion And Uncertanity</a:t>
            </a:r>
            <a:endParaRPr sz="3600">
              <a:solidFill>
                <a:srgbClr val="5D2D37"/>
              </a:solidFill>
              <a:latin typeface="Times New Roman"/>
              <a:ea typeface="Times New Roman"/>
              <a:cs typeface="Times New Roman"/>
              <a:sym typeface="Times New Roman"/>
            </a:endParaRPr>
          </a:p>
        </p:txBody>
      </p:sp>
      <p:sp>
        <p:nvSpPr>
          <p:cNvPr id="111" name="Google Shape;111;p14"/>
          <p:cNvSpPr txBox="1"/>
          <p:nvPr/>
        </p:nvSpPr>
        <p:spPr>
          <a:xfrm>
            <a:off x="1752600" y="3810000"/>
            <a:ext cx="5562600" cy="646331"/>
          </a:xfrm>
          <a:prstGeom prst="rect">
            <a:avLst/>
          </a:prstGeom>
          <a:solidFill>
            <a:schemeClr val="lt1"/>
          </a:solidFill>
          <a:ln cap="flat" cmpd="thickThin" w="55000">
            <a:solidFill>
              <a:schemeClr val="accent1"/>
            </a:solidFill>
            <a:prstDash val="solid"/>
            <a:round/>
            <a:headEnd len="sm" w="sm" type="none"/>
            <a:tailEnd len="sm" w="sm" type="none"/>
          </a:ln>
        </p:spPr>
        <p:txBody>
          <a:bodyPr anchorCtr="0" anchor="ctr" bIns="45700" lIns="91425" spcFirstLastPara="1" rIns="91425" wrap="square" tIns="45700">
            <a:spAutoFit/>
          </a:bodyPr>
          <a:lstStyle/>
          <a:p>
            <a:pPr indent="-228600" lvl="0" marL="0" marR="0" rtl="0" algn="l">
              <a:spcBef>
                <a:spcPts val="0"/>
              </a:spcBef>
              <a:spcAft>
                <a:spcPts val="0"/>
              </a:spcAft>
              <a:buClr>
                <a:srgbClr val="5D2D37"/>
              </a:buClr>
              <a:buSzPts val="3600"/>
              <a:buFont typeface="Noto Sans Symbols"/>
              <a:buChar char="⮚"/>
            </a:pPr>
            <a:r>
              <a:rPr lang="en-US" sz="3600">
                <a:solidFill>
                  <a:srgbClr val="5D2D37"/>
                </a:solidFill>
                <a:latin typeface="Times New Roman"/>
                <a:ea typeface="Times New Roman"/>
                <a:cs typeface="Times New Roman"/>
                <a:sym typeface="Times New Roman"/>
              </a:rPr>
              <a:t>Definition</a:t>
            </a:r>
            <a:endParaRPr sz="1800">
              <a:solidFill>
                <a:srgbClr val="5D2D37"/>
              </a:solidFill>
              <a:latin typeface="Times New Roman"/>
              <a:ea typeface="Times New Roman"/>
              <a:cs typeface="Times New Roman"/>
              <a:sym typeface="Times New Roman"/>
            </a:endParaRPr>
          </a:p>
        </p:txBody>
      </p:sp>
      <p:sp>
        <p:nvSpPr>
          <p:cNvPr id="112" name="Google Shape;112;p14"/>
          <p:cNvSpPr txBox="1"/>
          <p:nvPr/>
        </p:nvSpPr>
        <p:spPr>
          <a:xfrm>
            <a:off x="1752600" y="4724400"/>
            <a:ext cx="5410200" cy="646331"/>
          </a:xfrm>
          <a:prstGeom prst="rect">
            <a:avLst/>
          </a:prstGeom>
          <a:solidFill>
            <a:schemeClr val="lt1"/>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228600" lvl="0" marL="0" marR="0" rtl="0" algn="l">
              <a:spcBef>
                <a:spcPts val="0"/>
              </a:spcBef>
              <a:spcAft>
                <a:spcPts val="0"/>
              </a:spcAft>
              <a:buClr>
                <a:srgbClr val="5D2D37"/>
              </a:buClr>
              <a:buSzPts val="3600"/>
              <a:buFont typeface="Noto Sans Symbols"/>
              <a:buChar char="⮚"/>
            </a:pPr>
            <a:r>
              <a:rPr lang="en-US" sz="3600">
                <a:solidFill>
                  <a:srgbClr val="5D2D37"/>
                </a:solidFill>
                <a:latin typeface="Times New Roman"/>
                <a:ea typeface="Times New Roman"/>
                <a:cs typeface="Times New Roman"/>
                <a:sym typeface="Times New Roman"/>
              </a:rPr>
              <a:t>The Next Internet</a:t>
            </a:r>
            <a:endParaRPr sz="3600">
              <a:solidFill>
                <a:srgbClr val="5D2D37"/>
              </a:solidFill>
              <a:latin typeface="Times New Roman"/>
              <a:ea typeface="Times New Roman"/>
              <a:cs typeface="Times New Roman"/>
              <a:sym typeface="Times New Roman"/>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nvSpPr>
        <p:spPr>
          <a:xfrm>
            <a:off x="762000" y="457200"/>
            <a:ext cx="7581900" cy="769441"/>
          </a:xfrm>
          <a:prstGeom prst="rect">
            <a:avLst/>
          </a:prstGeom>
          <a:gradFill>
            <a:gsLst>
              <a:gs pos="0">
                <a:srgbClr val="14183A"/>
              </a:gs>
              <a:gs pos="50000">
                <a:srgbClr val="252A5E"/>
              </a:gs>
              <a:gs pos="70000">
                <a:srgbClr val="33386E"/>
              </a:gs>
              <a:gs pos="100000">
                <a:srgbClr val="4F538D"/>
              </a:gs>
            </a:gsLst>
            <a:lin ang="16200000" scaled="0"/>
          </a:gradFill>
          <a:ln cap="flat" cmpd="sng" w="9525">
            <a:solidFill>
              <a:schemeClr val="accent5"/>
            </a:solidFill>
            <a:prstDash val="solid"/>
            <a:round/>
            <a:headEnd len="sm" w="sm" type="none"/>
            <a:tailEnd len="sm" w="sm" type="none"/>
          </a:ln>
          <a:effectLst>
            <a:outerShdw blurRad="50800" rotWithShape="0" dir="5400000" dist="381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Arial Rounded"/>
                <a:ea typeface="Arial Rounded"/>
                <a:cs typeface="Arial Rounded"/>
                <a:sym typeface="Arial Rounded"/>
              </a:rPr>
              <a:t>A brief History Of Internet</a:t>
            </a:r>
            <a:endParaRPr b="1" sz="4400">
              <a:solidFill>
                <a:schemeClr val="lt1"/>
              </a:solidFill>
              <a:latin typeface="Arial Rounded"/>
              <a:ea typeface="Arial Rounded"/>
              <a:cs typeface="Arial Rounded"/>
              <a:sym typeface="Arial Rounded"/>
            </a:endParaRPr>
          </a:p>
        </p:txBody>
      </p:sp>
      <p:sp>
        <p:nvSpPr>
          <p:cNvPr id="118" name="Google Shape;118;p15"/>
          <p:cNvSpPr txBox="1"/>
          <p:nvPr/>
        </p:nvSpPr>
        <p:spPr>
          <a:xfrm>
            <a:off x="762000" y="1828800"/>
            <a:ext cx="7772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19" name="Google Shape;119;p15"/>
          <p:cNvSpPr txBox="1"/>
          <p:nvPr/>
        </p:nvSpPr>
        <p:spPr>
          <a:xfrm>
            <a:off x="762000" y="1676400"/>
            <a:ext cx="7467600" cy="1939500"/>
          </a:xfrm>
          <a:prstGeom prst="rect">
            <a:avLst/>
          </a:prstGeom>
          <a:noFill/>
          <a:ln>
            <a:noFill/>
          </a:ln>
        </p:spPr>
        <p:txBody>
          <a:bodyPr anchorCtr="0" anchor="ctr"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Science fiction writer Neal Stephenson coined the term “Metaverse” in his 1992 novel Snow Crash, where humans, as avatars, interact with each other and software agents, in a three-dimensional virtual space that uses the metaphor of the real world.</a:t>
            </a:r>
            <a:endParaRPr sz="2400">
              <a:solidFill>
                <a:schemeClr val="dk1"/>
              </a:solidFill>
              <a:latin typeface="Times New Roman"/>
              <a:ea typeface="Times New Roman"/>
              <a:cs typeface="Times New Roman"/>
              <a:sym typeface="Times New Roman"/>
            </a:endParaRPr>
          </a:p>
        </p:txBody>
      </p:sp>
      <p:sp>
        <p:nvSpPr>
          <p:cNvPr id="120" name="Google Shape;120;p15"/>
          <p:cNvSpPr txBox="1"/>
          <p:nvPr/>
        </p:nvSpPr>
        <p:spPr>
          <a:xfrm>
            <a:off x="838200" y="3962400"/>
            <a:ext cx="7620000" cy="200100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Noto Sans Symbols"/>
              <a:buChar char="⮚"/>
            </a:pPr>
            <a:r>
              <a:rPr lang="en-US" sz="2400">
                <a:solidFill>
                  <a:schemeClr val="dk1"/>
                </a:solidFill>
                <a:latin typeface="Times New Roman"/>
                <a:ea typeface="Times New Roman"/>
                <a:cs typeface="Times New Roman"/>
                <a:sym typeface="Times New Roman"/>
              </a:rPr>
              <a:t>Snow Crash</a:t>
            </a:r>
            <a:r>
              <a:rPr lang="en-US" sz="28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is set at some point in the early 21st century, years after a global economic collapse. Most layers of government have been replaced by for-profit “Franchise-Organized Quasi-National Enti ties” and “burbclaves,” a contraction of the term “suburban enclaves.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nvSpPr>
        <p:spPr>
          <a:xfrm>
            <a:off x="533400" y="3810000"/>
            <a:ext cx="7848600" cy="237030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77D5EA"/>
              </a:buClr>
              <a:buSzPts val="2800"/>
              <a:buFont typeface="Noto Sans Symbols"/>
              <a:buChar char="⮚"/>
            </a:pPr>
            <a:r>
              <a:rPr lang="en-US" sz="2400">
                <a:solidFill>
                  <a:schemeClr val="dk1"/>
                </a:solidFill>
                <a:latin typeface="Times New Roman"/>
                <a:ea typeface="Times New Roman"/>
                <a:cs typeface="Times New Roman"/>
                <a:sym typeface="Times New Roman"/>
              </a:rPr>
              <a:t>Second life</a:t>
            </a:r>
            <a:r>
              <a:rPr b="1" lang="en-US" sz="2800">
                <a:solidFill>
                  <a:srgbClr val="77D5EA"/>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 is the online virtual world , developed by Philip Rosedale and his team at Linden Lab in 2003. It was very much a precursor to the Metaverse worlds being developed today.  Second Life has an active user base of a million people, each spending over four hours a day in this virtual world</a:t>
            </a:r>
            <a:endParaRPr sz="2400">
              <a:solidFill>
                <a:schemeClr val="dk1"/>
              </a:solidFill>
              <a:latin typeface="Times New Roman"/>
              <a:ea typeface="Times New Roman"/>
              <a:cs typeface="Times New Roman"/>
              <a:sym typeface="Times New Roman"/>
            </a:endParaRPr>
          </a:p>
        </p:txBody>
      </p:sp>
      <p:sp>
        <p:nvSpPr>
          <p:cNvPr id="126" name="Google Shape;126;p16"/>
          <p:cNvSpPr txBox="1"/>
          <p:nvPr/>
        </p:nvSpPr>
        <p:spPr>
          <a:xfrm>
            <a:off x="685800" y="457200"/>
            <a:ext cx="7620000" cy="30477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Conversations with Stephenson helped inspire Jeff Bezos to found the private aerospace manufacturer and suborbital spaceflight company Blue Origin in 2000, with the author working there part-time until 2006, when he became a senior advisor to the company (a position he still holds). As of 2021, Blue Origin is considered the second most valuable company of its kind, ranked only behind Elon Musk’s SpaceX.</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nvSpPr>
        <p:spPr>
          <a:xfrm>
            <a:off x="609600" y="533400"/>
            <a:ext cx="7924800" cy="163170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1FADCC"/>
              </a:buClr>
              <a:buSzPts val="2800"/>
              <a:buFont typeface="Noto Sans Symbols"/>
              <a:buChar char="⮚"/>
            </a:pPr>
            <a:r>
              <a:rPr lang="en-US" sz="2200">
                <a:solidFill>
                  <a:schemeClr val="dk1"/>
                </a:solidFill>
                <a:latin typeface="Times New Roman"/>
                <a:ea typeface="Times New Roman"/>
                <a:cs typeface="Times New Roman"/>
                <a:sym typeface="Times New Roman"/>
              </a:rPr>
              <a:t>Fortnite</a:t>
            </a:r>
            <a:r>
              <a:rPr lang="en-US" sz="2200">
                <a:solidFill>
                  <a:schemeClr val="dk1"/>
                </a:solidFill>
                <a:latin typeface="Arial Black"/>
                <a:ea typeface="Arial Black"/>
                <a:cs typeface="Arial Black"/>
                <a:sym typeface="Arial Black"/>
              </a:rPr>
              <a:t> </a:t>
            </a:r>
            <a:r>
              <a:rPr lang="en-US" sz="2100">
                <a:solidFill>
                  <a:schemeClr val="dk1"/>
                </a:solidFill>
                <a:latin typeface="Times New Roman"/>
                <a:ea typeface="Times New Roman"/>
                <a:cs typeface="Times New Roman"/>
                <a:sym typeface="Times New Roman"/>
              </a:rPr>
              <a:t>(</a:t>
            </a:r>
            <a:r>
              <a:rPr lang="en-US" sz="2100">
                <a:solidFill>
                  <a:schemeClr val="dk1"/>
                </a:solidFill>
                <a:latin typeface="Times New Roman"/>
                <a:ea typeface="Times New Roman"/>
                <a:cs typeface="Times New Roman"/>
                <a:sym typeface="Times New Roman"/>
              </a:rPr>
              <a:t>2017)</a:t>
            </a:r>
            <a:r>
              <a:rPr lang="en-US" sz="28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video game was a huge success upon its release, and it introduced many people to the look and feel of the Metaverse and Cryptocurrency. Fortnite user base totals 350 million.</a:t>
            </a:r>
            <a:endParaRPr sz="2400">
              <a:solidFill>
                <a:schemeClr val="dk1"/>
              </a:solidFill>
              <a:latin typeface="Times New Roman"/>
              <a:ea typeface="Times New Roman"/>
              <a:cs typeface="Times New Roman"/>
              <a:sym typeface="Times New Roman"/>
            </a:endParaRPr>
          </a:p>
        </p:txBody>
      </p:sp>
      <p:pic>
        <p:nvPicPr>
          <p:cNvPr descr="futurist-thomas-frey-fortnite-multiplayer-video-game-to-feel-metaverse-and-cryptocurrency.jpg" id="132" name="Google Shape;132;p17"/>
          <p:cNvPicPr preferRelativeResize="0"/>
          <p:nvPr/>
        </p:nvPicPr>
        <p:blipFill rotWithShape="1">
          <a:blip r:embed="rId3">
            <a:alphaModFix/>
          </a:blip>
          <a:srcRect b="0" l="0" r="0" t="0"/>
          <a:stretch/>
        </p:blipFill>
        <p:spPr>
          <a:xfrm>
            <a:off x="1524000" y="2438400"/>
            <a:ext cx="5943600" cy="38633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nvSpPr>
        <p:spPr>
          <a:xfrm>
            <a:off x="762000" y="381000"/>
            <a:ext cx="73152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Evolution of various kind of Technology and new Features in the METAVERSE over the last few years has been incredible but not as amazing as it will beyond 2021</a:t>
            </a:r>
            <a:endParaRPr sz="2400">
              <a:solidFill>
                <a:schemeClr val="dk1"/>
              </a:solidFill>
              <a:latin typeface="Times New Roman"/>
              <a:ea typeface="Times New Roman"/>
              <a:cs typeface="Times New Roman"/>
              <a:sym typeface="Times New Roman"/>
            </a:endParaRPr>
          </a:p>
        </p:txBody>
      </p:sp>
      <p:pic>
        <p:nvPicPr>
          <p:cNvPr descr="futurist-thomas-frey-history-of-the-metaverse.jpg" id="138" name="Google Shape;138;p18"/>
          <p:cNvPicPr preferRelativeResize="0"/>
          <p:nvPr/>
        </p:nvPicPr>
        <p:blipFill rotWithShape="1">
          <a:blip r:embed="rId3">
            <a:alphaModFix/>
          </a:blip>
          <a:srcRect b="0" l="0" r="0" t="0"/>
          <a:stretch/>
        </p:blipFill>
        <p:spPr>
          <a:xfrm>
            <a:off x="1371600" y="1981200"/>
            <a:ext cx="6324600" cy="41878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nvSpPr>
        <p:spPr>
          <a:xfrm>
            <a:off x="304800" y="304800"/>
            <a:ext cx="8610600" cy="707886"/>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Times New Roman"/>
                <a:ea typeface="Times New Roman"/>
                <a:cs typeface="Times New Roman"/>
                <a:sym typeface="Times New Roman"/>
              </a:rPr>
              <a:t>CONFUSION</a:t>
            </a:r>
            <a:r>
              <a:rPr lang="en-US" sz="4000">
                <a:solidFill>
                  <a:schemeClr val="lt1"/>
                </a:solidFill>
                <a:latin typeface="Times New Roman"/>
                <a:ea typeface="Times New Roman"/>
                <a:cs typeface="Times New Roman"/>
                <a:sym typeface="Times New Roman"/>
              </a:rPr>
              <a:t> </a:t>
            </a:r>
            <a:r>
              <a:rPr b="1" lang="en-US" sz="4000">
                <a:solidFill>
                  <a:schemeClr val="lt1"/>
                </a:solidFill>
                <a:latin typeface="Times New Roman"/>
                <a:ea typeface="Times New Roman"/>
                <a:cs typeface="Times New Roman"/>
                <a:sym typeface="Times New Roman"/>
              </a:rPr>
              <a:t>AND</a:t>
            </a:r>
            <a:r>
              <a:rPr lang="en-US" sz="4000">
                <a:solidFill>
                  <a:schemeClr val="lt1"/>
                </a:solidFill>
                <a:latin typeface="Times New Roman"/>
                <a:ea typeface="Times New Roman"/>
                <a:cs typeface="Times New Roman"/>
                <a:sym typeface="Times New Roman"/>
              </a:rPr>
              <a:t> </a:t>
            </a:r>
            <a:r>
              <a:rPr b="1" lang="en-US" sz="4000">
                <a:solidFill>
                  <a:schemeClr val="lt1"/>
                </a:solidFill>
                <a:latin typeface="Times New Roman"/>
                <a:ea typeface="Times New Roman"/>
                <a:cs typeface="Times New Roman"/>
                <a:sym typeface="Times New Roman"/>
              </a:rPr>
              <a:t>UNCERTANITY</a:t>
            </a:r>
            <a:endParaRPr b="1" sz="4000">
              <a:solidFill>
                <a:schemeClr val="lt1"/>
              </a:solidFill>
              <a:latin typeface="Times New Roman"/>
              <a:ea typeface="Times New Roman"/>
              <a:cs typeface="Times New Roman"/>
              <a:sym typeface="Times New Roman"/>
            </a:endParaRPr>
          </a:p>
        </p:txBody>
      </p:sp>
      <p:sp>
        <p:nvSpPr>
          <p:cNvPr id="144" name="Google Shape;144;p19"/>
          <p:cNvSpPr txBox="1"/>
          <p:nvPr/>
        </p:nvSpPr>
        <p:spPr>
          <a:xfrm>
            <a:off x="838200" y="1295400"/>
            <a:ext cx="7848600" cy="12006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term Metaverse has no consensus definition or consistent description. Most industry leaders define it in the manner that fit their own world views and the capability of their company </a:t>
            </a:r>
            <a:endParaRPr sz="2400">
              <a:solidFill>
                <a:schemeClr val="dk1"/>
              </a:solidFill>
              <a:latin typeface="Times New Roman"/>
              <a:ea typeface="Times New Roman"/>
              <a:cs typeface="Times New Roman"/>
              <a:sym typeface="Times New Roman"/>
            </a:endParaRPr>
          </a:p>
        </p:txBody>
      </p:sp>
      <p:sp>
        <p:nvSpPr>
          <p:cNvPr id="145" name="Google Shape;145;p19"/>
          <p:cNvSpPr txBox="1"/>
          <p:nvPr/>
        </p:nvSpPr>
        <p:spPr>
          <a:xfrm>
            <a:off x="914400" y="2895600"/>
            <a:ext cx="7467600" cy="19395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EB747A"/>
              </a:buClr>
              <a:buSzPts val="2400"/>
              <a:buFont typeface="Noto Sans Symbols"/>
              <a:buChar char="⮚"/>
            </a:pPr>
            <a:r>
              <a:rPr lang="en-US" sz="2200">
                <a:solidFill>
                  <a:schemeClr val="dk1"/>
                </a:solidFill>
                <a:latin typeface="Times New Roman"/>
                <a:ea typeface="Times New Roman"/>
                <a:cs typeface="Times New Roman"/>
                <a:sym typeface="Times New Roman"/>
              </a:rPr>
              <a:t>AS </a:t>
            </a:r>
            <a:r>
              <a:rPr lang="en-US" sz="2000">
                <a:solidFill>
                  <a:schemeClr val="dk1"/>
                </a:solidFill>
                <a:latin typeface="Times New Roman"/>
                <a:ea typeface="Times New Roman"/>
                <a:cs typeface="Times New Roman"/>
                <a:sym typeface="Times New Roman"/>
              </a:rPr>
              <a:t>MICROSOFT SAID</a:t>
            </a:r>
            <a:r>
              <a:rPr lang="en-US" sz="2400">
                <a:solidFill>
                  <a:schemeClr val="dk1"/>
                </a:solidFill>
                <a:latin typeface="Times New Roman"/>
                <a:ea typeface="Times New Roman"/>
                <a:cs typeface="Times New Roman"/>
                <a:sym typeface="Times New Roman"/>
              </a:rPr>
              <a:t> “The ability to bridge the digital and physical world” The Metaverse’S  digital representation of people , places things and processes must be must be persistent   </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146" name="Google Shape;146;p19"/>
          <p:cNvSpPr txBox="1"/>
          <p:nvPr/>
        </p:nvSpPr>
        <p:spPr>
          <a:xfrm>
            <a:off x="1066800" y="4648200"/>
            <a:ext cx="7620000" cy="12006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To the extent there is a common understanding of the Metaverse, it could be described as follows: a never-ending virtual world where everyone...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609600" y="228600"/>
            <a:ext cx="8153400"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....dresses up as comical avatars and competes in immersive VR games to win points, jumps into their favorite franchises, and acts out their most impossible fantasies.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2" name="Google Shape;152;p20"/>
          <p:cNvSpPr txBox="1"/>
          <p:nvPr/>
        </p:nvSpPr>
        <p:spPr>
          <a:xfrm>
            <a:off x="609600" y="1600200"/>
            <a:ext cx="8305800" cy="23088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sheer number of companies that see potential value in the Metaverse speaks to the size and diversity of the opportunity. What’s more, debate over what the Metavis, how significant it might be, when it will arrive, how it will work, and the technological advances that will be required is exactly what produces the opportunity for widespread disruption.</a:t>
            </a:r>
            <a:endParaRPr sz="2400">
              <a:solidFill>
                <a:schemeClr val="dk1"/>
              </a:solidFill>
              <a:latin typeface="Times New Roman"/>
              <a:ea typeface="Times New Roman"/>
              <a:cs typeface="Times New Roman"/>
              <a:sym typeface="Times New Roman"/>
            </a:endParaRPr>
          </a:p>
        </p:txBody>
      </p:sp>
      <p:sp>
        <p:nvSpPr>
          <p:cNvPr id="153" name="Google Shape;153;p20"/>
          <p:cNvSpPr txBox="1"/>
          <p:nvPr/>
        </p:nvSpPr>
        <p:spPr>
          <a:xfrm>
            <a:off x="609600" y="4038600"/>
            <a:ext cx="7772400" cy="1200329"/>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Most often People misunderstand with specific technologies will thrive and why . On Occassion , we get everything right except for the timing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nvSpPr>
        <p:spPr>
          <a:xfrm>
            <a:off x="609600" y="457200"/>
            <a:ext cx="7696200" cy="1938992"/>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Whether you’re a METAVERSE believer, skeptic, or somewhere in between, you should become comfortable with the fact that it is too early to know exactly what a “day in the life” might look and feel like when the METAVERSE arrives</a:t>
            </a:r>
            <a:endParaRPr sz="2400">
              <a:solidFill>
                <a:schemeClr val="dk1"/>
              </a:solidFill>
              <a:latin typeface="Times New Roman"/>
              <a:ea typeface="Times New Roman"/>
              <a:cs typeface="Times New Roman"/>
              <a:sym typeface="Times New Roman"/>
            </a:endParaRPr>
          </a:p>
        </p:txBody>
      </p:sp>
      <p:sp>
        <p:nvSpPr>
          <p:cNvPr id="159" name="Google Shape;159;p21"/>
          <p:cNvSpPr txBox="1"/>
          <p:nvPr/>
        </p:nvSpPr>
        <p:spPr>
          <a:xfrm>
            <a:off x="533400" y="4800600"/>
            <a:ext cx="73914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Black"/>
                <a:ea typeface="Arial Black"/>
                <a:cs typeface="Arial Black"/>
                <a:sym typeface="Arial Black"/>
              </a:rPr>
              <a:t>NOW WE HAVE TO DEFINE WHAT IS METAVERSE???</a:t>
            </a:r>
            <a:endParaRPr sz="2800">
              <a:solidFill>
                <a:schemeClr val="dk1"/>
              </a:solidFill>
              <a:latin typeface="Arial Black"/>
              <a:ea typeface="Arial Black"/>
              <a:cs typeface="Arial Black"/>
              <a:sym typeface="Arial Black"/>
            </a:endParaRPr>
          </a:p>
        </p:txBody>
      </p:sp>
      <p:pic>
        <p:nvPicPr>
          <p:cNvPr descr="images (1).jpg" id="160" name="Google Shape;160;p21"/>
          <p:cNvPicPr preferRelativeResize="0"/>
          <p:nvPr/>
        </p:nvPicPr>
        <p:blipFill rotWithShape="1">
          <a:blip r:embed="rId3">
            <a:alphaModFix/>
          </a:blip>
          <a:srcRect b="0" l="0" r="0" t="0"/>
          <a:stretch/>
        </p:blipFill>
        <p:spPr>
          <a:xfrm>
            <a:off x="1592826" y="2133600"/>
            <a:ext cx="5646174" cy="26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