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61" r:id="rId4"/>
    <p:sldId id="259" r:id="rId5"/>
    <p:sldId id="273" r:id="rId6"/>
    <p:sldId id="276" r:id="rId7"/>
    <p:sldId id="301" r:id="rId8"/>
    <p:sldId id="272" r:id="rId9"/>
    <p:sldId id="262" r:id="rId10"/>
    <p:sldId id="270" r:id="rId11"/>
    <p:sldId id="279" r:id="rId12"/>
    <p:sldId id="302" r:id="rId13"/>
    <p:sldId id="266" r:id="rId14"/>
    <p:sldId id="304" r:id="rId15"/>
    <p:sldId id="303" r:id="rId16"/>
    <p:sldId id="281" r:id="rId17"/>
  </p:sldIdLst>
  <p:sldSz cx="9144000" cy="5143500" type="screen16x9"/>
  <p:notesSz cx="6858000" cy="9144000"/>
  <p:embeddedFontLst>
    <p:embeddedFont>
      <p:font typeface="Anaheim" panose="020B0604020202020204" charset="0"/>
      <p:regular r:id="rId19"/>
    </p:embeddedFont>
    <p:embeddedFont>
      <p:font typeface="Barlow Condensed ExtraBold" panose="00000906000000000000" pitchFamily="2" charset="0"/>
      <p:bold r:id="rId20"/>
      <p:boldItalic r:id="rId21"/>
    </p:embeddedFont>
    <p:embeddedFont>
      <p:font typeface="Calibri" panose="020F0502020204030204" pitchFamily="34" charset="0"/>
      <p:regular r:id="rId22"/>
      <p:bold r:id="rId23"/>
    </p:embeddedFont>
    <p:embeddedFont>
      <p:font typeface="Nunito Light" pitchFamily="2" charset="0"/>
      <p:regular r:id="rId24"/>
      <p:italic r:id="rId25"/>
    </p:embeddedFont>
    <p:embeddedFont>
      <p:font typeface="Overpass Mono" panose="020B0604020202020204" charset="0"/>
      <p:regular r:id="rId26"/>
      <p:bold r:id="rId27"/>
    </p:embeddedFont>
    <p:embeddedFont>
      <p:font typeface="Raleway SemiBold"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مقطع افتراضي" id="{E6BCFB73-D3D5-4CFF-9871-E2C8A4A10BA2}">
          <p14:sldIdLst>
            <p14:sldId id="256"/>
            <p14:sldId id="258"/>
            <p14:sldId id="261"/>
            <p14:sldId id="259"/>
            <p14:sldId id="273"/>
            <p14:sldId id="276"/>
            <p14:sldId id="301"/>
            <p14:sldId id="272"/>
            <p14:sldId id="262"/>
            <p14:sldId id="270"/>
            <p14:sldId id="279"/>
            <p14:sldId id="302"/>
            <p14:sldId id="266"/>
            <p14:sldId id="304"/>
            <p14:sldId id="303"/>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08C"/>
    <a:srgbClr val="1B1464"/>
    <a:srgbClr val="FFFFFF"/>
    <a:srgbClr val="0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F6F11A-7441-47DD-8B16-C51E2BC14365}">
  <a:tblStyle styleId="{A9F6F11A-7441-47DD-8B16-C51E2BC1436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441426-E051-4321-9CCF-2A117B6A8A2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89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79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054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33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9" r:id="rId9"/>
    <p:sldLayoutId id="2147483660" r:id="rId10"/>
    <p:sldLayoutId id="2147483661" r:id="rId11"/>
    <p:sldLayoutId id="2147483664" r:id="rId12"/>
    <p:sldLayoutId id="2147483665"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FACE MASK DETECTION</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USING OpenCV &amp; </a:t>
            </a:r>
            <a:r>
              <a:rPr lang="en-US" sz="2100" dirty="0" err="1">
                <a:solidFill>
                  <a:schemeClr val="dk2"/>
                </a:solidFill>
              </a:rPr>
              <a:t>Haarcasecade</a:t>
            </a:r>
            <a:endParaRPr lang="en-US" sz="21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sz="1400" dirty="0">
                <a:solidFill>
                  <a:srgbClr val="EC008C"/>
                </a:solidFill>
                <a:latin typeface="Overpass Mono" panose="020B0604020202020204" charset="0"/>
              </a:rPr>
              <a:t>&lt;Team: project X&gt; </a:t>
            </a:r>
            <a:r>
              <a:rPr lang="en-US" sz="1400" dirty="0" err="1">
                <a:solidFill>
                  <a:srgbClr val="EC008C"/>
                </a:solidFill>
                <a:latin typeface="Overpass Mono" panose="020B0604020202020204" charset="0"/>
              </a:rPr>
              <a:t>Fci</a:t>
            </a:r>
            <a:r>
              <a:rPr lang="en-US" sz="1400" dirty="0">
                <a:solidFill>
                  <a:srgbClr val="EC008C"/>
                </a:solidFill>
                <a:latin typeface="Overpass Mono" panose="020B0604020202020204" charset="0"/>
              </a:rPr>
              <a:t> </a:t>
            </a:r>
            <a:r>
              <a:rPr lang="en-US" sz="1400" dirty="0" err="1">
                <a:solidFill>
                  <a:srgbClr val="EC008C"/>
                </a:solidFill>
                <a:latin typeface="Overpass Mono" panose="020B0604020202020204" charset="0"/>
              </a:rPr>
              <a:t>fayoum</a:t>
            </a:r>
            <a:r>
              <a:rPr lang="en-US" sz="1400" dirty="0">
                <a:solidFill>
                  <a:srgbClr val="EC008C"/>
                </a:solidFill>
                <a:latin typeface="Overpass Mono" panose="020B0604020202020204" charset="0"/>
              </a:rPr>
              <a:t> year </a:t>
            </a:r>
            <a:r>
              <a:rPr lang="en-US" sz="1600" dirty="0">
                <a:solidFill>
                  <a:srgbClr val="EC008C"/>
                </a:solidFill>
                <a:latin typeface="Overpass Mono" panose="020B0604020202020204" charset="0"/>
              </a:rPr>
              <a:t>1</a:t>
            </a:r>
          </a:p>
        </p:txBody>
      </p:sp>
      <p:sp>
        <p:nvSpPr>
          <p:cNvPr id="6" name="Google Shape;857;p50">
            <a:extLst>
              <a:ext uri="{FF2B5EF4-FFF2-40B4-BE49-F238E27FC236}">
                <a16:creationId xmlns:a16="http://schemas.microsoft.com/office/drawing/2014/main" id="{2CFA2730-2F57-F340-2888-072A94420F4E}"/>
              </a:ext>
            </a:extLst>
          </p:cNvPr>
          <p:cNvSpPr/>
          <p:nvPr/>
        </p:nvSpPr>
        <p:spPr>
          <a:xfrm flipH="1">
            <a:off x="4646427" y="4646429"/>
            <a:ext cx="3240053" cy="410022"/>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1050" dirty="0">
                <a:solidFill>
                  <a:srgbClr val="00FFC5"/>
                </a:solidFill>
                <a:latin typeface="Overpass Mono" panose="020B0604020202020204" charset="0"/>
              </a:rPr>
              <a:t>Supervised by</a:t>
            </a:r>
            <a:r>
              <a:rPr lang="en-US" sz="1050" dirty="0">
                <a:solidFill>
                  <a:schemeClr val="bg1">
                    <a:lumMod val="95000"/>
                  </a:schemeClr>
                </a:solidFill>
                <a:latin typeface="Overpass Mono" panose="020B0604020202020204" charset="0"/>
              </a:rPr>
              <a:t>: Dr/</a:t>
            </a:r>
            <a:r>
              <a:rPr lang="en-US" sz="1050" dirty="0" err="1">
                <a:solidFill>
                  <a:schemeClr val="bg1">
                    <a:lumMod val="95000"/>
                  </a:schemeClr>
                </a:solidFill>
                <a:latin typeface="Overpass Mono" panose="020B0604020202020204" charset="0"/>
              </a:rPr>
              <a:t>Esraa</a:t>
            </a:r>
            <a:r>
              <a:rPr lang="en-US" sz="1050" dirty="0">
                <a:solidFill>
                  <a:schemeClr val="bg1">
                    <a:lumMod val="95000"/>
                  </a:schemeClr>
                </a:solidFill>
                <a:latin typeface="Overpass Mono" panose="020B0604020202020204" charset="0"/>
              </a:rPr>
              <a:t> EL-</a:t>
            </a:r>
            <a:r>
              <a:rPr lang="en-US" sz="1050" dirty="0" err="1">
                <a:solidFill>
                  <a:schemeClr val="bg1">
                    <a:lumMod val="95000"/>
                  </a:schemeClr>
                </a:solidFill>
                <a:latin typeface="Overpass Mono" panose="020B0604020202020204" charset="0"/>
              </a:rPr>
              <a:t>hariri</a:t>
            </a:r>
            <a:endParaRPr lang="en-US" sz="1050" dirty="0">
              <a:solidFill>
                <a:schemeClr val="bg1">
                  <a:lumMod val="95000"/>
                </a:schemeClr>
              </a:solidFill>
              <a:latin typeface="Overpass Mono"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524195" y="1711842"/>
            <a:ext cx="3237031" cy="28925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Here’s a flowchart to determine if the person is wearing a mask or wearing it improperly or not wearing a mask at all!</a:t>
            </a:r>
            <a:endParaRPr sz="24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flowchart</a:t>
            </a:r>
            <a:endParaRPr dirty="0"/>
          </a:p>
        </p:txBody>
      </p:sp>
      <p:pic>
        <p:nvPicPr>
          <p:cNvPr id="3" name="صورة 2">
            <a:extLst>
              <a:ext uri="{FF2B5EF4-FFF2-40B4-BE49-F238E27FC236}">
                <a16:creationId xmlns:a16="http://schemas.microsoft.com/office/drawing/2014/main" id="{1887D1E7-3C03-C94B-5533-2F42967FA383}"/>
              </a:ext>
            </a:extLst>
          </p:cNvPr>
          <p:cNvPicPr>
            <a:picLocks noChangeAspect="1"/>
          </p:cNvPicPr>
          <p:nvPr/>
        </p:nvPicPr>
        <p:blipFill>
          <a:blip r:embed="rId3"/>
          <a:stretch>
            <a:fillRect/>
          </a:stretch>
        </p:blipFill>
        <p:spPr>
          <a:xfrm>
            <a:off x="39480" y="959545"/>
            <a:ext cx="5266167" cy="364486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EXAMPLE</a:t>
            </a:r>
            <a:endParaRPr dirty="0"/>
          </a:p>
        </p:txBody>
      </p:sp>
      <p:pic>
        <p:nvPicPr>
          <p:cNvPr id="9" name="صورة 8">
            <a:extLst>
              <a:ext uri="{FF2B5EF4-FFF2-40B4-BE49-F238E27FC236}">
                <a16:creationId xmlns:a16="http://schemas.microsoft.com/office/drawing/2014/main" id="{F7C5828C-5022-7842-0E6C-073918538B65}"/>
              </a:ext>
            </a:extLst>
          </p:cNvPr>
          <p:cNvPicPr>
            <a:picLocks noChangeAspect="1"/>
          </p:cNvPicPr>
          <p:nvPr/>
        </p:nvPicPr>
        <p:blipFill>
          <a:blip r:embed="rId3"/>
          <a:stretch>
            <a:fillRect/>
          </a:stretch>
        </p:blipFill>
        <p:spPr>
          <a:xfrm>
            <a:off x="1084521" y="914398"/>
            <a:ext cx="7017488" cy="3885901"/>
          </a:xfrm>
          <a:prstGeom prst="rect">
            <a:avLst/>
          </a:prstGeom>
        </p:spPr>
      </p:pic>
      <p:sp>
        <p:nvSpPr>
          <p:cNvPr id="14" name="مربع نص 13">
            <a:extLst>
              <a:ext uri="{FF2B5EF4-FFF2-40B4-BE49-F238E27FC236}">
                <a16:creationId xmlns:a16="http://schemas.microsoft.com/office/drawing/2014/main" id="{28BA3065-F783-B178-31FE-04029E41CAA3}"/>
              </a:ext>
            </a:extLst>
          </p:cNvPr>
          <p:cNvSpPr txBox="1"/>
          <p:nvPr/>
        </p:nvSpPr>
        <p:spPr>
          <a:xfrm>
            <a:off x="6633900" y="4752850"/>
            <a:ext cx="2032862" cy="215444"/>
          </a:xfrm>
          <a:prstGeom prst="rect">
            <a:avLst/>
          </a:prstGeom>
          <a:noFill/>
        </p:spPr>
        <p:txBody>
          <a:bodyPr wrap="square">
            <a:spAutoFit/>
          </a:bodyPr>
          <a:lstStyle/>
          <a:p>
            <a:r>
              <a:rPr lang="en" sz="800" b="1" dirty="0">
                <a:solidFill>
                  <a:srgbClr val="EC008C"/>
                </a:solidFill>
                <a:latin typeface="Overpass Mono"/>
                <a:sym typeface="Overpass Mono"/>
              </a:rPr>
              <a:t>Example from the projet</a:t>
            </a:r>
            <a:endParaRPr lang="ar-EG" sz="800" dirty="0">
              <a:solidFill>
                <a:srgbClr val="EC008C"/>
              </a:solidFil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Applications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2113646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Applications</a:t>
            </a:r>
            <a:endParaRPr dirty="0"/>
          </a:p>
        </p:txBody>
      </p:sp>
      <p:sp>
        <p:nvSpPr>
          <p:cNvPr id="463" name="Google Shape;463;p37"/>
          <p:cNvSpPr txBox="1">
            <a:spLocks noGrp="1"/>
          </p:cNvSpPr>
          <p:nvPr>
            <p:ph type="subTitle" idx="1"/>
          </p:nvPr>
        </p:nvSpPr>
        <p:spPr>
          <a:xfrm flipH="1">
            <a:off x="5876914" y="1864908"/>
            <a:ext cx="2892055"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000" dirty="0"/>
              <a:t>to detect travelers without masks. If a traveler is found to be without a face mask, their picture is sent to the airport authorities so that they could take quick action.</a:t>
            </a:r>
            <a:endParaRPr sz="1000" dirty="0"/>
          </a:p>
          <a:p>
            <a:pPr marL="0" lvl="0" indent="0" algn="ctr" rtl="0">
              <a:spcBef>
                <a:spcPts val="0"/>
              </a:spcBef>
              <a:spcAft>
                <a:spcPts val="0"/>
              </a:spcAft>
              <a:buNone/>
            </a:pPr>
            <a:endParaRPr dirty="0"/>
          </a:p>
        </p:txBody>
      </p:sp>
      <p:sp>
        <p:nvSpPr>
          <p:cNvPr id="464" name="Google Shape;464;p37"/>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Offices</a:t>
            </a:r>
            <a:endParaRPr dirty="0"/>
          </a:p>
        </p:txBody>
      </p:sp>
      <p:sp>
        <p:nvSpPr>
          <p:cNvPr id="465" name="Google Shape;465;p37"/>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050" dirty="0"/>
              <a:t>detect faces of employees who are not wearing a mask and give a warning.</a:t>
            </a:r>
            <a:endParaRPr sz="1050" dirty="0"/>
          </a:p>
        </p:txBody>
      </p:sp>
      <p:sp>
        <p:nvSpPr>
          <p:cNvPr id="466" name="Google Shape;466;p37"/>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Detect students who are not wearing a mask</a:t>
            </a:r>
            <a:endParaRPr dirty="0"/>
          </a:p>
          <a:p>
            <a:pPr marL="0" lvl="0" indent="0" algn="ctr" rtl="0">
              <a:spcBef>
                <a:spcPts val="0"/>
              </a:spcBef>
              <a:spcAft>
                <a:spcPts val="0"/>
              </a:spcAft>
              <a:buNone/>
            </a:pPr>
            <a:endParaRPr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6" name="Google Shape;476;p37"/>
          <p:cNvGrpSpPr/>
          <p:nvPr/>
        </p:nvGrpSpPr>
        <p:grpSpPr>
          <a:xfrm>
            <a:off x="5995672" y="2570571"/>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schools</a:t>
            </a:r>
            <a:endParaRPr dirty="0"/>
          </a:p>
        </p:txBody>
      </p:sp>
      <p:sp>
        <p:nvSpPr>
          <p:cNvPr id="482" name="Google Shape;482;p37"/>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AIRPORTS</a:t>
            </a:r>
            <a:endParaRPr dirty="0"/>
          </a:p>
        </p:txBody>
      </p:sp>
      <p:grpSp>
        <p:nvGrpSpPr>
          <p:cNvPr id="42" name="Google Shape;6090;p64">
            <a:extLst>
              <a:ext uri="{FF2B5EF4-FFF2-40B4-BE49-F238E27FC236}">
                <a16:creationId xmlns:a16="http://schemas.microsoft.com/office/drawing/2014/main" id="{3D306146-7309-60BB-6C48-292AB7C48CB9}"/>
              </a:ext>
            </a:extLst>
          </p:cNvPr>
          <p:cNvGrpSpPr/>
          <p:nvPr/>
        </p:nvGrpSpPr>
        <p:grpSpPr>
          <a:xfrm>
            <a:off x="6741450" y="3008903"/>
            <a:ext cx="722167" cy="491392"/>
            <a:chOff x="5084391" y="4183682"/>
            <a:chExt cx="504064" cy="325595"/>
          </a:xfrm>
          <a:solidFill>
            <a:srgbClr val="FFFFFF"/>
          </a:solidFill>
        </p:grpSpPr>
        <p:sp>
          <p:nvSpPr>
            <p:cNvPr id="43" name="Google Shape;6091;p64">
              <a:extLst>
                <a:ext uri="{FF2B5EF4-FFF2-40B4-BE49-F238E27FC236}">
                  <a16:creationId xmlns:a16="http://schemas.microsoft.com/office/drawing/2014/main" id="{8C85C0AF-87F0-5D17-9CBC-9E762821F395}"/>
                </a:ext>
              </a:extLst>
            </p:cNvPr>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92;p64">
              <a:extLst>
                <a:ext uri="{FF2B5EF4-FFF2-40B4-BE49-F238E27FC236}">
                  <a16:creationId xmlns:a16="http://schemas.microsoft.com/office/drawing/2014/main" id="{43E6D424-BA32-B77B-F42F-CDA70CBEC28E}"/>
                </a:ext>
              </a:extLst>
            </p:cNvPr>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93;p64">
              <a:extLst>
                <a:ext uri="{FF2B5EF4-FFF2-40B4-BE49-F238E27FC236}">
                  <a16:creationId xmlns:a16="http://schemas.microsoft.com/office/drawing/2014/main" id="{D3D4F020-B3AC-1BBE-C844-657DC8131D08}"/>
                </a:ext>
              </a:extLst>
            </p:cNvPr>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94;p64">
              <a:extLst>
                <a:ext uri="{FF2B5EF4-FFF2-40B4-BE49-F238E27FC236}">
                  <a16:creationId xmlns:a16="http://schemas.microsoft.com/office/drawing/2014/main" id="{9E668F0E-D1C0-BF92-D377-B36F96991164}"/>
                </a:ext>
              </a:extLst>
            </p:cNvPr>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95;p64">
              <a:extLst>
                <a:ext uri="{FF2B5EF4-FFF2-40B4-BE49-F238E27FC236}">
                  <a16:creationId xmlns:a16="http://schemas.microsoft.com/office/drawing/2014/main" id="{DD3928DB-1729-1198-76DE-7AB0350023C0}"/>
                </a:ext>
              </a:extLst>
            </p:cNvPr>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96;p64">
              <a:extLst>
                <a:ext uri="{FF2B5EF4-FFF2-40B4-BE49-F238E27FC236}">
                  <a16:creationId xmlns:a16="http://schemas.microsoft.com/office/drawing/2014/main" id="{4F825233-3CF6-8AC0-476E-C51E4A375EA4}"/>
                </a:ext>
              </a:extLst>
            </p:cNvPr>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97;p64">
              <a:extLst>
                <a:ext uri="{FF2B5EF4-FFF2-40B4-BE49-F238E27FC236}">
                  <a16:creationId xmlns:a16="http://schemas.microsoft.com/office/drawing/2014/main" id="{3B25EE13-A0A5-64A9-6F61-2BE05CFF8C56}"/>
                </a:ext>
              </a:extLst>
            </p:cNvPr>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98;p64">
              <a:extLst>
                <a:ext uri="{FF2B5EF4-FFF2-40B4-BE49-F238E27FC236}">
                  <a16:creationId xmlns:a16="http://schemas.microsoft.com/office/drawing/2014/main" id="{B962DC94-0B8A-551F-D836-5A0F11D947DB}"/>
                </a:ext>
              </a:extLst>
            </p:cNvPr>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99;p64">
              <a:extLst>
                <a:ext uri="{FF2B5EF4-FFF2-40B4-BE49-F238E27FC236}">
                  <a16:creationId xmlns:a16="http://schemas.microsoft.com/office/drawing/2014/main" id="{E36E7B16-FB01-02EE-87AB-839337605123}"/>
                </a:ext>
              </a:extLst>
            </p:cNvPr>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00;p64">
              <a:extLst>
                <a:ext uri="{FF2B5EF4-FFF2-40B4-BE49-F238E27FC236}">
                  <a16:creationId xmlns:a16="http://schemas.microsoft.com/office/drawing/2014/main" id="{C283F05E-1020-0D8E-5B03-05BEC5708AA0}"/>
                </a:ext>
              </a:extLst>
            </p:cNvPr>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01;p64">
              <a:extLst>
                <a:ext uri="{FF2B5EF4-FFF2-40B4-BE49-F238E27FC236}">
                  <a16:creationId xmlns:a16="http://schemas.microsoft.com/office/drawing/2014/main" id="{31038185-AA3A-144D-AA74-66F1D8F719C0}"/>
                </a:ext>
              </a:extLst>
            </p:cNvPr>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02;p64">
              <a:extLst>
                <a:ext uri="{FF2B5EF4-FFF2-40B4-BE49-F238E27FC236}">
                  <a16:creationId xmlns:a16="http://schemas.microsoft.com/office/drawing/2014/main" id="{F24CABFB-895B-4170-7B1D-6CB4322E4BE8}"/>
                </a:ext>
              </a:extLst>
            </p:cNvPr>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03;p64">
              <a:extLst>
                <a:ext uri="{FF2B5EF4-FFF2-40B4-BE49-F238E27FC236}">
                  <a16:creationId xmlns:a16="http://schemas.microsoft.com/office/drawing/2014/main" id="{2310C3DA-C9F9-CC4C-332F-218435CFC946}"/>
                </a:ext>
              </a:extLst>
            </p:cNvPr>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04;p64">
              <a:extLst>
                <a:ext uri="{FF2B5EF4-FFF2-40B4-BE49-F238E27FC236}">
                  <a16:creationId xmlns:a16="http://schemas.microsoft.com/office/drawing/2014/main" id="{0985A69B-1BE7-3B9D-3CCC-8DE65B68941E}"/>
                </a:ext>
              </a:extLst>
            </p:cNvPr>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05;p64">
              <a:extLst>
                <a:ext uri="{FF2B5EF4-FFF2-40B4-BE49-F238E27FC236}">
                  <a16:creationId xmlns:a16="http://schemas.microsoft.com/office/drawing/2014/main" id="{467A2A6C-768F-21B1-3B45-DC359EF9CABE}"/>
                </a:ext>
              </a:extLst>
            </p:cNvPr>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06;p64">
              <a:extLst>
                <a:ext uri="{FF2B5EF4-FFF2-40B4-BE49-F238E27FC236}">
                  <a16:creationId xmlns:a16="http://schemas.microsoft.com/office/drawing/2014/main" id="{60144A60-7DEE-EF2A-6735-B72F208A9BD8}"/>
                </a:ext>
              </a:extLst>
            </p:cNvPr>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4937;p70">
            <a:extLst>
              <a:ext uri="{FF2B5EF4-FFF2-40B4-BE49-F238E27FC236}">
                <a16:creationId xmlns:a16="http://schemas.microsoft.com/office/drawing/2014/main" id="{70652833-0019-4FEB-09C6-221417FE43D4}"/>
              </a:ext>
            </a:extLst>
          </p:cNvPr>
          <p:cNvGrpSpPr/>
          <p:nvPr/>
        </p:nvGrpSpPr>
        <p:grpSpPr>
          <a:xfrm>
            <a:off x="1571420" y="2875416"/>
            <a:ext cx="876497" cy="719800"/>
            <a:chOff x="6579435" y="1527897"/>
            <a:chExt cx="370103" cy="322445"/>
          </a:xfrm>
          <a:solidFill>
            <a:srgbClr val="1B1464"/>
          </a:solidFill>
        </p:grpSpPr>
        <p:sp>
          <p:nvSpPr>
            <p:cNvPr id="60" name="Google Shape;14938;p70">
              <a:extLst>
                <a:ext uri="{FF2B5EF4-FFF2-40B4-BE49-F238E27FC236}">
                  <a16:creationId xmlns:a16="http://schemas.microsoft.com/office/drawing/2014/main" id="{59B50BAB-53B1-A6B6-A7BB-BFCF9A1353AE}"/>
                </a:ext>
              </a:extLst>
            </p:cNvPr>
            <p:cNvSpPr/>
            <p:nvPr/>
          </p:nvSpPr>
          <p:spPr>
            <a:xfrm>
              <a:off x="6704691" y="1527897"/>
              <a:ext cx="119593" cy="64725"/>
            </a:xfrm>
            <a:custGeom>
              <a:avLst/>
              <a:gdLst/>
              <a:ahLst/>
              <a:cxnLst/>
              <a:rect l="l" t="t" r="r" b="b"/>
              <a:pathLst>
                <a:path w="4562" h="2469" extrusionOk="0">
                  <a:moveTo>
                    <a:pt x="1242" y="0"/>
                  </a:moveTo>
                  <a:cubicBezTo>
                    <a:pt x="809" y="0"/>
                    <a:pt x="419" y="303"/>
                    <a:pt x="347" y="736"/>
                  </a:cubicBezTo>
                  <a:lnTo>
                    <a:pt x="0" y="2469"/>
                  </a:lnTo>
                  <a:lnTo>
                    <a:pt x="462" y="2469"/>
                  </a:lnTo>
                  <a:lnTo>
                    <a:pt x="794" y="1040"/>
                  </a:lnTo>
                  <a:cubicBezTo>
                    <a:pt x="837" y="823"/>
                    <a:pt x="1025" y="679"/>
                    <a:pt x="1242" y="679"/>
                  </a:cubicBezTo>
                  <a:lnTo>
                    <a:pt x="3335" y="679"/>
                  </a:lnTo>
                  <a:cubicBezTo>
                    <a:pt x="3537" y="679"/>
                    <a:pt x="3725" y="823"/>
                    <a:pt x="3768" y="1040"/>
                  </a:cubicBezTo>
                  <a:lnTo>
                    <a:pt x="4085" y="2454"/>
                  </a:lnTo>
                  <a:lnTo>
                    <a:pt x="4562" y="2454"/>
                  </a:lnTo>
                  <a:lnTo>
                    <a:pt x="4215" y="736"/>
                  </a:lnTo>
                  <a:cubicBezTo>
                    <a:pt x="4129" y="303"/>
                    <a:pt x="3753" y="0"/>
                    <a:pt x="33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939;p70">
              <a:extLst>
                <a:ext uri="{FF2B5EF4-FFF2-40B4-BE49-F238E27FC236}">
                  <a16:creationId xmlns:a16="http://schemas.microsoft.com/office/drawing/2014/main" id="{149203D0-D023-C05D-8E3B-EAF8546BCD21}"/>
                </a:ext>
              </a:extLst>
            </p:cNvPr>
            <p:cNvSpPr/>
            <p:nvPr/>
          </p:nvSpPr>
          <p:spPr>
            <a:xfrm>
              <a:off x="6591153" y="1706893"/>
              <a:ext cx="346667" cy="143448"/>
            </a:xfrm>
            <a:custGeom>
              <a:avLst/>
              <a:gdLst/>
              <a:ahLst/>
              <a:cxnLst/>
              <a:rect l="l" t="t" r="r" b="b"/>
              <a:pathLst>
                <a:path w="13224" h="5472" extrusionOk="0">
                  <a:moveTo>
                    <a:pt x="1" y="0"/>
                  </a:moveTo>
                  <a:lnTo>
                    <a:pt x="1" y="4793"/>
                  </a:lnTo>
                  <a:cubicBezTo>
                    <a:pt x="1" y="5168"/>
                    <a:pt x="318" y="5471"/>
                    <a:pt x="693" y="5471"/>
                  </a:cubicBezTo>
                  <a:lnTo>
                    <a:pt x="12545" y="5471"/>
                  </a:lnTo>
                  <a:cubicBezTo>
                    <a:pt x="12920" y="5471"/>
                    <a:pt x="13223" y="5168"/>
                    <a:pt x="13223" y="4793"/>
                  </a:cubicBezTo>
                  <a:lnTo>
                    <a:pt x="132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940;p70">
              <a:extLst>
                <a:ext uri="{FF2B5EF4-FFF2-40B4-BE49-F238E27FC236}">
                  <a16:creationId xmlns:a16="http://schemas.microsoft.com/office/drawing/2014/main" id="{46647B5F-9B69-A932-7237-4CACE14C847D}"/>
                </a:ext>
              </a:extLst>
            </p:cNvPr>
            <p:cNvSpPr/>
            <p:nvPr/>
          </p:nvSpPr>
          <p:spPr>
            <a:xfrm>
              <a:off x="6591520" y="1706893"/>
              <a:ext cx="346300" cy="143448"/>
            </a:xfrm>
            <a:custGeom>
              <a:avLst/>
              <a:gdLst/>
              <a:ahLst/>
              <a:cxnLst/>
              <a:rect l="l" t="t" r="r" b="b"/>
              <a:pathLst>
                <a:path w="13210" h="5472" extrusionOk="0">
                  <a:moveTo>
                    <a:pt x="1" y="0"/>
                  </a:moveTo>
                  <a:lnTo>
                    <a:pt x="1" y="4793"/>
                  </a:lnTo>
                  <a:cubicBezTo>
                    <a:pt x="1" y="5168"/>
                    <a:pt x="304" y="5471"/>
                    <a:pt x="679" y="5471"/>
                  </a:cubicBezTo>
                  <a:lnTo>
                    <a:pt x="12531" y="5471"/>
                  </a:lnTo>
                  <a:cubicBezTo>
                    <a:pt x="12906" y="5471"/>
                    <a:pt x="13209" y="5168"/>
                    <a:pt x="13209" y="4793"/>
                  </a:cubicBezTo>
                  <a:lnTo>
                    <a:pt x="13209" y="4562"/>
                  </a:lnTo>
                  <a:lnTo>
                    <a:pt x="1820" y="4562"/>
                  </a:lnTo>
                  <a:cubicBezTo>
                    <a:pt x="1315" y="4562"/>
                    <a:pt x="910" y="4143"/>
                    <a:pt x="910" y="3638"/>
                  </a:cubicBezTo>
                  <a:lnTo>
                    <a:pt x="910" y="2050"/>
                  </a:lnTo>
                  <a:cubicBezTo>
                    <a:pt x="910" y="1915"/>
                    <a:pt x="1012" y="1818"/>
                    <a:pt x="1131" y="1818"/>
                  </a:cubicBezTo>
                  <a:cubicBezTo>
                    <a:pt x="1139" y="1818"/>
                    <a:pt x="1148" y="1818"/>
                    <a:pt x="1156" y="1819"/>
                  </a:cubicBezTo>
                  <a:cubicBezTo>
                    <a:pt x="1228" y="1819"/>
                    <a:pt x="1300" y="1833"/>
                    <a:pt x="1358" y="1833"/>
                  </a:cubicBezTo>
                  <a:lnTo>
                    <a:pt x="11838" y="1833"/>
                  </a:lnTo>
                  <a:cubicBezTo>
                    <a:pt x="12329" y="1833"/>
                    <a:pt x="12820" y="1660"/>
                    <a:pt x="13209" y="1372"/>
                  </a:cubicBezTo>
                  <a:lnTo>
                    <a:pt x="132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941;p70">
              <a:extLst>
                <a:ext uri="{FF2B5EF4-FFF2-40B4-BE49-F238E27FC236}">
                  <a16:creationId xmlns:a16="http://schemas.microsoft.com/office/drawing/2014/main" id="{06D6C6E4-5FB2-A248-BBAA-3C763B70F209}"/>
                </a:ext>
              </a:extLst>
            </p:cNvPr>
            <p:cNvSpPr/>
            <p:nvPr/>
          </p:nvSpPr>
          <p:spPr>
            <a:xfrm>
              <a:off x="6579435" y="1587693"/>
              <a:ext cx="370103" cy="155167"/>
            </a:xfrm>
            <a:custGeom>
              <a:avLst/>
              <a:gdLst/>
              <a:ahLst/>
              <a:cxnLst/>
              <a:rect l="l" t="t" r="r" b="b"/>
              <a:pathLst>
                <a:path w="14118" h="5919" extrusionOk="0">
                  <a:moveTo>
                    <a:pt x="909" y="0"/>
                  </a:moveTo>
                  <a:cubicBezTo>
                    <a:pt x="404" y="0"/>
                    <a:pt x="0" y="404"/>
                    <a:pt x="0" y="909"/>
                  </a:cubicBezTo>
                  <a:lnTo>
                    <a:pt x="0" y="4100"/>
                  </a:lnTo>
                  <a:cubicBezTo>
                    <a:pt x="0" y="5096"/>
                    <a:pt x="823" y="5919"/>
                    <a:pt x="1819" y="5919"/>
                  </a:cubicBezTo>
                  <a:lnTo>
                    <a:pt x="12299" y="5919"/>
                  </a:lnTo>
                  <a:cubicBezTo>
                    <a:pt x="13310" y="5919"/>
                    <a:pt x="14118" y="5096"/>
                    <a:pt x="14118" y="4100"/>
                  </a:cubicBezTo>
                  <a:lnTo>
                    <a:pt x="14118" y="909"/>
                  </a:lnTo>
                  <a:cubicBezTo>
                    <a:pt x="14118" y="404"/>
                    <a:pt x="13714" y="0"/>
                    <a:pt x="13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4942;p70">
              <a:extLst>
                <a:ext uri="{FF2B5EF4-FFF2-40B4-BE49-F238E27FC236}">
                  <a16:creationId xmlns:a16="http://schemas.microsoft.com/office/drawing/2014/main" id="{93B328E6-928F-AFD8-CB52-A3B6810B2F65}"/>
                </a:ext>
              </a:extLst>
            </p:cNvPr>
            <p:cNvSpPr/>
            <p:nvPr/>
          </p:nvSpPr>
          <p:spPr>
            <a:xfrm>
              <a:off x="6609320" y="1587693"/>
              <a:ext cx="310700" cy="17800"/>
            </a:xfrm>
            <a:custGeom>
              <a:avLst/>
              <a:gdLst/>
              <a:ahLst/>
              <a:cxnLst/>
              <a:rect l="l" t="t" r="r" b="b"/>
              <a:pathLst>
                <a:path w="11852" h="679" extrusionOk="0">
                  <a:moveTo>
                    <a:pt x="347" y="0"/>
                  </a:moveTo>
                  <a:cubicBezTo>
                    <a:pt x="159" y="0"/>
                    <a:pt x="0" y="144"/>
                    <a:pt x="0" y="332"/>
                  </a:cubicBezTo>
                  <a:cubicBezTo>
                    <a:pt x="0" y="520"/>
                    <a:pt x="159" y="678"/>
                    <a:pt x="347" y="678"/>
                  </a:cubicBezTo>
                  <a:lnTo>
                    <a:pt x="11505" y="678"/>
                  </a:lnTo>
                  <a:cubicBezTo>
                    <a:pt x="11693" y="678"/>
                    <a:pt x="11852" y="520"/>
                    <a:pt x="11852" y="332"/>
                  </a:cubicBezTo>
                  <a:cubicBezTo>
                    <a:pt x="11852" y="144"/>
                    <a:pt x="11693" y="0"/>
                    <a:pt x="115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943;p70">
              <a:extLst>
                <a:ext uri="{FF2B5EF4-FFF2-40B4-BE49-F238E27FC236}">
                  <a16:creationId xmlns:a16="http://schemas.microsoft.com/office/drawing/2014/main" id="{4DABD258-1366-DC45-8916-8B00965E641B}"/>
                </a:ext>
              </a:extLst>
            </p:cNvPr>
            <p:cNvSpPr/>
            <p:nvPr/>
          </p:nvSpPr>
          <p:spPr>
            <a:xfrm>
              <a:off x="6639206" y="1587693"/>
              <a:ext cx="35993" cy="262648"/>
            </a:xfrm>
            <a:custGeom>
              <a:avLst/>
              <a:gdLst/>
              <a:ahLst/>
              <a:cxnLst/>
              <a:rect l="l" t="t" r="r" b="b"/>
              <a:pathLst>
                <a:path w="1373" h="10019" extrusionOk="0">
                  <a:moveTo>
                    <a:pt x="1" y="0"/>
                  </a:moveTo>
                  <a:lnTo>
                    <a:pt x="1" y="10018"/>
                  </a:lnTo>
                  <a:lnTo>
                    <a:pt x="1372" y="10018"/>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44;p70">
              <a:extLst>
                <a:ext uri="{FF2B5EF4-FFF2-40B4-BE49-F238E27FC236}">
                  <a16:creationId xmlns:a16="http://schemas.microsoft.com/office/drawing/2014/main" id="{2438C10A-2309-1E8D-3C15-D2BA755EB849}"/>
                </a:ext>
              </a:extLst>
            </p:cNvPr>
            <p:cNvSpPr/>
            <p:nvPr/>
          </p:nvSpPr>
          <p:spPr>
            <a:xfrm>
              <a:off x="6639206" y="1587693"/>
              <a:ext cx="35993" cy="17800"/>
            </a:xfrm>
            <a:custGeom>
              <a:avLst/>
              <a:gdLst/>
              <a:ahLst/>
              <a:cxnLst/>
              <a:rect l="l" t="t" r="r" b="b"/>
              <a:pathLst>
                <a:path w="1373" h="679" extrusionOk="0">
                  <a:moveTo>
                    <a:pt x="1" y="0"/>
                  </a:moveTo>
                  <a:lnTo>
                    <a:pt x="1" y="678"/>
                  </a:lnTo>
                  <a:lnTo>
                    <a:pt x="1372" y="678"/>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5;p70">
              <a:extLst>
                <a:ext uri="{FF2B5EF4-FFF2-40B4-BE49-F238E27FC236}">
                  <a16:creationId xmlns:a16="http://schemas.microsoft.com/office/drawing/2014/main" id="{FF051338-C198-2EFE-D030-D45DE34A67C3}"/>
                </a:ext>
              </a:extLst>
            </p:cNvPr>
            <p:cNvSpPr/>
            <p:nvPr/>
          </p:nvSpPr>
          <p:spPr>
            <a:xfrm>
              <a:off x="6639206" y="1760607"/>
              <a:ext cx="35993" cy="18193"/>
            </a:xfrm>
            <a:custGeom>
              <a:avLst/>
              <a:gdLst/>
              <a:ahLst/>
              <a:cxnLst/>
              <a:rect l="l" t="t" r="r" b="b"/>
              <a:pathLst>
                <a:path w="1373" h="694" extrusionOk="0">
                  <a:moveTo>
                    <a:pt x="1" y="1"/>
                  </a:moveTo>
                  <a:lnTo>
                    <a:pt x="1" y="694"/>
                  </a:lnTo>
                  <a:lnTo>
                    <a:pt x="1372" y="694"/>
                  </a:lnTo>
                  <a:lnTo>
                    <a:pt x="13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46;p70">
              <a:extLst>
                <a:ext uri="{FF2B5EF4-FFF2-40B4-BE49-F238E27FC236}">
                  <a16:creationId xmlns:a16="http://schemas.microsoft.com/office/drawing/2014/main" id="{C514D567-64AA-6DD1-ECB1-2D62E6BEA07D}"/>
                </a:ext>
              </a:extLst>
            </p:cNvPr>
            <p:cNvSpPr/>
            <p:nvPr/>
          </p:nvSpPr>
          <p:spPr>
            <a:xfrm>
              <a:off x="6639206" y="1719004"/>
              <a:ext cx="35993" cy="17800"/>
            </a:xfrm>
            <a:custGeom>
              <a:avLst/>
              <a:gdLst/>
              <a:ahLst/>
              <a:cxnLst/>
              <a:rect l="l" t="t" r="r" b="b"/>
              <a:pathLst>
                <a:path w="1373" h="679" extrusionOk="0">
                  <a:moveTo>
                    <a:pt x="1" y="0"/>
                  </a:moveTo>
                  <a:lnTo>
                    <a:pt x="1" y="679"/>
                  </a:lnTo>
                  <a:lnTo>
                    <a:pt x="1372" y="679"/>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47;p70">
              <a:extLst>
                <a:ext uri="{FF2B5EF4-FFF2-40B4-BE49-F238E27FC236}">
                  <a16:creationId xmlns:a16="http://schemas.microsoft.com/office/drawing/2014/main" id="{D7B2B3FE-0847-6A49-A7EE-64C50479CFEC}"/>
                </a:ext>
              </a:extLst>
            </p:cNvPr>
            <p:cNvSpPr/>
            <p:nvPr/>
          </p:nvSpPr>
          <p:spPr>
            <a:xfrm>
              <a:off x="6627094" y="1712948"/>
              <a:ext cx="59823" cy="53741"/>
            </a:xfrm>
            <a:custGeom>
              <a:avLst/>
              <a:gdLst/>
              <a:ahLst/>
              <a:cxnLst/>
              <a:rect l="l" t="t" r="r" b="b"/>
              <a:pathLst>
                <a:path w="2282" h="2050" extrusionOk="0">
                  <a:moveTo>
                    <a:pt x="1834" y="462"/>
                  </a:moveTo>
                  <a:lnTo>
                    <a:pt x="1834" y="1602"/>
                  </a:lnTo>
                  <a:lnTo>
                    <a:pt x="463" y="1602"/>
                  </a:lnTo>
                  <a:lnTo>
                    <a:pt x="463" y="462"/>
                  </a:lnTo>
                  <a:close/>
                  <a:moveTo>
                    <a:pt x="463" y="0"/>
                  </a:moveTo>
                  <a:cubicBezTo>
                    <a:pt x="217" y="0"/>
                    <a:pt x="1" y="202"/>
                    <a:pt x="1" y="462"/>
                  </a:cubicBezTo>
                  <a:lnTo>
                    <a:pt x="1" y="1602"/>
                  </a:lnTo>
                  <a:cubicBezTo>
                    <a:pt x="1" y="1848"/>
                    <a:pt x="217" y="2050"/>
                    <a:pt x="463" y="2050"/>
                  </a:cubicBezTo>
                  <a:lnTo>
                    <a:pt x="1834" y="2050"/>
                  </a:lnTo>
                  <a:cubicBezTo>
                    <a:pt x="2080" y="2050"/>
                    <a:pt x="2282" y="1848"/>
                    <a:pt x="2282" y="1602"/>
                  </a:cubicBezTo>
                  <a:lnTo>
                    <a:pt x="2282" y="462"/>
                  </a:lnTo>
                  <a:cubicBezTo>
                    <a:pt x="2282" y="202"/>
                    <a:pt x="2080"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48;p70">
              <a:extLst>
                <a:ext uri="{FF2B5EF4-FFF2-40B4-BE49-F238E27FC236}">
                  <a16:creationId xmlns:a16="http://schemas.microsoft.com/office/drawing/2014/main" id="{2D537C52-423B-C808-10D8-A0C681E25755}"/>
                </a:ext>
              </a:extLst>
            </p:cNvPr>
            <p:cNvSpPr/>
            <p:nvPr/>
          </p:nvSpPr>
          <p:spPr>
            <a:xfrm>
              <a:off x="6651317" y="1713027"/>
              <a:ext cx="11771" cy="29833"/>
            </a:xfrm>
            <a:custGeom>
              <a:avLst/>
              <a:gdLst/>
              <a:ahLst/>
              <a:cxnLst/>
              <a:rect l="l" t="t" r="r" b="b"/>
              <a:pathLst>
                <a:path w="449" h="1138" extrusionOk="0">
                  <a:moveTo>
                    <a:pt x="225" y="1"/>
                  </a:moveTo>
                  <a:cubicBezTo>
                    <a:pt x="113" y="1"/>
                    <a:pt x="1" y="77"/>
                    <a:pt x="1" y="228"/>
                  </a:cubicBezTo>
                  <a:lnTo>
                    <a:pt x="1" y="907"/>
                  </a:lnTo>
                  <a:cubicBezTo>
                    <a:pt x="1" y="1036"/>
                    <a:pt x="102" y="1138"/>
                    <a:pt x="217" y="1138"/>
                  </a:cubicBezTo>
                  <a:cubicBezTo>
                    <a:pt x="347" y="1138"/>
                    <a:pt x="448" y="1036"/>
                    <a:pt x="448" y="907"/>
                  </a:cubicBezTo>
                  <a:lnTo>
                    <a:pt x="448" y="228"/>
                  </a:lnTo>
                  <a:cubicBezTo>
                    <a:pt x="448" y="77"/>
                    <a:pt x="336" y="1"/>
                    <a:pt x="2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49;p70">
              <a:extLst>
                <a:ext uri="{FF2B5EF4-FFF2-40B4-BE49-F238E27FC236}">
                  <a16:creationId xmlns:a16="http://schemas.microsoft.com/office/drawing/2014/main" id="{23EF8736-6B35-5752-DA3F-71594B03B136}"/>
                </a:ext>
              </a:extLst>
            </p:cNvPr>
            <p:cNvSpPr/>
            <p:nvPr/>
          </p:nvSpPr>
          <p:spPr>
            <a:xfrm>
              <a:off x="6639206" y="1826459"/>
              <a:ext cx="35993" cy="23882"/>
            </a:xfrm>
            <a:custGeom>
              <a:avLst/>
              <a:gdLst/>
              <a:ahLst/>
              <a:cxnLst/>
              <a:rect l="l" t="t" r="r" b="b"/>
              <a:pathLst>
                <a:path w="1373" h="911" extrusionOk="0">
                  <a:moveTo>
                    <a:pt x="1" y="1"/>
                  </a:moveTo>
                  <a:lnTo>
                    <a:pt x="1" y="910"/>
                  </a:lnTo>
                  <a:lnTo>
                    <a:pt x="1372" y="910"/>
                  </a:lnTo>
                  <a:lnTo>
                    <a:pt x="13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50;p70">
              <a:extLst>
                <a:ext uri="{FF2B5EF4-FFF2-40B4-BE49-F238E27FC236}">
                  <a16:creationId xmlns:a16="http://schemas.microsoft.com/office/drawing/2014/main" id="{F2B0A70E-456E-1F9A-CE2F-08FDF7ADFC66}"/>
                </a:ext>
              </a:extLst>
            </p:cNvPr>
            <p:cNvSpPr/>
            <p:nvPr/>
          </p:nvSpPr>
          <p:spPr>
            <a:xfrm>
              <a:off x="6854169" y="1587693"/>
              <a:ext cx="35967" cy="262648"/>
            </a:xfrm>
            <a:custGeom>
              <a:avLst/>
              <a:gdLst/>
              <a:ahLst/>
              <a:cxnLst/>
              <a:rect l="l" t="t" r="r" b="b"/>
              <a:pathLst>
                <a:path w="1372" h="10019" extrusionOk="0">
                  <a:moveTo>
                    <a:pt x="0" y="0"/>
                  </a:moveTo>
                  <a:lnTo>
                    <a:pt x="0" y="10018"/>
                  </a:lnTo>
                  <a:lnTo>
                    <a:pt x="1372" y="10018"/>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951;p70">
              <a:extLst>
                <a:ext uri="{FF2B5EF4-FFF2-40B4-BE49-F238E27FC236}">
                  <a16:creationId xmlns:a16="http://schemas.microsoft.com/office/drawing/2014/main" id="{0A4540E1-E76C-1E1F-5A6A-53EBE5D0BCC2}"/>
                </a:ext>
              </a:extLst>
            </p:cNvPr>
            <p:cNvSpPr/>
            <p:nvPr/>
          </p:nvSpPr>
          <p:spPr>
            <a:xfrm>
              <a:off x="6854169" y="1587693"/>
              <a:ext cx="35967" cy="17800"/>
            </a:xfrm>
            <a:custGeom>
              <a:avLst/>
              <a:gdLst/>
              <a:ahLst/>
              <a:cxnLst/>
              <a:rect l="l" t="t" r="r" b="b"/>
              <a:pathLst>
                <a:path w="1372" h="679" extrusionOk="0">
                  <a:moveTo>
                    <a:pt x="0" y="0"/>
                  </a:moveTo>
                  <a:lnTo>
                    <a:pt x="0" y="678"/>
                  </a:lnTo>
                  <a:lnTo>
                    <a:pt x="1372" y="678"/>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952;p70">
              <a:extLst>
                <a:ext uri="{FF2B5EF4-FFF2-40B4-BE49-F238E27FC236}">
                  <a16:creationId xmlns:a16="http://schemas.microsoft.com/office/drawing/2014/main" id="{3B28CD32-6E6D-5B3A-DBD1-9A676A455D0D}"/>
                </a:ext>
              </a:extLst>
            </p:cNvPr>
            <p:cNvSpPr/>
            <p:nvPr/>
          </p:nvSpPr>
          <p:spPr>
            <a:xfrm>
              <a:off x="6854169" y="1760607"/>
              <a:ext cx="35967" cy="18193"/>
            </a:xfrm>
            <a:custGeom>
              <a:avLst/>
              <a:gdLst/>
              <a:ahLst/>
              <a:cxnLst/>
              <a:rect l="l" t="t" r="r" b="b"/>
              <a:pathLst>
                <a:path w="1372" h="694" extrusionOk="0">
                  <a:moveTo>
                    <a:pt x="0" y="1"/>
                  </a:moveTo>
                  <a:lnTo>
                    <a:pt x="0" y="694"/>
                  </a:lnTo>
                  <a:lnTo>
                    <a:pt x="1372" y="694"/>
                  </a:lnTo>
                  <a:lnTo>
                    <a:pt x="13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953;p70">
              <a:extLst>
                <a:ext uri="{FF2B5EF4-FFF2-40B4-BE49-F238E27FC236}">
                  <a16:creationId xmlns:a16="http://schemas.microsoft.com/office/drawing/2014/main" id="{9A980524-1E4D-BB4A-B6D5-EAB60387D93A}"/>
                </a:ext>
              </a:extLst>
            </p:cNvPr>
            <p:cNvSpPr/>
            <p:nvPr/>
          </p:nvSpPr>
          <p:spPr>
            <a:xfrm>
              <a:off x="6854169" y="1719004"/>
              <a:ext cx="35967" cy="17800"/>
            </a:xfrm>
            <a:custGeom>
              <a:avLst/>
              <a:gdLst/>
              <a:ahLst/>
              <a:cxnLst/>
              <a:rect l="l" t="t" r="r" b="b"/>
              <a:pathLst>
                <a:path w="1372" h="679" extrusionOk="0">
                  <a:moveTo>
                    <a:pt x="0" y="0"/>
                  </a:moveTo>
                  <a:lnTo>
                    <a:pt x="0" y="679"/>
                  </a:lnTo>
                  <a:lnTo>
                    <a:pt x="1372" y="679"/>
                  </a:lnTo>
                  <a:lnTo>
                    <a:pt x="13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954;p70">
              <a:extLst>
                <a:ext uri="{FF2B5EF4-FFF2-40B4-BE49-F238E27FC236}">
                  <a16:creationId xmlns:a16="http://schemas.microsoft.com/office/drawing/2014/main" id="{08BA3F5E-7487-4E83-BCA2-3AD3E1810161}"/>
                </a:ext>
              </a:extLst>
            </p:cNvPr>
            <p:cNvSpPr/>
            <p:nvPr/>
          </p:nvSpPr>
          <p:spPr>
            <a:xfrm>
              <a:off x="6842057" y="1712948"/>
              <a:ext cx="59823" cy="53741"/>
            </a:xfrm>
            <a:custGeom>
              <a:avLst/>
              <a:gdLst/>
              <a:ahLst/>
              <a:cxnLst/>
              <a:rect l="l" t="t" r="r" b="b"/>
              <a:pathLst>
                <a:path w="2282" h="2050" extrusionOk="0">
                  <a:moveTo>
                    <a:pt x="1834" y="462"/>
                  </a:moveTo>
                  <a:lnTo>
                    <a:pt x="1834" y="1602"/>
                  </a:lnTo>
                  <a:lnTo>
                    <a:pt x="462" y="1602"/>
                  </a:lnTo>
                  <a:lnTo>
                    <a:pt x="462" y="462"/>
                  </a:lnTo>
                  <a:close/>
                  <a:moveTo>
                    <a:pt x="462" y="0"/>
                  </a:moveTo>
                  <a:cubicBezTo>
                    <a:pt x="202" y="0"/>
                    <a:pt x="0" y="202"/>
                    <a:pt x="0" y="462"/>
                  </a:cubicBezTo>
                  <a:lnTo>
                    <a:pt x="0" y="1602"/>
                  </a:lnTo>
                  <a:cubicBezTo>
                    <a:pt x="0" y="1848"/>
                    <a:pt x="202" y="2050"/>
                    <a:pt x="462" y="2050"/>
                  </a:cubicBezTo>
                  <a:lnTo>
                    <a:pt x="1834" y="2050"/>
                  </a:lnTo>
                  <a:cubicBezTo>
                    <a:pt x="2079" y="2050"/>
                    <a:pt x="2281" y="1848"/>
                    <a:pt x="2281" y="1602"/>
                  </a:cubicBezTo>
                  <a:lnTo>
                    <a:pt x="2281" y="462"/>
                  </a:lnTo>
                  <a:cubicBezTo>
                    <a:pt x="2281" y="202"/>
                    <a:pt x="2079"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955;p70">
              <a:extLst>
                <a:ext uri="{FF2B5EF4-FFF2-40B4-BE49-F238E27FC236}">
                  <a16:creationId xmlns:a16="http://schemas.microsoft.com/office/drawing/2014/main" id="{D83E4037-8005-DFF6-9679-F418C9971DA4}"/>
                </a:ext>
              </a:extLst>
            </p:cNvPr>
            <p:cNvSpPr/>
            <p:nvPr/>
          </p:nvSpPr>
          <p:spPr>
            <a:xfrm>
              <a:off x="6866280" y="1713027"/>
              <a:ext cx="12138" cy="29833"/>
            </a:xfrm>
            <a:custGeom>
              <a:avLst/>
              <a:gdLst/>
              <a:ahLst/>
              <a:cxnLst/>
              <a:rect l="l" t="t" r="r" b="b"/>
              <a:pathLst>
                <a:path w="463" h="1138" extrusionOk="0">
                  <a:moveTo>
                    <a:pt x="231" y="1"/>
                  </a:moveTo>
                  <a:cubicBezTo>
                    <a:pt x="116" y="1"/>
                    <a:pt x="0" y="77"/>
                    <a:pt x="0" y="228"/>
                  </a:cubicBezTo>
                  <a:lnTo>
                    <a:pt x="0" y="907"/>
                  </a:lnTo>
                  <a:cubicBezTo>
                    <a:pt x="0" y="1036"/>
                    <a:pt x="101" y="1138"/>
                    <a:pt x="217" y="1138"/>
                  </a:cubicBezTo>
                  <a:cubicBezTo>
                    <a:pt x="347" y="1138"/>
                    <a:pt x="462" y="1036"/>
                    <a:pt x="462" y="907"/>
                  </a:cubicBezTo>
                  <a:lnTo>
                    <a:pt x="462" y="228"/>
                  </a:lnTo>
                  <a:cubicBezTo>
                    <a:pt x="462" y="77"/>
                    <a:pt x="347" y="1"/>
                    <a:pt x="2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56;p70">
              <a:extLst>
                <a:ext uri="{FF2B5EF4-FFF2-40B4-BE49-F238E27FC236}">
                  <a16:creationId xmlns:a16="http://schemas.microsoft.com/office/drawing/2014/main" id="{E863AC27-055F-D46A-E1A8-37907F7EBEC8}"/>
                </a:ext>
              </a:extLst>
            </p:cNvPr>
            <p:cNvSpPr/>
            <p:nvPr/>
          </p:nvSpPr>
          <p:spPr>
            <a:xfrm>
              <a:off x="6854169" y="1826459"/>
              <a:ext cx="35967" cy="23882"/>
            </a:xfrm>
            <a:custGeom>
              <a:avLst/>
              <a:gdLst/>
              <a:ahLst/>
              <a:cxnLst/>
              <a:rect l="l" t="t" r="r" b="b"/>
              <a:pathLst>
                <a:path w="1372" h="911" extrusionOk="0">
                  <a:moveTo>
                    <a:pt x="0" y="1"/>
                  </a:moveTo>
                  <a:lnTo>
                    <a:pt x="0" y="910"/>
                  </a:lnTo>
                  <a:lnTo>
                    <a:pt x="1372" y="910"/>
                  </a:lnTo>
                  <a:lnTo>
                    <a:pt x="13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957;p70">
              <a:extLst>
                <a:ext uri="{FF2B5EF4-FFF2-40B4-BE49-F238E27FC236}">
                  <a16:creationId xmlns:a16="http://schemas.microsoft.com/office/drawing/2014/main" id="{FF68D637-C678-5171-3CE7-7E414E0DB3D6}"/>
                </a:ext>
              </a:extLst>
            </p:cNvPr>
            <p:cNvSpPr/>
            <p:nvPr/>
          </p:nvSpPr>
          <p:spPr>
            <a:xfrm>
              <a:off x="6734576" y="1695148"/>
              <a:ext cx="59823" cy="23882"/>
            </a:xfrm>
            <a:custGeom>
              <a:avLst/>
              <a:gdLst/>
              <a:ahLst/>
              <a:cxnLst/>
              <a:rect l="l" t="t" r="r" b="b"/>
              <a:pathLst>
                <a:path w="2282" h="911" extrusionOk="0">
                  <a:moveTo>
                    <a:pt x="232" y="1"/>
                  </a:moveTo>
                  <a:cubicBezTo>
                    <a:pt x="102" y="1"/>
                    <a:pt x="1" y="102"/>
                    <a:pt x="1" y="232"/>
                  </a:cubicBezTo>
                  <a:lnTo>
                    <a:pt x="1" y="679"/>
                  </a:lnTo>
                  <a:cubicBezTo>
                    <a:pt x="1" y="809"/>
                    <a:pt x="102" y="910"/>
                    <a:pt x="232" y="910"/>
                  </a:cubicBezTo>
                  <a:lnTo>
                    <a:pt x="2050" y="910"/>
                  </a:lnTo>
                  <a:cubicBezTo>
                    <a:pt x="2180" y="910"/>
                    <a:pt x="2281" y="809"/>
                    <a:pt x="2281" y="679"/>
                  </a:cubicBezTo>
                  <a:lnTo>
                    <a:pt x="2281" y="232"/>
                  </a:lnTo>
                  <a:cubicBezTo>
                    <a:pt x="2281" y="102"/>
                    <a:pt x="2180" y="1"/>
                    <a:pt x="20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58;p70">
              <a:extLst>
                <a:ext uri="{FF2B5EF4-FFF2-40B4-BE49-F238E27FC236}">
                  <a16:creationId xmlns:a16="http://schemas.microsoft.com/office/drawing/2014/main" id="{05454367-8A3D-3AE4-C793-1AF042DD2DB7}"/>
                </a:ext>
              </a:extLst>
            </p:cNvPr>
            <p:cNvSpPr/>
            <p:nvPr/>
          </p:nvSpPr>
          <p:spPr>
            <a:xfrm>
              <a:off x="6734576" y="1706893"/>
              <a:ext cx="59823" cy="12138"/>
            </a:xfrm>
            <a:custGeom>
              <a:avLst/>
              <a:gdLst/>
              <a:ahLst/>
              <a:cxnLst/>
              <a:rect l="l" t="t" r="r" b="b"/>
              <a:pathLst>
                <a:path w="2282" h="463" extrusionOk="0">
                  <a:moveTo>
                    <a:pt x="232" y="0"/>
                  </a:moveTo>
                  <a:cubicBezTo>
                    <a:pt x="102" y="0"/>
                    <a:pt x="1" y="101"/>
                    <a:pt x="1" y="231"/>
                  </a:cubicBezTo>
                  <a:cubicBezTo>
                    <a:pt x="1" y="361"/>
                    <a:pt x="102" y="462"/>
                    <a:pt x="232" y="462"/>
                  </a:cubicBezTo>
                  <a:lnTo>
                    <a:pt x="2050" y="462"/>
                  </a:lnTo>
                  <a:cubicBezTo>
                    <a:pt x="2180" y="462"/>
                    <a:pt x="2281" y="361"/>
                    <a:pt x="2281" y="231"/>
                  </a:cubicBezTo>
                  <a:cubicBezTo>
                    <a:pt x="2281" y="101"/>
                    <a:pt x="2180" y="0"/>
                    <a:pt x="20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 name="Google Shape;7320;p65">
            <a:extLst>
              <a:ext uri="{FF2B5EF4-FFF2-40B4-BE49-F238E27FC236}">
                <a16:creationId xmlns:a16="http://schemas.microsoft.com/office/drawing/2014/main" id="{1FA11554-BD9E-E8E6-D702-6DE8E0B0E87C}"/>
              </a:ext>
            </a:extLst>
          </p:cNvPr>
          <p:cNvGrpSpPr/>
          <p:nvPr/>
        </p:nvGrpSpPr>
        <p:grpSpPr>
          <a:xfrm>
            <a:off x="4213029" y="2927536"/>
            <a:ext cx="719800" cy="661009"/>
            <a:chOff x="3514900" y="1489020"/>
            <a:chExt cx="354145" cy="351869"/>
          </a:xfrm>
        </p:grpSpPr>
        <p:sp>
          <p:nvSpPr>
            <p:cNvPr id="82" name="Google Shape;7321;p65">
              <a:extLst>
                <a:ext uri="{FF2B5EF4-FFF2-40B4-BE49-F238E27FC236}">
                  <a16:creationId xmlns:a16="http://schemas.microsoft.com/office/drawing/2014/main" id="{67D2057C-716D-844E-5E63-5EF2EF66A290}"/>
                </a:ext>
              </a:extLst>
            </p:cNvPr>
            <p:cNvSpPr/>
            <p:nvPr/>
          </p:nvSpPr>
          <p:spPr>
            <a:xfrm>
              <a:off x="3514900" y="1489020"/>
              <a:ext cx="354145" cy="351869"/>
            </a:xfrm>
            <a:custGeom>
              <a:avLst/>
              <a:gdLst/>
              <a:ahLst/>
              <a:cxnLst/>
              <a:rect l="l" t="t" r="r" b="b"/>
              <a:pathLst>
                <a:path w="23653" h="23501" extrusionOk="0">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322;p65">
              <a:extLst>
                <a:ext uri="{FF2B5EF4-FFF2-40B4-BE49-F238E27FC236}">
                  <a16:creationId xmlns:a16="http://schemas.microsoft.com/office/drawing/2014/main" id="{08EC5C0B-525E-8F1E-40C2-BC7F4F2311C7}"/>
                </a:ext>
              </a:extLst>
            </p:cNvPr>
            <p:cNvSpPr/>
            <p:nvPr/>
          </p:nvSpPr>
          <p:spPr>
            <a:xfrm>
              <a:off x="3619094" y="1759498"/>
              <a:ext cx="24570" cy="24884"/>
            </a:xfrm>
            <a:custGeom>
              <a:avLst/>
              <a:gdLst/>
              <a:ahLst/>
              <a:cxnLst/>
              <a:rect l="l" t="t" r="r" b="b"/>
              <a:pathLst>
                <a:path w="1641" h="1662" extrusionOk="0">
                  <a:moveTo>
                    <a:pt x="526" y="1"/>
                  </a:moveTo>
                  <a:lnTo>
                    <a:pt x="1" y="548"/>
                  </a:lnTo>
                  <a:lnTo>
                    <a:pt x="1115" y="1662"/>
                  </a:lnTo>
                  <a:lnTo>
                    <a:pt x="1640" y="1136"/>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323;p65">
              <a:extLst>
                <a:ext uri="{FF2B5EF4-FFF2-40B4-BE49-F238E27FC236}">
                  <a16:creationId xmlns:a16="http://schemas.microsoft.com/office/drawing/2014/main" id="{28C6A2A9-EA66-5071-6852-B722BB71C50B}"/>
                </a:ext>
              </a:extLst>
            </p:cNvPr>
            <p:cNvSpPr/>
            <p:nvPr/>
          </p:nvSpPr>
          <p:spPr>
            <a:xfrm>
              <a:off x="3623181" y="1722052"/>
              <a:ext cx="41249" cy="41249"/>
            </a:xfrm>
            <a:custGeom>
              <a:avLst/>
              <a:gdLst/>
              <a:ahLst/>
              <a:cxnLst/>
              <a:rect l="l" t="t" r="r" b="b"/>
              <a:pathLst>
                <a:path w="2755" h="2755" extrusionOk="0">
                  <a:moveTo>
                    <a:pt x="526" y="0"/>
                  </a:moveTo>
                  <a:lnTo>
                    <a:pt x="1" y="526"/>
                  </a:lnTo>
                  <a:lnTo>
                    <a:pt x="2229" y="2754"/>
                  </a:lnTo>
                  <a:lnTo>
                    <a:pt x="2755" y="2229"/>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324;p65">
              <a:extLst>
                <a:ext uri="{FF2B5EF4-FFF2-40B4-BE49-F238E27FC236}">
                  <a16:creationId xmlns:a16="http://schemas.microsoft.com/office/drawing/2014/main" id="{EAF9C4AC-BC26-2269-DE15-B731D2B76211}"/>
                </a:ext>
              </a:extLst>
            </p:cNvPr>
            <p:cNvSpPr/>
            <p:nvPr/>
          </p:nvSpPr>
          <p:spPr>
            <a:xfrm>
              <a:off x="3560536" y="1784682"/>
              <a:ext cx="41264" cy="41579"/>
            </a:xfrm>
            <a:custGeom>
              <a:avLst/>
              <a:gdLst/>
              <a:ahLst/>
              <a:cxnLst/>
              <a:rect l="l" t="t" r="r" b="b"/>
              <a:pathLst>
                <a:path w="2756" h="2777" extrusionOk="0">
                  <a:moveTo>
                    <a:pt x="527" y="1"/>
                  </a:moveTo>
                  <a:lnTo>
                    <a:pt x="1" y="548"/>
                  </a:lnTo>
                  <a:lnTo>
                    <a:pt x="2230" y="2776"/>
                  </a:lnTo>
                  <a:lnTo>
                    <a:pt x="2755" y="2251"/>
                  </a:lnTo>
                  <a:lnTo>
                    <a:pt x="527"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325;p65">
              <a:extLst>
                <a:ext uri="{FF2B5EF4-FFF2-40B4-BE49-F238E27FC236}">
                  <a16:creationId xmlns:a16="http://schemas.microsoft.com/office/drawing/2014/main" id="{DE2C060B-82CC-6FDE-1EF3-CC9C54809A0F}"/>
                </a:ext>
              </a:extLst>
            </p:cNvPr>
            <p:cNvSpPr/>
            <p:nvPr/>
          </p:nvSpPr>
          <p:spPr>
            <a:xfrm>
              <a:off x="3660957" y="1717635"/>
              <a:ext cx="24570" cy="24884"/>
            </a:xfrm>
            <a:custGeom>
              <a:avLst/>
              <a:gdLst/>
              <a:ahLst/>
              <a:cxnLst/>
              <a:rect l="l" t="t" r="r" b="b"/>
              <a:pathLst>
                <a:path w="1641" h="1662" extrusionOk="0">
                  <a:moveTo>
                    <a:pt x="526" y="1"/>
                  </a:moveTo>
                  <a:lnTo>
                    <a:pt x="1" y="547"/>
                  </a:lnTo>
                  <a:lnTo>
                    <a:pt x="1115" y="1662"/>
                  </a:lnTo>
                  <a:lnTo>
                    <a:pt x="1641" y="1136"/>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326;p65">
              <a:extLst>
                <a:ext uri="{FF2B5EF4-FFF2-40B4-BE49-F238E27FC236}">
                  <a16:creationId xmlns:a16="http://schemas.microsoft.com/office/drawing/2014/main" id="{C542A58E-1D71-6D6A-00F1-A91EC9F6A9B2}"/>
                </a:ext>
              </a:extLst>
            </p:cNvPr>
            <p:cNvSpPr/>
            <p:nvPr/>
          </p:nvSpPr>
          <p:spPr>
            <a:xfrm>
              <a:off x="3681739" y="1696868"/>
              <a:ext cx="24570" cy="24555"/>
            </a:xfrm>
            <a:custGeom>
              <a:avLst/>
              <a:gdLst/>
              <a:ahLst/>
              <a:cxnLst/>
              <a:rect l="l" t="t" r="r" b="b"/>
              <a:pathLst>
                <a:path w="1641" h="1640" extrusionOk="0">
                  <a:moveTo>
                    <a:pt x="526" y="0"/>
                  </a:moveTo>
                  <a:lnTo>
                    <a:pt x="0" y="526"/>
                  </a:lnTo>
                  <a:lnTo>
                    <a:pt x="1115" y="1640"/>
                  </a:lnTo>
                  <a:lnTo>
                    <a:pt x="1640" y="1114"/>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327;p65">
              <a:extLst>
                <a:ext uri="{FF2B5EF4-FFF2-40B4-BE49-F238E27FC236}">
                  <a16:creationId xmlns:a16="http://schemas.microsoft.com/office/drawing/2014/main" id="{84219F8E-8F29-FF21-76D4-2E5A39A2B8FE}"/>
                </a:ext>
              </a:extLst>
            </p:cNvPr>
            <p:cNvSpPr/>
            <p:nvPr/>
          </p:nvSpPr>
          <p:spPr>
            <a:xfrm>
              <a:off x="3686141" y="1659092"/>
              <a:ext cx="41249" cy="41564"/>
            </a:xfrm>
            <a:custGeom>
              <a:avLst/>
              <a:gdLst/>
              <a:ahLst/>
              <a:cxnLst/>
              <a:rect l="l" t="t" r="r" b="b"/>
              <a:pathLst>
                <a:path w="2755" h="2776" extrusionOk="0">
                  <a:moveTo>
                    <a:pt x="526" y="0"/>
                  </a:moveTo>
                  <a:lnTo>
                    <a:pt x="1" y="547"/>
                  </a:lnTo>
                  <a:lnTo>
                    <a:pt x="2229" y="2775"/>
                  </a:lnTo>
                  <a:lnTo>
                    <a:pt x="2755" y="2250"/>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328;p65">
              <a:extLst>
                <a:ext uri="{FF2B5EF4-FFF2-40B4-BE49-F238E27FC236}">
                  <a16:creationId xmlns:a16="http://schemas.microsoft.com/office/drawing/2014/main" id="{BDD85DE4-0210-6AE8-CE30-E2853FF3C5D0}"/>
                </a:ext>
              </a:extLst>
            </p:cNvPr>
            <p:cNvSpPr/>
            <p:nvPr/>
          </p:nvSpPr>
          <p:spPr>
            <a:xfrm>
              <a:off x="3723602" y="1654990"/>
              <a:ext cx="24884" cy="24570"/>
            </a:xfrm>
            <a:custGeom>
              <a:avLst/>
              <a:gdLst/>
              <a:ahLst/>
              <a:cxnLst/>
              <a:rect l="l" t="t" r="r" b="b"/>
              <a:pathLst>
                <a:path w="1662" h="1641" extrusionOk="0">
                  <a:moveTo>
                    <a:pt x="526" y="1"/>
                  </a:moveTo>
                  <a:lnTo>
                    <a:pt x="1" y="526"/>
                  </a:lnTo>
                  <a:lnTo>
                    <a:pt x="1115" y="1641"/>
                  </a:lnTo>
                  <a:lnTo>
                    <a:pt x="1662" y="1115"/>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329;p65">
              <a:extLst>
                <a:ext uri="{FF2B5EF4-FFF2-40B4-BE49-F238E27FC236}">
                  <a16:creationId xmlns:a16="http://schemas.microsoft.com/office/drawing/2014/main" id="{84FFE003-9768-AB34-524A-4FCABAEE5080}"/>
                </a:ext>
              </a:extLst>
            </p:cNvPr>
            <p:cNvSpPr/>
            <p:nvPr/>
          </p:nvSpPr>
          <p:spPr>
            <a:xfrm>
              <a:off x="3744698" y="1633909"/>
              <a:ext cx="24570" cy="24884"/>
            </a:xfrm>
            <a:custGeom>
              <a:avLst/>
              <a:gdLst/>
              <a:ahLst/>
              <a:cxnLst/>
              <a:rect l="l" t="t" r="r" b="b"/>
              <a:pathLst>
                <a:path w="1641" h="1662" extrusionOk="0">
                  <a:moveTo>
                    <a:pt x="526" y="0"/>
                  </a:moveTo>
                  <a:lnTo>
                    <a:pt x="0" y="547"/>
                  </a:lnTo>
                  <a:lnTo>
                    <a:pt x="1115" y="1661"/>
                  </a:lnTo>
                  <a:lnTo>
                    <a:pt x="1640" y="1115"/>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330;p65">
              <a:extLst>
                <a:ext uri="{FF2B5EF4-FFF2-40B4-BE49-F238E27FC236}">
                  <a16:creationId xmlns:a16="http://schemas.microsoft.com/office/drawing/2014/main" id="{274E2068-F903-7363-0DC8-07F59CAEA40F}"/>
                </a:ext>
              </a:extLst>
            </p:cNvPr>
            <p:cNvSpPr/>
            <p:nvPr/>
          </p:nvSpPr>
          <p:spPr>
            <a:xfrm>
              <a:off x="3748786" y="1596447"/>
              <a:ext cx="41564" cy="41249"/>
            </a:xfrm>
            <a:custGeom>
              <a:avLst/>
              <a:gdLst/>
              <a:ahLst/>
              <a:cxnLst/>
              <a:rect l="l" t="t" r="r" b="b"/>
              <a:pathLst>
                <a:path w="2776" h="2755" extrusionOk="0">
                  <a:moveTo>
                    <a:pt x="526" y="0"/>
                  </a:moveTo>
                  <a:lnTo>
                    <a:pt x="1" y="526"/>
                  </a:lnTo>
                  <a:lnTo>
                    <a:pt x="2229" y="2755"/>
                  </a:lnTo>
                  <a:lnTo>
                    <a:pt x="2776" y="2229"/>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331;p65">
              <a:extLst>
                <a:ext uri="{FF2B5EF4-FFF2-40B4-BE49-F238E27FC236}">
                  <a16:creationId xmlns:a16="http://schemas.microsoft.com/office/drawing/2014/main" id="{405FC3BA-B499-F1D1-92A8-4A5AE2E3DDA8}"/>
                </a:ext>
              </a:extLst>
            </p:cNvPr>
            <p:cNvSpPr/>
            <p:nvPr/>
          </p:nvSpPr>
          <p:spPr>
            <a:xfrm>
              <a:off x="3786561" y="1592030"/>
              <a:ext cx="24570" cy="24884"/>
            </a:xfrm>
            <a:custGeom>
              <a:avLst/>
              <a:gdLst/>
              <a:ahLst/>
              <a:cxnLst/>
              <a:rect l="l" t="t" r="r" b="b"/>
              <a:pathLst>
                <a:path w="1641" h="1662" extrusionOk="0">
                  <a:moveTo>
                    <a:pt x="526" y="1"/>
                  </a:moveTo>
                  <a:lnTo>
                    <a:pt x="0" y="548"/>
                  </a:lnTo>
                  <a:lnTo>
                    <a:pt x="1115" y="1662"/>
                  </a:lnTo>
                  <a:lnTo>
                    <a:pt x="1640" y="1136"/>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332;p65">
              <a:extLst>
                <a:ext uri="{FF2B5EF4-FFF2-40B4-BE49-F238E27FC236}">
                  <a16:creationId xmlns:a16="http://schemas.microsoft.com/office/drawing/2014/main" id="{BD19B074-B529-7B7D-3A1F-792D591718FA}"/>
                </a:ext>
              </a:extLst>
            </p:cNvPr>
            <p:cNvSpPr/>
            <p:nvPr/>
          </p:nvSpPr>
          <p:spPr>
            <a:xfrm>
              <a:off x="3807343" y="1571264"/>
              <a:ext cx="24869" cy="24570"/>
            </a:xfrm>
            <a:custGeom>
              <a:avLst/>
              <a:gdLst/>
              <a:ahLst/>
              <a:cxnLst/>
              <a:rect l="l" t="t" r="r" b="b"/>
              <a:pathLst>
                <a:path w="1661" h="1641" extrusionOk="0">
                  <a:moveTo>
                    <a:pt x="526" y="0"/>
                  </a:moveTo>
                  <a:lnTo>
                    <a:pt x="0" y="526"/>
                  </a:lnTo>
                  <a:lnTo>
                    <a:pt x="1114" y="1640"/>
                  </a:lnTo>
                  <a:lnTo>
                    <a:pt x="1661" y="1115"/>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333;p65">
              <a:extLst>
                <a:ext uri="{FF2B5EF4-FFF2-40B4-BE49-F238E27FC236}">
                  <a16:creationId xmlns:a16="http://schemas.microsoft.com/office/drawing/2014/main" id="{19FB39F1-8305-F5C5-21C4-C9AA9BA10F4D}"/>
                </a:ext>
              </a:extLst>
            </p:cNvPr>
            <p:cNvSpPr/>
            <p:nvPr/>
          </p:nvSpPr>
          <p:spPr>
            <a:xfrm>
              <a:off x="3811745" y="1533488"/>
              <a:ext cx="41249" cy="41564"/>
            </a:xfrm>
            <a:custGeom>
              <a:avLst/>
              <a:gdLst/>
              <a:ahLst/>
              <a:cxnLst/>
              <a:rect l="l" t="t" r="r" b="b"/>
              <a:pathLst>
                <a:path w="2755" h="2776" extrusionOk="0">
                  <a:moveTo>
                    <a:pt x="526" y="0"/>
                  </a:moveTo>
                  <a:lnTo>
                    <a:pt x="0" y="526"/>
                  </a:lnTo>
                  <a:lnTo>
                    <a:pt x="2229" y="2776"/>
                  </a:lnTo>
                  <a:lnTo>
                    <a:pt x="2755" y="2229"/>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334;p65">
              <a:extLst>
                <a:ext uri="{FF2B5EF4-FFF2-40B4-BE49-F238E27FC236}">
                  <a16:creationId xmlns:a16="http://schemas.microsoft.com/office/drawing/2014/main" id="{6354D63D-54EF-C034-F189-12DCFA4FE165}"/>
                </a:ext>
              </a:extLst>
            </p:cNvPr>
            <p:cNvSpPr/>
            <p:nvPr/>
          </p:nvSpPr>
          <p:spPr>
            <a:xfrm>
              <a:off x="3597998" y="1780594"/>
              <a:ext cx="24570" cy="24570"/>
            </a:xfrm>
            <a:custGeom>
              <a:avLst/>
              <a:gdLst/>
              <a:ahLst/>
              <a:cxnLst/>
              <a:rect l="l" t="t" r="r" b="b"/>
              <a:pathLst>
                <a:path w="1641" h="1641" extrusionOk="0">
                  <a:moveTo>
                    <a:pt x="526" y="1"/>
                  </a:moveTo>
                  <a:lnTo>
                    <a:pt x="1" y="526"/>
                  </a:lnTo>
                  <a:lnTo>
                    <a:pt x="1115" y="1640"/>
                  </a:lnTo>
                  <a:lnTo>
                    <a:pt x="1641" y="1115"/>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35;p65">
              <a:extLst>
                <a:ext uri="{FF2B5EF4-FFF2-40B4-BE49-F238E27FC236}">
                  <a16:creationId xmlns:a16="http://schemas.microsoft.com/office/drawing/2014/main" id="{557FE731-EF6E-57D6-3E26-2A54346A0CDE}"/>
                </a:ext>
              </a:extLst>
            </p:cNvPr>
            <p:cNvSpPr/>
            <p:nvPr/>
          </p:nvSpPr>
          <p:spPr>
            <a:xfrm>
              <a:off x="3623181" y="1625090"/>
              <a:ext cx="108940" cy="108925"/>
            </a:xfrm>
            <a:custGeom>
              <a:avLst/>
              <a:gdLst/>
              <a:ahLst/>
              <a:cxnLst/>
              <a:rect l="l" t="t" r="r" b="b"/>
              <a:pathLst>
                <a:path w="7276" h="7275" extrusionOk="0">
                  <a:moveTo>
                    <a:pt x="3070" y="1"/>
                  </a:moveTo>
                  <a:lnTo>
                    <a:pt x="1" y="3049"/>
                  </a:lnTo>
                  <a:lnTo>
                    <a:pt x="4206" y="7275"/>
                  </a:lnTo>
                  <a:lnTo>
                    <a:pt x="7275" y="4205"/>
                  </a:lnTo>
                  <a:lnTo>
                    <a:pt x="3070" y="1"/>
                  </a:lnTo>
                  <a:close/>
                </a:path>
              </a:pathLst>
            </a:custGeom>
            <a:solidFill>
              <a:srgbClr val="B2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36;p65">
              <a:extLst>
                <a:ext uri="{FF2B5EF4-FFF2-40B4-BE49-F238E27FC236}">
                  <a16:creationId xmlns:a16="http://schemas.microsoft.com/office/drawing/2014/main" id="{E1195E0C-EEAD-6185-A477-86BCB59D1E17}"/>
                </a:ext>
              </a:extLst>
            </p:cNvPr>
            <p:cNvSpPr/>
            <p:nvPr/>
          </p:nvSpPr>
          <p:spPr>
            <a:xfrm>
              <a:off x="3517416" y="1493826"/>
              <a:ext cx="316698" cy="313225"/>
            </a:xfrm>
            <a:custGeom>
              <a:avLst/>
              <a:gdLst/>
              <a:ahLst/>
              <a:cxnLst/>
              <a:rect l="l" t="t" r="r" b="b"/>
              <a:pathLst>
                <a:path w="21152" h="20920" extrusionOk="0">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37;p65">
              <a:extLst>
                <a:ext uri="{FF2B5EF4-FFF2-40B4-BE49-F238E27FC236}">
                  <a16:creationId xmlns:a16="http://schemas.microsoft.com/office/drawing/2014/main" id="{1E8F1FB6-C600-3192-43B7-AD1DC466BA17}"/>
                </a:ext>
              </a:extLst>
            </p:cNvPr>
            <p:cNvSpPr/>
            <p:nvPr/>
          </p:nvSpPr>
          <p:spPr>
            <a:xfrm>
              <a:off x="3788133" y="1761399"/>
              <a:ext cx="73230" cy="72287"/>
            </a:xfrm>
            <a:custGeom>
              <a:avLst/>
              <a:gdLst/>
              <a:ahLst/>
              <a:cxnLst/>
              <a:rect l="l" t="t" r="r" b="b"/>
              <a:pathLst>
                <a:path w="4891" h="4828" extrusionOk="0">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338;p65">
              <a:extLst>
                <a:ext uri="{FF2B5EF4-FFF2-40B4-BE49-F238E27FC236}">
                  <a16:creationId xmlns:a16="http://schemas.microsoft.com/office/drawing/2014/main" id="{818E74B0-3C0D-35A2-70E8-357AD4F0E320}"/>
                </a:ext>
              </a:extLst>
            </p:cNvPr>
            <p:cNvSpPr/>
            <p:nvPr/>
          </p:nvSpPr>
          <p:spPr>
            <a:xfrm>
              <a:off x="3822136" y="1761399"/>
              <a:ext cx="39198" cy="72407"/>
            </a:xfrm>
            <a:custGeom>
              <a:avLst/>
              <a:gdLst/>
              <a:ahLst/>
              <a:cxnLst/>
              <a:rect l="l" t="t" r="r" b="b"/>
              <a:pathLst>
                <a:path w="2618" h="4836" extrusionOk="0">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rgbClr val="9FB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339;p65">
              <a:extLst>
                <a:ext uri="{FF2B5EF4-FFF2-40B4-BE49-F238E27FC236}">
                  <a16:creationId xmlns:a16="http://schemas.microsoft.com/office/drawing/2014/main" id="{2B95DCCC-AB7C-0B0F-0632-A9272C3794A5}"/>
                </a:ext>
              </a:extLst>
            </p:cNvPr>
            <p:cNvSpPr/>
            <p:nvPr/>
          </p:nvSpPr>
          <p:spPr>
            <a:xfrm>
              <a:off x="3541656" y="1493781"/>
              <a:ext cx="292458" cy="313270"/>
            </a:xfrm>
            <a:custGeom>
              <a:avLst/>
              <a:gdLst/>
              <a:ahLst/>
              <a:cxnLst/>
              <a:rect l="l" t="t" r="r" b="b"/>
              <a:pathLst>
                <a:path w="19533" h="20923" extrusionOk="0">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340;p65">
              <a:extLst>
                <a:ext uri="{FF2B5EF4-FFF2-40B4-BE49-F238E27FC236}">
                  <a16:creationId xmlns:a16="http://schemas.microsoft.com/office/drawing/2014/main" id="{E514B64A-FCAC-B2C4-3509-E558E40F1367}"/>
                </a:ext>
              </a:extLst>
            </p:cNvPr>
            <p:cNvSpPr/>
            <p:nvPr/>
          </p:nvSpPr>
          <p:spPr>
            <a:xfrm>
              <a:off x="3834728" y="1807979"/>
              <a:ext cx="26636" cy="25708"/>
            </a:xfrm>
            <a:custGeom>
              <a:avLst/>
              <a:gdLst/>
              <a:ahLst/>
              <a:cxnLst/>
              <a:rect l="l" t="t" r="r" b="b"/>
              <a:pathLst>
                <a:path w="1779" h="1717" extrusionOk="0">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rgbClr val="294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341;p65">
              <a:extLst>
                <a:ext uri="{FF2B5EF4-FFF2-40B4-BE49-F238E27FC236}">
                  <a16:creationId xmlns:a16="http://schemas.microsoft.com/office/drawing/2014/main" id="{D5BD59D4-A61E-3FA1-64AF-942F4503DAA8}"/>
                </a:ext>
              </a:extLst>
            </p:cNvPr>
            <p:cNvSpPr/>
            <p:nvPr/>
          </p:nvSpPr>
          <p:spPr>
            <a:xfrm>
              <a:off x="3552047" y="1524984"/>
              <a:ext cx="68320" cy="68334"/>
            </a:xfrm>
            <a:custGeom>
              <a:avLst/>
              <a:gdLst/>
              <a:ahLst/>
              <a:cxnLst/>
              <a:rect l="l" t="t" r="r" b="b"/>
              <a:pathLst>
                <a:path w="4563" h="4564" extrusionOk="0">
                  <a:moveTo>
                    <a:pt x="3049" y="1"/>
                  </a:moveTo>
                  <a:lnTo>
                    <a:pt x="0" y="3070"/>
                  </a:lnTo>
                  <a:lnTo>
                    <a:pt x="1493" y="4563"/>
                  </a:lnTo>
                  <a:lnTo>
                    <a:pt x="4563" y="1494"/>
                  </a:lnTo>
                  <a:lnTo>
                    <a:pt x="3049" y="1"/>
                  </a:lnTo>
                  <a:close/>
                </a:path>
              </a:pathLst>
            </a:custGeom>
            <a:solidFill>
              <a:srgbClr val="294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342;p65">
              <a:extLst>
                <a:ext uri="{FF2B5EF4-FFF2-40B4-BE49-F238E27FC236}">
                  <a16:creationId xmlns:a16="http://schemas.microsoft.com/office/drawing/2014/main" id="{81343988-6392-CA43-1147-13DD177EB467}"/>
                </a:ext>
              </a:extLst>
            </p:cNvPr>
            <p:cNvSpPr/>
            <p:nvPr/>
          </p:nvSpPr>
          <p:spPr>
            <a:xfrm>
              <a:off x="3593281" y="1566218"/>
              <a:ext cx="221623" cy="221952"/>
            </a:xfrm>
            <a:custGeom>
              <a:avLst/>
              <a:gdLst/>
              <a:ahLst/>
              <a:cxnLst/>
              <a:rect l="l" t="t" r="r" b="b"/>
              <a:pathLst>
                <a:path w="14802" h="14824" extrusionOk="0">
                  <a:moveTo>
                    <a:pt x="526" y="1"/>
                  </a:moveTo>
                  <a:lnTo>
                    <a:pt x="1" y="548"/>
                  </a:lnTo>
                  <a:lnTo>
                    <a:pt x="14276" y="14823"/>
                  </a:lnTo>
                  <a:lnTo>
                    <a:pt x="14802" y="14298"/>
                  </a:lnTo>
                  <a:lnTo>
                    <a:pt x="526"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OUR TEAM</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9347805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x members:</a:t>
            </a:r>
          </a:p>
        </p:txBody>
      </p:sp>
      <p:sp>
        <p:nvSpPr>
          <p:cNvPr id="863" name="Google Shape;863;p51"/>
          <p:cNvSpPr txBox="1">
            <a:spLocks noGrp="1"/>
          </p:cNvSpPr>
          <p:nvPr>
            <p:ph type="subTitle" idx="1"/>
          </p:nvPr>
        </p:nvSpPr>
        <p:spPr>
          <a:xfrm flipH="1">
            <a:off x="5803241" y="1252424"/>
            <a:ext cx="2640095" cy="8847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t>Khalid </a:t>
            </a:r>
            <a:r>
              <a:rPr lang="en-US" sz="2400" b="1" dirty="0" err="1"/>
              <a:t>Shiham</a:t>
            </a:r>
            <a:r>
              <a:rPr lang="en-US" sz="2400" b="1" dirty="0"/>
              <a:t> </a:t>
            </a:r>
            <a:endParaRPr sz="2400" b="1" dirty="0"/>
          </a:p>
        </p:txBody>
      </p:sp>
      <p:sp>
        <p:nvSpPr>
          <p:cNvPr id="864" name="Google Shape;864;p51"/>
          <p:cNvSpPr txBox="1">
            <a:spLocks noGrp="1"/>
          </p:cNvSpPr>
          <p:nvPr>
            <p:ph type="subTitle" idx="1"/>
          </p:nvPr>
        </p:nvSpPr>
        <p:spPr>
          <a:xfrm flipH="1">
            <a:off x="1626921" y="4270800"/>
            <a:ext cx="19608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___</a:t>
            </a:r>
            <a:endParaRPr sz="4800" dirty="0">
              <a:solidFill>
                <a:schemeClr val="dk2"/>
              </a:solidFill>
            </a:endParaRPr>
          </a:p>
        </p:txBody>
      </p:sp>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4176;p60">
            <a:extLst>
              <a:ext uri="{FF2B5EF4-FFF2-40B4-BE49-F238E27FC236}">
                <a16:creationId xmlns:a16="http://schemas.microsoft.com/office/drawing/2014/main" id="{3151509D-B1E5-56DD-94BC-811B5EB35F4E}"/>
              </a:ext>
            </a:extLst>
          </p:cNvPr>
          <p:cNvGrpSpPr/>
          <p:nvPr/>
        </p:nvGrpSpPr>
        <p:grpSpPr>
          <a:xfrm rot="5400000">
            <a:off x="3122977" y="1724028"/>
            <a:ext cx="2898045" cy="2308801"/>
            <a:chOff x="634175" y="2986275"/>
            <a:chExt cx="3147949" cy="1458344"/>
          </a:xfrm>
          <a:solidFill>
            <a:srgbClr val="EC008C"/>
          </a:solidFill>
        </p:grpSpPr>
        <p:cxnSp>
          <p:nvCxnSpPr>
            <p:cNvPr id="34" name="Google Shape;4177;p60">
              <a:extLst>
                <a:ext uri="{FF2B5EF4-FFF2-40B4-BE49-F238E27FC236}">
                  <a16:creationId xmlns:a16="http://schemas.microsoft.com/office/drawing/2014/main" id="{B3632F77-AE01-6F2B-5C02-FE7B712F47E8}"/>
                </a:ext>
              </a:extLst>
            </p:cNvPr>
            <p:cNvCxnSpPr>
              <a:stCxn id="40" idx="4"/>
              <a:endCxn id="42" idx="0"/>
            </p:cNvCxnSpPr>
            <p:nvPr/>
          </p:nvCxnSpPr>
          <p:spPr>
            <a:xfrm>
              <a:off x="929975" y="3577875"/>
              <a:ext cx="591300" cy="275100"/>
            </a:xfrm>
            <a:prstGeom prst="straightConnector1">
              <a:avLst/>
            </a:prstGeom>
            <a:grpFill/>
            <a:ln w="19050" cap="flat" cmpd="sng">
              <a:solidFill>
                <a:srgbClr val="FFFFFF"/>
              </a:solidFill>
              <a:prstDash val="solid"/>
              <a:round/>
              <a:headEnd type="none" w="med" len="med"/>
              <a:tailEnd type="none" w="med" len="med"/>
            </a:ln>
          </p:spPr>
        </p:cxnSp>
        <p:cxnSp>
          <p:nvCxnSpPr>
            <p:cNvPr id="35" name="Google Shape;4180;p60">
              <a:extLst>
                <a:ext uri="{FF2B5EF4-FFF2-40B4-BE49-F238E27FC236}">
                  <a16:creationId xmlns:a16="http://schemas.microsoft.com/office/drawing/2014/main" id="{7E998499-9904-802E-9646-05D8DA666D42}"/>
                </a:ext>
              </a:extLst>
            </p:cNvPr>
            <p:cNvCxnSpPr>
              <a:stCxn id="42" idx="0"/>
              <a:endCxn id="39" idx="4"/>
            </p:cNvCxnSpPr>
            <p:nvPr/>
          </p:nvCxnSpPr>
          <p:spPr>
            <a:xfrm rot="10800000" flipH="1">
              <a:off x="1521366" y="3577919"/>
              <a:ext cx="686700" cy="275100"/>
            </a:xfrm>
            <a:prstGeom prst="straightConnector1">
              <a:avLst/>
            </a:prstGeom>
            <a:grpFill/>
            <a:ln w="19050" cap="flat" cmpd="sng">
              <a:solidFill>
                <a:srgbClr val="FFFFFF"/>
              </a:solidFill>
              <a:prstDash val="solid"/>
              <a:round/>
              <a:headEnd type="none" w="med" len="med"/>
              <a:tailEnd type="none" w="med" len="med"/>
            </a:ln>
          </p:spPr>
        </p:cxnSp>
        <p:cxnSp>
          <p:nvCxnSpPr>
            <p:cNvPr id="36" name="Google Shape;4182;p60">
              <a:extLst>
                <a:ext uri="{FF2B5EF4-FFF2-40B4-BE49-F238E27FC236}">
                  <a16:creationId xmlns:a16="http://schemas.microsoft.com/office/drawing/2014/main" id="{763510EF-3BFD-74B3-0F9C-BD88074E7A36}"/>
                </a:ext>
              </a:extLst>
            </p:cNvPr>
            <p:cNvCxnSpPr>
              <a:stCxn id="39" idx="4"/>
              <a:endCxn id="41" idx="0"/>
            </p:cNvCxnSpPr>
            <p:nvPr/>
          </p:nvCxnSpPr>
          <p:spPr>
            <a:xfrm>
              <a:off x="2208152" y="3577875"/>
              <a:ext cx="686700" cy="275100"/>
            </a:xfrm>
            <a:prstGeom prst="straightConnector1">
              <a:avLst/>
            </a:prstGeom>
            <a:grpFill/>
            <a:ln w="19050" cap="flat" cmpd="sng">
              <a:solidFill>
                <a:srgbClr val="FFFFFF"/>
              </a:solidFill>
              <a:prstDash val="solid"/>
              <a:round/>
              <a:headEnd type="none" w="med" len="med"/>
              <a:tailEnd type="none" w="med" len="med"/>
            </a:ln>
          </p:spPr>
        </p:cxnSp>
        <p:cxnSp>
          <p:nvCxnSpPr>
            <p:cNvPr id="37" name="Google Shape;4184;p60">
              <a:extLst>
                <a:ext uri="{FF2B5EF4-FFF2-40B4-BE49-F238E27FC236}">
                  <a16:creationId xmlns:a16="http://schemas.microsoft.com/office/drawing/2014/main" id="{12EBBA03-2A86-39E1-DA56-023FA5B67AE2}"/>
                </a:ext>
              </a:extLst>
            </p:cNvPr>
            <p:cNvCxnSpPr>
              <a:stCxn id="41" idx="0"/>
              <a:endCxn id="38" idx="4"/>
            </p:cNvCxnSpPr>
            <p:nvPr/>
          </p:nvCxnSpPr>
          <p:spPr>
            <a:xfrm rot="10800000" flipH="1">
              <a:off x="2894933" y="3577918"/>
              <a:ext cx="591300" cy="275100"/>
            </a:xfrm>
            <a:prstGeom prst="straightConnector1">
              <a:avLst/>
            </a:prstGeom>
            <a:grpFill/>
            <a:ln w="19050" cap="flat" cmpd="sng">
              <a:solidFill>
                <a:srgbClr val="FFFFFF"/>
              </a:solidFill>
              <a:prstDash val="solid"/>
              <a:round/>
              <a:headEnd type="none" w="med" len="med"/>
              <a:tailEnd type="none" w="med" len="med"/>
            </a:ln>
          </p:spPr>
        </p:cxnSp>
        <p:sp>
          <p:nvSpPr>
            <p:cNvPr id="38" name="Google Shape;4185;p60">
              <a:extLst>
                <a:ext uri="{FF2B5EF4-FFF2-40B4-BE49-F238E27FC236}">
                  <a16:creationId xmlns:a16="http://schemas.microsoft.com/office/drawing/2014/main" id="{62CF442F-432D-F912-995F-4AD1EF9532CB}"/>
                </a:ext>
              </a:extLst>
            </p:cNvPr>
            <p:cNvSpPr/>
            <p:nvPr/>
          </p:nvSpPr>
          <p:spPr>
            <a:xfrm>
              <a:off x="3190524" y="2986275"/>
              <a:ext cx="591600" cy="591600"/>
            </a:xfrm>
            <a:prstGeom prst="ellipse">
              <a:avLst/>
            </a:prstGeom>
            <a:grpFill/>
            <a:ln w="19050" cap="flat" cmpd="sng">
              <a:no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39" name="Google Shape;4181;p60">
              <a:extLst>
                <a:ext uri="{FF2B5EF4-FFF2-40B4-BE49-F238E27FC236}">
                  <a16:creationId xmlns:a16="http://schemas.microsoft.com/office/drawing/2014/main" id="{ED422FB6-4D12-6A0D-0D5D-57661B3B9FDF}"/>
                </a:ext>
              </a:extLst>
            </p:cNvPr>
            <p:cNvSpPr/>
            <p:nvPr/>
          </p:nvSpPr>
          <p:spPr>
            <a:xfrm>
              <a:off x="1912352" y="2986275"/>
              <a:ext cx="591600" cy="591600"/>
            </a:xfrm>
            <a:prstGeom prst="ellipse">
              <a:avLst/>
            </a:prstGeom>
            <a:grpFill/>
            <a:ln w="19050" cap="flat" cmpd="sng">
              <a:no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0" name="Google Shape;4178;p60">
              <a:extLst>
                <a:ext uri="{FF2B5EF4-FFF2-40B4-BE49-F238E27FC236}">
                  <a16:creationId xmlns:a16="http://schemas.microsoft.com/office/drawing/2014/main" id="{0925B140-2FF8-D768-B9C4-998BE52BA7E8}"/>
                </a:ext>
              </a:extLst>
            </p:cNvPr>
            <p:cNvSpPr/>
            <p:nvPr/>
          </p:nvSpPr>
          <p:spPr>
            <a:xfrm>
              <a:off x="634175" y="2986275"/>
              <a:ext cx="591600" cy="591600"/>
            </a:xfrm>
            <a:prstGeom prst="ellipse">
              <a:avLst/>
            </a:prstGeom>
            <a:grpFill/>
            <a:ln w="19050" cap="flat" cmpd="sng">
              <a:no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1" name="Google Shape;4183;p60">
              <a:extLst>
                <a:ext uri="{FF2B5EF4-FFF2-40B4-BE49-F238E27FC236}">
                  <a16:creationId xmlns:a16="http://schemas.microsoft.com/office/drawing/2014/main" id="{8BED0E3D-D92D-A22E-6EE1-86FF076959FD}"/>
                </a:ext>
              </a:extLst>
            </p:cNvPr>
            <p:cNvSpPr/>
            <p:nvPr/>
          </p:nvSpPr>
          <p:spPr>
            <a:xfrm>
              <a:off x="2599133" y="3853018"/>
              <a:ext cx="591600" cy="591600"/>
            </a:xfrm>
            <a:prstGeom prst="ellipse">
              <a:avLst/>
            </a:prstGeom>
            <a:grpFill/>
            <a:ln w="19050" cap="flat" cmpd="sng">
              <a:no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42" name="Google Shape;4179;p60">
              <a:extLst>
                <a:ext uri="{FF2B5EF4-FFF2-40B4-BE49-F238E27FC236}">
                  <a16:creationId xmlns:a16="http://schemas.microsoft.com/office/drawing/2014/main" id="{0BF455EE-6178-1F1F-C5B1-C647FC32CE94}"/>
                </a:ext>
              </a:extLst>
            </p:cNvPr>
            <p:cNvSpPr/>
            <p:nvPr/>
          </p:nvSpPr>
          <p:spPr>
            <a:xfrm>
              <a:off x="1225566" y="3853019"/>
              <a:ext cx="591600" cy="591600"/>
            </a:xfrm>
            <a:prstGeom prst="ellipse">
              <a:avLst/>
            </a:prstGeom>
            <a:grpFill/>
            <a:ln w="19050" cap="flat" cmpd="sng">
              <a:no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Calibri"/>
                <a:ea typeface="Calibri"/>
                <a:cs typeface="Calibri"/>
                <a:sym typeface="Calibri"/>
              </a:endParaRPr>
            </a:p>
          </p:txBody>
        </p:sp>
      </p:grpSp>
      <p:sp>
        <p:nvSpPr>
          <p:cNvPr id="48" name="مربع نص 47">
            <a:extLst>
              <a:ext uri="{FF2B5EF4-FFF2-40B4-BE49-F238E27FC236}">
                <a16:creationId xmlns:a16="http://schemas.microsoft.com/office/drawing/2014/main" id="{C8A863D6-20DC-D5DB-D3CB-9D1F12C724AA}"/>
              </a:ext>
            </a:extLst>
          </p:cNvPr>
          <p:cNvSpPr txBox="1"/>
          <p:nvPr/>
        </p:nvSpPr>
        <p:spPr>
          <a:xfrm>
            <a:off x="1361979" y="2015249"/>
            <a:ext cx="299218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800"/>
              <a:buFont typeface="Anaheim"/>
              <a:buNone/>
              <a:tabLst/>
              <a:defRPr/>
            </a:pPr>
            <a:r>
              <a:rPr lang="en-US" sz="2400" b="1" dirty="0">
                <a:solidFill>
                  <a:srgbClr val="FFFFFF"/>
                </a:solidFill>
                <a:latin typeface="Anaheim"/>
                <a:sym typeface="Anaheim"/>
              </a:rPr>
              <a:t>Ahmed </a:t>
            </a:r>
            <a:r>
              <a:rPr lang="en-US" sz="2400" b="1" dirty="0" err="1">
                <a:solidFill>
                  <a:srgbClr val="FFFFFF"/>
                </a:solidFill>
                <a:latin typeface="Anaheim"/>
                <a:sym typeface="Anaheim"/>
              </a:rPr>
              <a:t>Sameh</a:t>
            </a:r>
            <a:endParaRPr kumimoji="0" lang="en-US" sz="2400" b="1" i="0" u="none" strike="noStrike" kern="0" cap="none" spc="0" normalizeH="0" baseline="0" noProof="0" dirty="0">
              <a:ln>
                <a:noFill/>
              </a:ln>
              <a:solidFill>
                <a:srgbClr val="FFFFFF"/>
              </a:solidFill>
              <a:effectLst/>
              <a:uLnTx/>
              <a:uFillTx/>
              <a:latin typeface="Anaheim"/>
              <a:sym typeface="Anaheim"/>
            </a:endParaRPr>
          </a:p>
        </p:txBody>
      </p:sp>
      <p:sp>
        <p:nvSpPr>
          <p:cNvPr id="54" name="مربع نص 53">
            <a:extLst>
              <a:ext uri="{FF2B5EF4-FFF2-40B4-BE49-F238E27FC236}">
                <a16:creationId xmlns:a16="http://schemas.microsoft.com/office/drawing/2014/main" id="{6A6F7A03-C107-7177-BB00-60B2C238AF98}"/>
              </a:ext>
            </a:extLst>
          </p:cNvPr>
          <p:cNvSpPr txBox="1"/>
          <p:nvPr/>
        </p:nvSpPr>
        <p:spPr>
          <a:xfrm>
            <a:off x="888573" y="3279783"/>
            <a:ext cx="31848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800"/>
              <a:buFont typeface="Anaheim"/>
              <a:buNone/>
              <a:tabLst/>
              <a:defRPr/>
            </a:pPr>
            <a:r>
              <a:rPr kumimoji="0" lang="en-US" sz="2400" b="1" i="0" u="none" strike="noStrike" kern="0" cap="none" spc="0" normalizeH="0" baseline="0" noProof="0" dirty="0">
                <a:ln>
                  <a:noFill/>
                </a:ln>
                <a:solidFill>
                  <a:srgbClr val="FFFFFF"/>
                </a:solidFill>
                <a:effectLst/>
                <a:uLnTx/>
                <a:uFillTx/>
                <a:latin typeface="Anaheim"/>
                <a:sym typeface="Anaheim"/>
              </a:rPr>
              <a:t>Mohammed </a:t>
            </a:r>
            <a:r>
              <a:rPr kumimoji="0" lang="en-US" sz="2400" b="1" i="0" u="none" strike="noStrike" kern="0" cap="none" spc="0" normalizeH="0" baseline="0" noProof="0" dirty="0" err="1">
                <a:ln>
                  <a:noFill/>
                </a:ln>
                <a:solidFill>
                  <a:srgbClr val="FFFFFF"/>
                </a:solidFill>
                <a:effectLst/>
                <a:uLnTx/>
                <a:uFillTx/>
                <a:latin typeface="Anaheim"/>
                <a:sym typeface="Anaheim"/>
              </a:rPr>
              <a:t>yasser</a:t>
            </a:r>
            <a:endParaRPr kumimoji="0" lang="en-US" sz="2400" b="1" i="0" u="none" strike="noStrike" kern="0" cap="none" spc="0" normalizeH="0" baseline="0" noProof="0" dirty="0">
              <a:ln>
                <a:noFill/>
              </a:ln>
              <a:solidFill>
                <a:srgbClr val="FFFFFF"/>
              </a:solidFill>
              <a:effectLst/>
              <a:uLnTx/>
              <a:uFillTx/>
              <a:latin typeface="Anaheim"/>
              <a:sym typeface="Anaheim"/>
            </a:endParaRPr>
          </a:p>
        </p:txBody>
      </p:sp>
      <p:sp>
        <p:nvSpPr>
          <p:cNvPr id="58" name="مربع نص 57">
            <a:extLst>
              <a:ext uri="{FF2B5EF4-FFF2-40B4-BE49-F238E27FC236}">
                <a16:creationId xmlns:a16="http://schemas.microsoft.com/office/drawing/2014/main" id="{E11CA057-FDC8-F19E-E3DB-5AB2FD56D83A}"/>
              </a:ext>
            </a:extLst>
          </p:cNvPr>
          <p:cNvSpPr txBox="1"/>
          <p:nvPr/>
        </p:nvSpPr>
        <p:spPr>
          <a:xfrm>
            <a:off x="5803241" y="3827692"/>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800"/>
              <a:buFont typeface="Anaheim"/>
              <a:buNone/>
              <a:tabLst/>
              <a:defRPr/>
            </a:pPr>
            <a:r>
              <a:rPr lang="en-US" sz="2400" b="1" dirty="0">
                <a:solidFill>
                  <a:srgbClr val="FFFFFF"/>
                </a:solidFill>
                <a:latin typeface="Anaheim"/>
                <a:sym typeface="Anaheim"/>
              </a:rPr>
              <a:t>Hassan Hany</a:t>
            </a:r>
            <a:endParaRPr kumimoji="0" lang="en-US" sz="2400" b="1" i="0" u="none" strike="noStrike" kern="0" cap="none" spc="0" normalizeH="0" baseline="0" noProof="0" dirty="0">
              <a:ln>
                <a:noFill/>
              </a:ln>
              <a:solidFill>
                <a:srgbClr val="FFFFFF"/>
              </a:solidFill>
              <a:effectLst/>
              <a:uLnTx/>
              <a:uFillTx/>
              <a:latin typeface="Anaheim"/>
              <a:sym typeface="Anaheim"/>
            </a:endParaRPr>
          </a:p>
        </p:txBody>
      </p:sp>
      <p:sp>
        <p:nvSpPr>
          <p:cNvPr id="62" name="مربع نص 61">
            <a:extLst>
              <a:ext uri="{FF2B5EF4-FFF2-40B4-BE49-F238E27FC236}">
                <a16:creationId xmlns:a16="http://schemas.microsoft.com/office/drawing/2014/main" id="{C5FC5397-B1B8-1C33-40EF-CC3B00C9F009}"/>
              </a:ext>
            </a:extLst>
          </p:cNvPr>
          <p:cNvSpPr txBox="1"/>
          <p:nvPr/>
        </p:nvSpPr>
        <p:spPr>
          <a:xfrm>
            <a:off x="5726330" y="2638544"/>
            <a:ext cx="518868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800"/>
              <a:buFont typeface="Anaheim"/>
              <a:buNone/>
              <a:tabLst/>
              <a:defRPr/>
            </a:pPr>
            <a:r>
              <a:rPr kumimoji="0" lang="en-US" sz="2400" b="1" i="0" u="none" strike="noStrike" kern="0" cap="none" spc="0" normalizeH="0" baseline="0" noProof="0" dirty="0" err="1">
                <a:ln>
                  <a:noFill/>
                </a:ln>
                <a:solidFill>
                  <a:srgbClr val="FFFFFF"/>
                </a:solidFill>
                <a:effectLst/>
                <a:uLnTx/>
                <a:uFillTx/>
                <a:latin typeface="Anaheim"/>
                <a:sym typeface="Anaheim"/>
              </a:rPr>
              <a:t>Zyad</a:t>
            </a:r>
            <a:r>
              <a:rPr kumimoji="0" lang="en-US" sz="2400" b="1" i="0" u="none" strike="noStrike" kern="0" cap="none" spc="0" normalizeH="0" baseline="0" noProof="0" dirty="0">
                <a:ln>
                  <a:noFill/>
                </a:ln>
                <a:solidFill>
                  <a:srgbClr val="FFFFFF"/>
                </a:solidFill>
                <a:effectLst/>
                <a:uLnTx/>
                <a:uFillTx/>
                <a:latin typeface="Anaheim"/>
                <a:sym typeface="Anaheim"/>
              </a:rPr>
              <a:t> </a:t>
            </a:r>
            <a:r>
              <a:rPr lang="en-US" sz="2400" b="1" dirty="0">
                <a:solidFill>
                  <a:srgbClr val="FFFFFF"/>
                </a:solidFill>
                <a:latin typeface="Anaheim"/>
                <a:sym typeface="Anaheim"/>
              </a:rPr>
              <a:t>M</a:t>
            </a:r>
            <a:r>
              <a:rPr kumimoji="0" lang="en-US" sz="2400" b="1" i="0" u="none" strike="noStrike" kern="0" cap="none" spc="0" normalizeH="0" baseline="0" noProof="0" dirty="0" err="1">
                <a:ln>
                  <a:noFill/>
                </a:ln>
                <a:solidFill>
                  <a:srgbClr val="FFFFFF"/>
                </a:solidFill>
                <a:effectLst/>
                <a:uLnTx/>
                <a:uFillTx/>
                <a:latin typeface="Anaheim"/>
                <a:sym typeface="Anaheim"/>
              </a:rPr>
              <a:t>ahmoud</a:t>
            </a:r>
            <a:endParaRPr kumimoji="0" lang="en-US" sz="2400" b="1" i="0" u="none" strike="noStrike" kern="0" cap="none" spc="0" normalizeH="0" baseline="0" noProof="0" dirty="0">
              <a:ln>
                <a:noFill/>
              </a:ln>
              <a:solidFill>
                <a:srgbClr val="FFFFFF"/>
              </a:solidFill>
              <a:effectLst/>
              <a:uLnTx/>
              <a:uFillTx/>
              <a:latin typeface="Anaheim"/>
              <a:sym typeface="Anaheim"/>
            </a:endParaRPr>
          </a:p>
        </p:txBody>
      </p:sp>
    </p:spTree>
    <p:extLst>
      <p:ext uri="{BB962C8B-B14F-4D97-AF65-F5344CB8AC3E}">
        <p14:creationId xmlns:p14="http://schemas.microsoft.com/office/powerpoint/2010/main" val="213807896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1991603" y="1083021"/>
            <a:ext cx="5160793" cy="1208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THANKS!</a:t>
            </a:r>
            <a:endParaRPr sz="8000" dirty="0"/>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 name="مستطيل 1">
            <a:extLst>
              <a:ext uri="{FF2B5EF4-FFF2-40B4-BE49-F238E27FC236}">
                <a16:creationId xmlns:a16="http://schemas.microsoft.com/office/drawing/2014/main" id="{F89137A4-C365-DC2F-0F15-9EC947986AF5}"/>
              </a:ext>
            </a:extLst>
          </p:cNvPr>
          <p:cNvSpPr/>
          <p:nvPr/>
        </p:nvSpPr>
        <p:spPr>
          <a:xfrm>
            <a:off x="2573079" y="3264195"/>
            <a:ext cx="3976577" cy="89313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ar-EG">
              <a:solidFill>
                <a:srgbClr val="1B1464"/>
              </a:solidFill>
            </a:endParaRPr>
          </a:p>
        </p:txBody>
      </p:sp>
      <p:pic>
        <p:nvPicPr>
          <p:cNvPr id="4" name="صورة 3">
            <a:extLst>
              <a:ext uri="{FF2B5EF4-FFF2-40B4-BE49-F238E27FC236}">
                <a16:creationId xmlns:a16="http://schemas.microsoft.com/office/drawing/2014/main" id="{5F666D55-19D2-C98A-F4E2-F396BFB70A57}"/>
              </a:ext>
            </a:extLst>
          </p:cNvPr>
          <p:cNvPicPr>
            <a:picLocks noChangeAspect="1"/>
          </p:cNvPicPr>
          <p:nvPr/>
        </p:nvPicPr>
        <p:blipFill>
          <a:blip r:embed="rId3"/>
          <a:stretch>
            <a:fillRect/>
          </a:stretch>
        </p:blipFill>
        <p:spPr>
          <a:xfrm>
            <a:off x="6847705" y="3657601"/>
            <a:ext cx="2296296" cy="1485900"/>
          </a:xfrm>
          <a:prstGeom prst="rect">
            <a:avLst/>
          </a:prstGeom>
        </p:spPr>
      </p:pic>
      <p:sp>
        <p:nvSpPr>
          <p:cNvPr id="25" name="Google Shape;857;p50">
            <a:extLst>
              <a:ext uri="{FF2B5EF4-FFF2-40B4-BE49-F238E27FC236}">
                <a16:creationId xmlns:a16="http://schemas.microsoft.com/office/drawing/2014/main" id="{9061EB25-1F75-7A80-809E-8498EFE5C083}"/>
              </a:ext>
            </a:extLst>
          </p:cNvPr>
          <p:cNvSpPr/>
          <p:nvPr/>
        </p:nvSpPr>
        <p:spPr>
          <a:xfrm flipH="1">
            <a:off x="1053937" y="3657601"/>
            <a:ext cx="3976577" cy="648585"/>
          </a:xfrm>
          <a:custGeom>
            <a:avLst/>
            <a:gdLst/>
            <a:ahLst/>
            <a:cxnLst/>
            <a:rect l="l" t="t" r="r" b="b"/>
            <a:pathLst>
              <a:path w="16884" h="2775" extrusionOk="0">
                <a:moveTo>
                  <a:pt x="0" y="1"/>
                </a:moveTo>
                <a:lnTo>
                  <a:pt x="0" y="2775"/>
                </a:lnTo>
                <a:lnTo>
                  <a:pt x="16883" y="2775"/>
                </a:lnTo>
                <a:lnTo>
                  <a:pt x="16883" y="1"/>
                </a:lnTo>
                <a:close/>
              </a:path>
            </a:pathLst>
          </a:custGeom>
          <a:solidFill>
            <a:schemeClr val="tx1">
              <a:lumMod val="75000"/>
            </a:schemeClr>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1050" dirty="0">
                <a:solidFill>
                  <a:srgbClr val="00FFC5"/>
                </a:solidFill>
                <a:latin typeface="Overpass Mono" panose="020B0604020202020204" charset="0"/>
              </a:rPr>
              <a:t>Supervised by</a:t>
            </a:r>
            <a:r>
              <a:rPr lang="en-US" sz="1050" dirty="0">
                <a:solidFill>
                  <a:schemeClr val="bg1">
                    <a:lumMod val="95000"/>
                  </a:schemeClr>
                </a:solidFill>
                <a:latin typeface="Overpass Mono" panose="020B0604020202020204" charset="0"/>
              </a:rPr>
              <a:t>: Dr/</a:t>
            </a:r>
            <a:r>
              <a:rPr lang="en-US" sz="1050" dirty="0" err="1">
                <a:solidFill>
                  <a:schemeClr val="bg1">
                    <a:lumMod val="95000"/>
                  </a:schemeClr>
                </a:solidFill>
                <a:latin typeface="Overpass Mono" panose="020B0604020202020204" charset="0"/>
              </a:rPr>
              <a:t>Esraa</a:t>
            </a:r>
            <a:r>
              <a:rPr lang="en-US" sz="1050" dirty="0">
                <a:solidFill>
                  <a:schemeClr val="bg1">
                    <a:lumMod val="95000"/>
                  </a:schemeClr>
                </a:solidFill>
                <a:latin typeface="Overpass Mono" panose="020B0604020202020204" charset="0"/>
              </a:rPr>
              <a:t> EL-</a:t>
            </a:r>
            <a:r>
              <a:rPr lang="en-US" sz="1050" dirty="0" err="1">
                <a:solidFill>
                  <a:schemeClr val="bg1">
                    <a:lumMod val="95000"/>
                  </a:schemeClr>
                </a:solidFill>
                <a:latin typeface="Overpass Mono" panose="020B0604020202020204" charset="0"/>
              </a:rPr>
              <a:t>hariri</a:t>
            </a:r>
            <a:endParaRPr lang="en-US" sz="1050" dirty="0">
              <a:solidFill>
                <a:schemeClr val="bg1">
                  <a:lumMod val="95000"/>
                </a:schemeClr>
              </a:solidFill>
              <a:latin typeface="Overpass Mono" panose="020B0604020202020204"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286506"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02</a:t>
            </a:r>
            <a:endParaRPr sz="3500" b="1" dirty="0"/>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M</a:t>
            </a:r>
            <a:r>
              <a:rPr lang="en" sz="2200" b="1" dirty="0">
                <a:latin typeface="Overpass Mono"/>
                <a:ea typeface="Overpass Mono"/>
                <a:cs typeface="Overpass Mono"/>
                <a:sym typeface="Overpass Mono"/>
              </a:rPr>
              <a:t>ethodolgy</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3" name="Google Shape;353;p29"/>
          <p:cNvSpPr txBox="1">
            <a:spLocks noGrp="1"/>
          </p:cNvSpPr>
          <p:nvPr>
            <p:ph type="subTitle" idx="7"/>
          </p:nvPr>
        </p:nvSpPr>
        <p:spPr>
          <a:xfrm flipH="1">
            <a:off x="2067196" y="3572262"/>
            <a:ext cx="2286505"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Applications</a:t>
            </a:r>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5023709"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Our Team</a:t>
            </a:r>
            <a:endParaRPr dirty="0"/>
          </a:p>
          <a:p>
            <a:pPr marL="0" lvl="0" indent="0" algn="r" rtl="0">
              <a:spcBef>
                <a:spcPts val="0"/>
              </a:spcBef>
              <a:spcAft>
                <a:spcPts val="0"/>
              </a:spcAft>
              <a:buNone/>
            </a:pP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Introduction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11786" y="1844275"/>
            <a:ext cx="3744403" cy="2130900"/>
          </a:xfrm>
          <a:prstGeom prst="rect">
            <a:avLst/>
          </a:prstGeom>
        </p:spPr>
        <p:txBody>
          <a:bodyPr spcFirstLastPara="1" wrap="square" lIns="91425" tIns="91425" rIns="91425" bIns="91425" anchor="t" anchorCtr="0">
            <a:noAutofit/>
          </a:bodyPr>
          <a:lstStyle/>
          <a:p>
            <a:pPr marL="127000" indent="0" algn="l">
              <a:buNone/>
            </a:pPr>
            <a:r>
              <a:rPr lang="en-US" sz="1400" b="0" i="0" dirty="0">
                <a:solidFill>
                  <a:schemeClr val="bg1"/>
                </a:solidFill>
                <a:effectLst/>
                <a:latin typeface="LiberationSerif_1r_2"/>
              </a:rPr>
              <a:t>The global covid-19 pandemic has caused a major disrupt in our everyday life, because of this pandemic mask has become a part of our face now. Everyone has to wear a mask whenever they go out to public places to keep themselves safe</a:t>
            </a:r>
            <a:r>
              <a:rPr lang="en-US" b="0" i="0" dirty="0">
                <a:solidFill>
                  <a:schemeClr val="bg1"/>
                </a:solidFill>
                <a:effectLst/>
                <a:latin typeface="LiberationSerif_1r_2"/>
              </a:rPr>
              <a:t>. </a:t>
            </a:r>
          </a:p>
          <a:p>
            <a:pPr marL="127000" indent="0" algn="l">
              <a:buNone/>
            </a:pPr>
            <a:r>
              <a:rPr kumimoji="0" lang="en-US" sz="3000" b="1" i="0" u="none" strike="noStrike" kern="0" cap="none" spc="0" normalizeH="0" baseline="0" noProof="0" dirty="0">
                <a:ln>
                  <a:noFill/>
                </a:ln>
                <a:solidFill>
                  <a:srgbClr val="00FFC5"/>
                </a:solidFill>
                <a:effectLst/>
                <a:uLnTx/>
                <a:uFillTx/>
                <a:latin typeface="Overpass Mono"/>
                <a:sym typeface="Overpass Mono"/>
              </a:rPr>
              <a:t>Objective</a:t>
            </a:r>
            <a:endParaRPr lang="en-US" dirty="0">
              <a:solidFill>
                <a:schemeClr val="bg1"/>
              </a:solidFill>
              <a:latin typeface="LiberationSerif_1r_2"/>
            </a:endParaRPr>
          </a:p>
          <a:p>
            <a:pPr marL="127000" indent="0" algn="l">
              <a:buNone/>
            </a:pPr>
            <a:r>
              <a:rPr lang="en-US" sz="1400" b="0" i="0" dirty="0">
                <a:solidFill>
                  <a:schemeClr val="bg1"/>
                </a:solidFill>
                <a:effectLst/>
                <a:latin typeface="LiberationSerif_1r_2"/>
              </a:rPr>
              <a:t>This project is aimed to detect and differentiate faces with and without </a:t>
            </a:r>
          </a:p>
          <a:p>
            <a:pPr marL="127000" indent="0" algn="l">
              <a:buNone/>
            </a:pPr>
            <a:r>
              <a:rPr lang="en-US" sz="1400" b="0" i="0" dirty="0">
                <a:solidFill>
                  <a:schemeClr val="bg1"/>
                </a:solidFill>
                <a:effectLst/>
                <a:latin typeface="LiberationSerif_1r_2"/>
              </a:rPr>
              <a:t>mask which will really be useful by companies or schools etc</a:t>
            </a:r>
            <a:r>
              <a:rPr lang="en-US" sz="1400" dirty="0">
                <a:solidFill>
                  <a:schemeClr val="bg1"/>
                </a:solidFill>
                <a:latin typeface="LiberationSerif_1r_2"/>
              </a:rPr>
              <a:t>..</a:t>
            </a:r>
          </a:p>
          <a:p>
            <a:pPr marL="127000" indent="0" algn="l">
              <a:buNone/>
            </a:pPr>
            <a:r>
              <a:rPr lang="en-US" sz="1400" b="0" i="0" dirty="0">
                <a:solidFill>
                  <a:schemeClr val="bg1"/>
                </a:solidFill>
                <a:effectLst/>
                <a:latin typeface="LiberationSerif_1r_2"/>
              </a:rPr>
              <a:t>to detect people who are not wearing a mask</a:t>
            </a:r>
            <a:r>
              <a:rPr lang="en-US" b="0" i="0" dirty="0">
                <a:solidFill>
                  <a:srgbClr val="000000"/>
                </a:solidFill>
                <a:effectLst/>
                <a:latin typeface="LiberationSerif_1r_2"/>
              </a:rPr>
              <a:t>.</a:t>
            </a:r>
          </a:p>
          <a:p>
            <a:pPr marL="127000" indent="0" algn="l">
              <a:buNone/>
            </a:pPr>
            <a:endParaRPr lang="en-US" b="0" i="0" dirty="0">
              <a:solidFill>
                <a:schemeClr val="bg1"/>
              </a:solidFill>
              <a:effectLst/>
              <a:latin typeface="LiberationSerif_1r_2"/>
            </a:endParaRP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a:extLst>
              <a:ext uri="{FF2B5EF4-FFF2-40B4-BE49-F238E27FC236}">
                <a16:creationId xmlns:a16="http://schemas.microsoft.com/office/drawing/2014/main" id="{1AB463A2-0318-D9B6-5091-E9E356A507F7}"/>
              </a:ext>
            </a:extLst>
          </p:cNvPr>
          <p:cNvPicPr>
            <a:picLocks noChangeAspect="1"/>
          </p:cNvPicPr>
          <p:nvPr/>
        </p:nvPicPr>
        <p:blipFill>
          <a:blip r:embed="rId3"/>
          <a:stretch>
            <a:fillRect/>
          </a:stretch>
        </p:blipFill>
        <p:spPr>
          <a:xfrm>
            <a:off x="5204769" y="695569"/>
            <a:ext cx="3744403" cy="3114410"/>
          </a:xfrm>
          <a:prstGeom prst="rect">
            <a:avLst/>
          </a:prstGeom>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sz="2000" dirty="0">
                <a:solidFill>
                  <a:srgbClr val="1B1464"/>
                </a:solidFill>
                <a:latin typeface="Overpass Mono" panose="020B0604020202020204" charset="0"/>
              </a:rPr>
              <a:t>W</a:t>
            </a:r>
            <a:r>
              <a:rPr lang="en" sz="2000" dirty="0">
                <a:solidFill>
                  <a:srgbClr val="1B1464"/>
                </a:solidFill>
                <a:latin typeface="Overpass Mono" panose="020B0604020202020204" charset="0"/>
              </a:rPr>
              <a:t>hat is OpenCV?</a:t>
            </a:r>
            <a:br>
              <a:rPr lang="en" sz="1400" dirty="0">
                <a:latin typeface="Overpass Mono" panose="020B0604020202020204" charset="0"/>
              </a:rPr>
            </a:br>
            <a:r>
              <a:rPr lang="en-US" sz="1400" dirty="0">
                <a:solidFill>
                  <a:srgbClr val="1B1464"/>
                </a:solidFill>
                <a:effectLst/>
                <a:latin typeface="Overpass Mono" panose="020B0604020202020204" charset="0"/>
                <a:ea typeface="Constantia" panose="02030602050306030303" pitchFamily="18" charset="0"/>
                <a:cs typeface="Times New Roman" panose="02020603050405020304" pitchFamily="18" charset="0"/>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a:t>
            </a:r>
            <a:endParaRPr sz="1400" dirty="0">
              <a:solidFill>
                <a:srgbClr val="1B1464"/>
              </a:solidFill>
              <a:latin typeface="Overpass Mono" panose="020B060402020202020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2115879" y="1018003"/>
            <a:ext cx="7028121" cy="40497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So what is </a:t>
            </a:r>
            <a:r>
              <a:rPr lang="en-US" sz="1600" dirty="0" err="1"/>
              <a:t>Haar</a:t>
            </a:r>
            <a:r>
              <a:rPr lang="en-US" sz="1600" dirty="0"/>
              <a:t> Cascade? It is an Object Detection Algorithm used to identify faces in an image or a real time video. The algorithm uses edge or line detection features The algorithm is given a lot of positive images consisting of faces, and a lot of negative images not consisting of any face to train on them. The model created from this training is available at the OpenCV</a:t>
            </a:r>
          </a:p>
          <a:p>
            <a:pPr marL="0" lvl="0" indent="0" algn="ctr" rtl="0">
              <a:spcBef>
                <a:spcPts val="0"/>
              </a:spcBef>
              <a:spcAft>
                <a:spcPts val="0"/>
              </a:spcAft>
              <a:buNone/>
            </a:pPr>
            <a:endParaRPr lang="en-US" sz="1600" dirty="0"/>
          </a:p>
          <a:p>
            <a:pPr marL="0" lvl="0" indent="0" algn="ctr" rtl="0">
              <a:spcBef>
                <a:spcPts val="0"/>
              </a:spcBef>
              <a:spcAft>
                <a:spcPts val="0"/>
              </a:spcAft>
              <a:buNone/>
            </a:pPr>
            <a:r>
              <a:rPr lang="en-US" sz="1600" dirty="0"/>
              <a:t>The OpenCV repository has the models stored in XML files, and can be read with the OpenCV methods. These include models for face detection, eye detection, upper body and lower body detection, license plate detection etc.</a:t>
            </a:r>
            <a:endParaRPr lang="ar-EG" sz="1600" dirty="0"/>
          </a:p>
        </p:txBody>
      </p:sp>
      <p:sp>
        <p:nvSpPr>
          <p:cNvPr id="725" name="Google Shape;725;p47"/>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عنوان 6">
            <a:extLst>
              <a:ext uri="{FF2B5EF4-FFF2-40B4-BE49-F238E27FC236}">
                <a16:creationId xmlns:a16="http://schemas.microsoft.com/office/drawing/2014/main" id="{B69719E3-892A-4463-6F19-D3EBD2E85CBC}"/>
              </a:ext>
            </a:extLst>
          </p:cNvPr>
          <p:cNvSpPr>
            <a:spLocks noGrp="1"/>
          </p:cNvSpPr>
          <p:nvPr>
            <p:ph type="title" idx="2"/>
          </p:nvPr>
        </p:nvSpPr>
        <p:spPr>
          <a:xfrm>
            <a:off x="2677881" y="261675"/>
            <a:ext cx="4126955" cy="756328"/>
          </a:xfrm>
        </p:spPr>
        <p:txBody>
          <a:bodyPr/>
          <a:lstStyle/>
          <a:p>
            <a:r>
              <a:rPr lang="en-US" dirty="0"/>
              <a:t>What is HAAR Cascade?</a:t>
            </a:r>
            <a:endParaRPr lang="ar-EG"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Methodolgy</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5249537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Important methods we used in OpenCV</a:t>
            </a:r>
            <a:endParaRPr dirty="0"/>
          </a:p>
        </p:txBody>
      </p:sp>
      <p:sp>
        <p:nvSpPr>
          <p:cNvPr id="661" name="Google Shape;661;p43"/>
          <p:cNvSpPr txBox="1">
            <a:spLocks noGrp="1"/>
          </p:cNvSpPr>
          <p:nvPr>
            <p:ph type="subTitle" idx="1"/>
          </p:nvPr>
        </p:nvSpPr>
        <p:spPr>
          <a:xfrm>
            <a:off x="6464116" y="2239650"/>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used to capture the video and 0 means the default camera to be used</a:t>
            </a: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err="1"/>
              <a:t>VideoCapture</a:t>
            </a:r>
            <a:r>
              <a:rPr lang="en-US" sz="1400" dirty="0"/>
              <a:t>(0) </a:t>
            </a:r>
            <a:endParaRPr sz="1400" dirty="0"/>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Saves an image to a specified file</a:t>
            </a:r>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804350"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0" i="0" dirty="0" err="1">
                <a:solidFill>
                  <a:srgbClr val="000000"/>
                </a:solidFill>
                <a:effectLst/>
                <a:latin typeface="Overpass Mono" panose="020B0604020202020204" charset="0"/>
              </a:rPr>
              <a:t>imwrite</a:t>
            </a:r>
            <a:r>
              <a:rPr lang="en-US" sz="1800" b="0" i="0" dirty="0">
                <a:solidFill>
                  <a:srgbClr val="000000"/>
                </a:solidFill>
                <a:effectLst/>
                <a:latin typeface="Overpass Mono" panose="020B0604020202020204" charset="0"/>
              </a:rPr>
              <a:t>()</a:t>
            </a:r>
            <a:endParaRPr sz="1800" b="0" dirty="0">
              <a:latin typeface="Overpass Mono" panose="020B0604020202020204" charset="0"/>
            </a:endParaRP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Converts an image from one color space to another.</a:t>
            </a:r>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593246"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cvtColor</a:t>
            </a:r>
            <a:r>
              <a:rPr lang="en-US" dirty="0"/>
              <a:t>()</a:t>
            </a:r>
          </a:p>
        </p:txBody>
      </p:sp>
      <p:sp>
        <p:nvSpPr>
          <p:cNvPr id="667" name="Google Shape;667;p43"/>
          <p:cNvSpPr txBox="1">
            <a:spLocks noGrp="1"/>
          </p:cNvSpPr>
          <p:nvPr>
            <p:ph type="subTitle" idx="6"/>
          </p:nvPr>
        </p:nvSpPr>
        <p:spPr>
          <a:xfrm>
            <a:off x="5999187" y="3826425"/>
            <a:ext cx="2730773" cy="975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Detects objects of different sizes in the input image. The detected objects are returned as a list of rectangles.</a:t>
            </a: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385824"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err="1"/>
              <a:t>detectMultiScale</a:t>
            </a:r>
            <a:r>
              <a:rPr lang="en-US" sz="1400" dirty="0"/>
              <a:t>()</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method is used to show the frames in the video.</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804325"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dirty="0" err="1"/>
              <a:t>imshow</a:t>
            </a:r>
            <a:r>
              <a:rPr lang="en-US" sz="1200" dirty="0"/>
              <a:t>('LIVE',</a:t>
            </a:r>
            <a:r>
              <a:rPr lang="en-US" sz="1200" dirty="0" err="1"/>
              <a:t>img</a:t>
            </a:r>
            <a:r>
              <a:rPr lang="en-US" sz="1200" dirty="0"/>
              <a:t>)</a:t>
            </a:r>
            <a:endParaRPr sz="1200" dirty="0"/>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Loads a classifier from a file.</a:t>
            </a:r>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593246"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dirty="0" err="1"/>
              <a:t>CascadeClassifier</a:t>
            </a:r>
            <a:r>
              <a:rPr lang="en-US" sz="1100" dirty="0"/>
              <a:t>()</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664585" y="1506299"/>
            <a:ext cx="4479415" cy="2322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After reading the trained XML files for the FACE ,MOUTH AND NOSE we convert the colored image from the video to a Gray image which gives better results.         </a:t>
            </a:r>
          </a:p>
          <a:p>
            <a:pPr marL="0" lvl="0" indent="0" algn="l" rtl="0">
              <a:spcBef>
                <a:spcPts val="0"/>
              </a:spcBef>
              <a:spcAft>
                <a:spcPts val="0"/>
              </a:spcAft>
              <a:buNone/>
            </a:pPr>
            <a:r>
              <a:rPr lang="en-US" sz="2000" dirty="0"/>
              <a:t>  we then Use “</a:t>
            </a:r>
            <a:r>
              <a:rPr lang="en-US" sz="2000" dirty="0" err="1"/>
              <a:t>detectMultiScale</a:t>
            </a:r>
            <a:r>
              <a:rPr lang="en-US" sz="2000" dirty="0"/>
              <a:t>()” to detect the FACE,MOUTH AND NOSE.</a:t>
            </a:r>
            <a:endParaRPr sz="2000" dirty="0"/>
          </a:p>
        </p:txBody>
      </p:sp>
      <p:sp>
        <p:nvSpPr>
          <p:cNvPr id="381" name="Google Shape;381;p33"/>
          <p:cNvSpPr txBox="1">
            <a:spLocks noGrp="1"/>
          </p:cNvSpPr>
          <p:nvPr>
            <p:ph type="title"/>
          </p:nvPr>
        </p:nvSpPr>
        <p:spPr>
          <a:xfrm>
            <a:off x="-625113" y="572991"/>
            <a:ext cx="8814391" cy="74132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How it works?</a:t>
            </a:r>
            <a:endParaRPr dirty="0"/>
          </a:p>
        </p:txBody>
      </p:sp>
      <p:pic>
        <p:nvPicPr>
          <p:cNvPr id="3" name="صورة 2">
            <a:extLst>
              <a:ext uri="{FF2B5EF4-FFF2-40B4-BE49-F238E27FC236}">
                <a16:creationId xmlns:a16="http://schemas.microsoft.com/office/drawing/2014/main" id="{A7605D17-1819-63AF-DF41-2DE09AC2F18B}"/>
              </a:ext>
            </a:extLst>
          </p:cNvPr>
          <p:cNvPicPr>
            <a:picLocks noChangeAspect="1"/>
          </p:cNvPicPr>
          <p:nvPr/>
        </p:nvPicPr>
        <p:blipFill>
          <a:blip r:embed="rId3"/>
          <a:stretch>
            <a:fillRect/>
          </a:stretch>
        </p:blipFill>
        <p:spPr>
          <a:xfrm>
            <a:off x="74427" y="1314311"/>
            <a:ext cx="4469911" cy="2928079"/>
          </a:xfrm>
          <a:prstGeom prst="rect">
            <a:avLst/>
          </a:prstGeom>
        </p:spPr>
      </p:pic>
      <p:sp>
        <p:nvSpPr>
          <p:cNvPr id="11" name="مربع نص 10">
            <a:extLst>
              <a:ext uri="{FF2B5EF4-FFF2-40B4-BE49-F238E27FC236}">
                <a16:creationId xmlns:a16="http://schemas.microsoft.com/office/drawing/2014/main" id="{FF249379-5240-B004-C84D-BC649246EE08}"/>
              </a:ext>
            </a:extLst>
          </p:cNvPr>
          <p:cNvSpPr txBox="1"/>
          <p:nvPr/>
        </p:nvSpPr>
        <p:spPr>
          <a:xfrm>
            <a:off x="74428" y="1052702"/>
            <a:ext cx="7657650" cy="261610"/>
          </a:xfrm>
          <a:prstGeom prst="rect">
            <a:avLst/>
          </a:prstGeom>
          <a:noFill/>
        </p:spPr>
        <p:txBody>
          <a:bodyPr wrap="square">
            <a:spAutoFit/>
          </a:bodyPr>
          <a:lstStyle/>
          <a:p>
            <a:r>
              <a:rPr lang="en" sz="1100" b="1" dirty="0">
                <a:solidFill>
                  <a:srgbClr val="FFFFFF"/>
                </a:solidFill>
                <a:latin typeface="Overpass Mono"/>
                <a:sym typeface="Overpass Mono"/>
              </a:rPr>
              <a:t>Example from the projet:</a:t>
            </a:r>
            <a:endParaRPr lang="ar-EG" sz="1100" dirty="0"/>
          </a:p>
        </p:txBody>
      </p:sp>
    </p:spTree>
  </p:cSld>
  <p:clrMapOvr>
    <a:masterClrMapping/>
  </p:clrMapOvr>
  <p:transition spd="slow">
    <p:push dir="u"/>
  </p:transition>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577</Words>
  <Application>Microsoft Office PowerPoint</Application>
  <PresentationFormat>عرض على الشاشة (16:9)</PresentationFormat>
  <Paragraphs>74</Paragraphs>
  <Slides>16</Slides>
  <Notes>16</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16</vt:i4>
      </vt:variant>
    </vt:vector>
  </HeadingPairs>
  <TitlesOfParts>
    <vt:vector size="25" baseType="lpstr">
      <vt:lpstr>Barlow Condensed ExtraBold</vt:lpstr>
      <vt:lpstr>Anaheim</vt:lpstr>
      <vt:lpstr>Arial</vt:lpstr>
      <vt:lpstr>LiberationSerif_1r_2</vt:lpstr>
      <vt:lpstr>Overpass Mono</vt:lpstr>
      <vt:lpstr>Calibri</vt:lpstr>
      <vt:lpstr>Nunito Light</vt:lpstr>
      <vt:lpstr>Raleway SemiBold</vt:lpstr>
      <vt:lpstr>Programming Lesson by Slidesgo</vt:lpstr>
      <vt:lpstr>FACE MASK DETECTION</vt:lpstr>
      <vt:lpstr>TABLE OF CONTENTS</vt:lpstr>
      <vt:lpstr>Introduction</vt:lpstr>
      <vt:lpstr>INTRODUCTION</vt:lpstr>
      <vt:lpstr>What is OpenCV? 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vt:lpstr>
      <vt:lpstr>What is HAAR Cascade?</vt:lpstr>
      <vt:lpstr>Methodolgy</vt:lpstr>
      <vt:lpstr>Important methods we used in OpenCV</vt:lpstr>
      <vt:lpstr>How it works?</vt:lpstr>
      <vt:lpstr>flowchart</vt:lpstr>
      <vt:lpstr>EXAMPLE</vt:lpstr>
      <vt:lpstr>Applications</vt:lpstr>
      <vt:lpstr>Applications</vt:lpstr>
      <vt:lpstr>OUR TEAM</vt:lpstr>
      <vt:lpstr>Project x members: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elmnshawy</dc:creator>
  <cp:lastModifiedBy>khalidsh35@gmail.com</cp:lastModifiedBy>
  <cp:revision>2</cp:revision>
  <dcterms:modified xsi:type="dcterms:W3CDTF">2022-06-07T10:53:30Z</dcterms:modified>
</cp:coreProperties>
</file>