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7" r:id="rId4"/>
    <p:sldId id="258" r:id="rId5"/>
    <p:sldId id="272" r:id="rId6"/>
    <p:sldId id="273" r:id="rId7"/>
    <p:sldId id="276" r:id="rId8"/>
    <p:sldId id="274" r:id="rId9"/>
    <p:sldId id="260" r:id="rId10"/>
    <p:sldId id="262" r:id="rId11"/>
    <p:sldId id="263" r:id="rId12"/>
    <p:sldId id="265" r:id="rId13"/>
    <p:sldId id="266" r:id="rId14"/>
    <p:sldId id="267" r:id="rId15"/>
    <p:sldId id="268" r:id="rId16"/>
    <p:sldId id="275" r:id="rId17"/>
    <p:sldId id="278" r:id="rId18"/>
    <p:sldId id="279" r:id="rId19"/>
    <p:sldId id="269" r:id="rId20"/>
    <p:sldId id="280" r:id="rId21"/>
    <p:sldId id="281" r:id="rId22"/>
    <p:sldId id="271" r:id="rId23"/>
    <p:sldId id="282" r:id="rId24"/>
    <p:sldId id="283" r:id="rId25"/>
    <p:sldId id="284" r:id="rId26"/>
    <p:sldId id="287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CB60"/>
    <a:srgbClr val="58C349"/>
    <a:srgbClr val="8FD785"/>
    <a:srgbClr val="337F29"/>
    <a:srgbClr val="409D33"/>
    <a:srgbClr val="B7E5B1"/>
    <a:srgbClr val="82D276"/>
    <a:srgbClr val="48A0D7"/>
    <a:srgbClr val="8BD592"/>
    <a:srgbClr val="6CB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87" autoAdjust="0"/>
  </p:normalViewPr>
  <p:slideViewPr>
    <p:cSldViewPr snapToGrid="0">
      <p:cViewPr varScale="1"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7E6AB-3158-44A8-B193-9D6CDF10982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91A34-C319-4FC3-B715-7A136392A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3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91A34-C319-4FC3-B715-7A136392A1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7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22F-F27B-40E7-8CF2-764CB3A9064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1AA-F9D3-4F26-AB26-A3D27BEE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3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22F-F27B-40E7-8CF2-764CB3A9064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1AA-F9D3-4F26-AB26-A3D27BEE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22F-F27B-40E7-8CF2-764CB3A9064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1AA-F9D3-4F26-AB26-A3D27BEE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22F-F27B-40E7-8CF2-764CB3A9064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1AA-F9D3-4F26-AB26-A3D27BEE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2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22F-F27B-40E7-8CF2-764CB3A9064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1AA-F9D3-4F26-AB26-A3D27BEE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22F-F27B-40E7-8CF2-764CB3A9064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1AA-F9D3-4F26-AB26-A3D27BEE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22F-F27B-40E7-8CF2-764CB3A9064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1AA-F9D3-4F26-AB26-A3D27BEE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22F-F27B-40E7-8CF2-764CB3A9064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1AA-F9D3-4F26-AB26-A3D27BEE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2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22F-F27B-40E7-8CF2-764CB3A9064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1AA-F9D3-4F26-AB26-A3D27BEE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6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22F-F27B-40E7-8CF2-764CB3A9064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1AA-F9D3-4F26-AB26-A3D27BEE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3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22F-F27B-40E7-8CF2-764CB3A9064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1AA-F9D3-4F26-AB26-A3D27BEE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3922F-F27B-40E7-8CF2-764CB3A9064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9D1AA-F9D3-4F26-AB26-A3D27BEE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345102" y="0"/>
            <a:ext cx="3846897" cy="685800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pedi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722" y="5678523"/>
            <a:ext cx="2226921" cy="74133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7781600" y="1764760"/>
            <a:ext cx="44104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sz="2800" i="1" dirty="0">
              <a:solidFill>
                <a:schemeClr val="bg1"/>
              </a:solidFill>
            </a:endParaRPr>
          </a:p>
          <a:p>
            <a:pPr algn="ctr"/>
            <a:r>
              <a:rPr lang="en-US" sz="2800" i="1" dirty="0">
                <a:solidFill>
                  <a:schemeClr val="bg1"/>
                </a:solidFill>
              </a:rPr>
              <a:t>     </a:t>
            </a:r>
            <a:r>
              <a:rPr lang="en-US" sz="2800" b="1" i="1" dirty="0" smtClean="0">
                <a:solidFill>
                  <a:schemeClr val="bg1"/>
                </a:solidFill>
              </a:rPr>
              <a:t>Hassan </a:t>
            </a:r>
            <a:r>
              <a:rPr lang="en-US" sz="2800" b="1" i="1" dirty="0">
                <a:solidFill>
                  <a:schemeClr val="bg1"/>
                </a:solidFill>
              </a:rPr>
              <a:t>Khaled Hassan</a:t>
            </a:r>
          </a:p>
          <a:p>
            <a:pPr algn="ctr"/>
            <a:r>
              <a:rPr lang="en-US" sz="2800" b="1" i="1" dirty="0">
                <a:solidFill>
                  <a:schemeClr val="bg1"/>
                </a:solidFill>
              </a:rPr>
              <a:t>    </a:t>
            </a:r>
            <a:r>
              <a:rPr lang="en-US" sz="2800" b="1" i="1" dirty="0" smtClean="0">
                <a:solidFill>
                  <a:schemeClr val="bg1"/>
                </a:solidFill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</a:rPr>
              <a:t>Abdelmagid</a:t>
            </a:r>
            <a:r>
              <a:rPr lang="en-US" sz="2800" b="1" i="1" dirty="0" smtClean="0">
                <a:solidFill>
                  <a:schemeClr val="bg1"/>
                </a:solidFill>
              </a:rPr>
              <a:t> </a:t>
            </a:r>
            <a:r>
              <a:rPr lang="en-US" sz="2800" b="1" i="1" dirty="0">
                <a:solidFill>
                  <a:schemeClr val="bg1"/>
                </a:solidFill>
              </a:rPr>
              <a:t>Mohamed </a:t>
            </a:r>
            <a:endParaRPr lang="en-US" sz="2800" b="1" i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b="1" i="1" dirty="0">
                <a:solidFill>
                  <a:schemeClr val="bg1"/>
                </a:solidFill>
              </a:rPr>
              <a:t> </a:t>
            </a:r>
            <a:r>
              <a:rPr lang="en-US" sz="2800" b="1" i="1" dirty="0" smtClean="0">
                <a:solidFill>
                  <a:schemeClr val="bg1"/>
                </a:solidFill>
              </a:rPr>
              <a:t>      </a:t>
            </a:r>
            <a:r>
              <a:rPr lang="en-US" sz="2800" b="1" i="1" dirty="0" err="1" smtClean="0">
                <a:solidFill>
                  <a:schemeClr val="bg1"/>
                </a:solidFill>
              </a:rPr>
              <a:t>Alaa</a:t>
            </a:r>
            <a:r>
              <a:rPr lang="en-US" sz="2800" b="1" i="1" dirty="0" smtClean="0">
                <a:solidFill>
                  <a:schemeClr val="bg1"/>
                </a:solidFill>
              </a:rPr>
              <a:t> </a:t>
            </a:r>
            <a:r>
              <a:rPr lang="en-US" sz="2800" b="1" i="1" dirty="0">
                <a:solidFill>
                  <a:schemeClr val="bg1"/>
                </a:solidFill>
              </a:rPr>
              <a:t>Salah </a:t>
            </a:r>
            <a:r>
              <a:rPr lang="en-US" sz="2800" b="1" i="1" dirty="0" err="1">
                <a:solidFill>
                  <a:schemeClr val="bg1"/>
                </a:solidFill>
              </a:rPr>
              <a:t>Abd-Elfattah</a:t>
            </a:r>
            <a:endParaRPr lang="en-US" sz="2800" b="1" i="1" dirty="0">
              <a:solidFill>
                <a:schemeClr val="bg1"/>
              </a:solidFill>
            </a:endParaRPr>
          </a:p>
        </p:txBody>
      </p:sp>
      <p:pic>
        <p:nvPicPr>
          <p:cNvPr id="7" name="Picture 6" descr="https://eng.asu.edu.eg/download?sid=ZyszcL41aMPUCgmWWlKiyWXL2GTF85a5MsjJsJNZZuk%3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7" y="105523"/>
            <a:ext cx="1116885" cy="11168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roup 20"/>
          <p:cNvGrpSpPr/>
          <p:nvPr/>
        </p:nvGrpSpPr>
        <p:grpSpPr>
          <a:xfrm>
            <a:off x="9079479" y="4541766"/>
            <a:ext cx="2688915" cy="984885"/>
            <a:chOff x="8854515" y="4536346"/>
            <a:chExt cx="2688915" cy="984885"/>
          </a:xfrm>
        </p:grpSpPr>
        <p:sp>
          <p:nvSpPr>
            <p:cNvPr id="8" name="Rectangle 7"/>
            <p:cNvSpPr/>
            <p:nvPr/>
          </p:nvSpPr>
          <p:spPr>
            <a:xfrm>
              <a:off x="9033344" y="4536346"/>
              <a:ext cx="20341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u="sng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Supervisor</a:t>
              </a:r>
              <a:endPara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854515" y="5059566"/>
              <a:ext cx="268891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/>
                <a:t> </a:t>
              </a:r>
              <a:r>
                <a:rPr lang="en-US" sz="2400" b="1" i="1" dirty="0">
                  <a:solidFill>
                    <a:schemeClr val="bg1"/>
                  </a:solidFill>
                </a:rPr>
                <a:t>Dr. Ahmed </a:t>
              </a:r>
              <a:r>
                <a:rPr lang="en-US" sz="2400" b="1" i="1" dirty="0" err="1">
                  <a:solidFill>
                    <a:schemeClr val="bg1"/>
                  </a:solidFill>
                </a:rPr>
                <a:t>M.Zaki</a:t>
              </a:r>
              <a:endParaRPr lang="en-US" sz="2400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56329" y="1379916"/>
            <a:ext cx="93208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Digital Design and Verification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                        For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              </a:t>
            </a:r>
            <a:r>
              <a:rPr lang="en-US" sz="4800" b="1" dirty="0" err="1">
                <a:solidFill>
                  <a:schemeClr val="accent1">
                    <a:lumMod val="75000"/>
                  </a:schemeClr>
                </a:solidFill>
              </a:rPr>
              <a:t>SerDes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 System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53240" y="3765185"/>
            <a:ext cx="3597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ECB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 Final Discussion</a:t>
            </a:r>
            <a:endParaRPr lang="en-US" sz="2800" dirty="0">
              <a:solidFill>
                <a:srgbClr val="6ECB6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521819" y="4206240"/>
            <a:ext cx="3098457" cy="98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115450" y="5201468"/>
            <a:ext cx="16692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6ECB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Sponsored by</a:t>
            </a:r>
            <a:endParaRPr lang="en-US" sz="2000" dirty="0">
              <a:solidFill>
                <a:srgbClr val="6ECB6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189765" y="5570800"/>
            <a:ext cx="15409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7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810908" y="1306464"/>
            <a:ext cx="8175799" cy="435664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230621" y="2519198"/>
            <a:ext cx="1298264" cy="1091300"/>
            <a:chOff x="8137566" y="2663577"/>
            <a:chExt cx="1298264" cy="1091300"/>
          </a:xfrm>
        </p:grpSpPr>
        <p:cxnSp>
          <p:nvCxnSpPr>
            <p:cNvPr id="48" name="Elbow Connector 47"/>
            <p:cNvCxnSpPr/>
            <p:nvPr/>
          </p:nvCxnSpPr>
          <p:spPr>
            <a:xfrm rot="10800000">
              <a:off x="8229600" y="2782111"/>
              <a:ext cx="1206230" cy="972766"/>
            </a:xfrm>
            <a:prstGeom prst="bentConnector3">
              <a:avLst/>
            </a:prstGeom>
            <a:ln w="38100">
              <a:solidFill>
                <a:srgbClr val="6EC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8137566" y="2663577"/>
              <a:ext cx="237067" cy="237067"/>
            </a:xfrm>
            <a:prstGeom prst="ellipse">
              <a:avLst/>
            </a:prstGeom>
            <a:solidFill>
              <a:srgbClr val="6ECB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6897259" y="2345343"/>
            <a:ext cx="1451895" cy="584775"/>
          </a:xfrm>
          <a:prstGeom prst="rect">
            <a:avLst/>
          </a:prstGeom>
          <a:solidFill>
            <a:srgbClr val="6ECB60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PHY-TX 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12770"/>
          <a:stretch/>
        </p:blipFill>
        <p:spPr>
          <a:xfrm>
            <a:off x="1215409" y="1745447"/>
            <a:ext cx="5408929" cy="3040314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>
            <a:off x="1134601" y="2345343"/>
            <a:ext cx="172841" cy="1297886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1134601" y="3754025"/>
            <a:ext cx="161615" cy="474182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9619" y="2822856"/>
            <a:ext cx="976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PCS-TX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8811" y="3821839"/>
            <a:ext cx="976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PMA-TX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7720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6835645" y="1349105"/>
            <a:ext cx="8175799" cy="4521615"/>
          </a:xfrm>
          <a:prstGeom prst="rect">
            <a:avLst/>
          </a:prstGeom>
        </p:spPr>
      </p:pic>
      <p:cxnSp>
        <p:nvCxnSpPr>
          <p:cNvPr id="48" name="Elbow Connector 47"/>
          <p:cNvCxnSpPr/>
          <p:nvPr/>
        </p:nvCxnSpPr>
        <p:spPr>
          <a:xfrm rot="10800000">
            <a:off x="8256099" y="2414261"/>
            <a:ext cx="1206230" cy="972766"/>
          </a:xfrm>
          <a:prstGeom prst="bentConnector3">
            <a:avLst/>
          </a:prstGeom>
          <a:ln w="38100">
            <a:solidFill>
              <a:srgbClr val="6EC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103818" y="2295727"/>
            <a:ext cx="237067" cy="237067"/>
          </a:xfrm>
          <a:prstGeom prst="ellipse">
            <a:avLst/>
          </a:prstGeom>
          <a:solidFill>
            <a:srgbClr val="6EC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6728063" y="2121872"/>
            <a:ext cx="1451895" cy="584775"/>
          </a:xfrm>
          <a:prstGeom prst="rect">
            <a:avLst/>
          </a:prstGeom>
          <a:solidFill>
            <a:srgbClr val="6ECB60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PCS-TX 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2302" t="20976" r="1309" b="26407"/>
          <a:stretch/>
        </p:blipFill>
        <p:spPr>
          <a:xfrm>
            <a:off x="317633" y="470614"/>
            <a:ext cx="5313146" cy="1607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8D43C0-3EFB-6E04-87B4-0701DC5A1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33" y="2466963"/>
            <a:ext cx="3158694" cy="22858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17" y="4877989"/>
            <a:ext cx="3558867" cy="173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62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6835645" y="1349105"/>
            <a:ext cx="8175799" cy="4521615"/>
          </a:xfrm>
          <a:prstGeom prst="rect">
            <a:avLst/>
          </a:prstGeom>
        </p:spPr>
      </p:pic>
      <p:cxnSp>
        <p:nvCxnSpPr>
          <p:cNvPr id="48" name="Elbow Connector 47"/>
          <p:cNvCxnSpPr/>
          <p:nvPr/>
        </p:nvCxnSpPr>
        <p:spPr>
          <a:xfrm rot="10800000">
            <a:off x="8256099" y="2414261"/>
            <a:ext cx="1206230" cy="972766"/>
          </a:xfrm>
          <a:prstGeom prst="bentConnector3">
            <a:avLst/>
          </a:prstGeom>
          <a:ln w="38100">
            <a:solidFill>
              <a:srgbClr val="6EC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103818" y="2295727"/>
            <a:ext cx="237067" cy="237067"/>
          </a:xfrm>
          <a:prstGeom prst="ellipse">
            <a:avLst/>
          </a:prstGeom>
          <a:solidFill>
            <a:srgbClr val="6EC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6583681" y="2121872"/>
            <a:ext cx="1596278" cy="584775"/>
          </a:xfrm>
          <a:prstGeom prst="rect">
            <a:avLst/>
          </a:prstGeom>
          <a:solidFill>
            <a:srgbClr val="6ECB60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PMA-TX 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790" t="8842" r="12667" b="7464"/>
          <a:stretch/>
        </p:blipFill>
        <p:spPr>
          <a:xfrm>
            <a:off x="448284" y="3244468"/>
            <a:ext cx="4941863" cy="286769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94280" y="501133"/>
            <a:ext cx="3059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Parallel to Serial (P2S).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51" y="1670245"/>
            <a:ext cx="41243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16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810908" y="1306464"/>
            <a:ext cx="8175799" cy="435664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230621" y="2519198"/>
            <a:ext cx="1298264" cy="1091300"/>
            <a:chOff x="8137566" y="2663577"/>
            <a:chExt cx="1298264" cy="1091300"/>
          </a:xfrm>
        </p:grpSpPr>
        <p:cxnSp>
          <p:nvCxnSpPr>
            <p:cNvPr id="48" name="Elbow Connector 47"/>
            <p:cNvCxnSpPr/>
            <p:nvPr/>
          </p:nvCxnSpPr>
          <p:spPr>
            <a:xfrm rot="10800000">
              <a:off x="8229600" y="2782111"/>
              <a:ext cx="1206230" cy="972766"/>
            </a:xfrm>
            <a:prstGeom prst="bentConnector3">
              <a:avLst/>
            </a:prstGeom>
            <a:ln w="38100">
              <a:solidFill>
                <a:srgbClr val="6EC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8137566" y="2663577"/>
              <a:ext cx="237067" cy="237067"/>
            </a:xfrm>
            <a:prstGeom prst="ellipse">
              <a:avLst/>
            </a:prstGeom>
            <a:solidFill>
              <a:srgbClr val="6ECB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710" y="757873"/>
            <a:ext cx="5075301" cy="4982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6818411" y="2345343"/>
            <a:ext cx="1504244" cy="584775"/>
          </a:xfrm>
          <a:prstGeom prst="rect">
            <a:avLst/>
          </a:prstGeom>
          <a:solidFill>
            <a:srgbClr val="6ECB60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PHY-RX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1349187" y="3481008"/>
            <a:ext cx="267522" cy="200274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1349187" y="1115440"/>
            <a:ext cx="267523" cy="2008001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5148" y="4290406"/>
            <a:ext cx="984037" cy="38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PCS-RX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150" y="1934774"/>
            <a:ext cx="94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PMA-RX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82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6835645" y="1349105"/>
            <a:ext cx="8175799" cy="4521615"/>
          </a:xfrm>
          <a:prstGeom prst="rect">
            <a:avLst/>
          </a:prstGeom>
        </p:spPr>
      </p:pic>
      <p:cxnSp>
        <p:nvCxnSpPr>
          <p:cNvPr id="48" name="Elbow Connector 47"/>
          <p:cNvCxnSpPr/>
          <p:nvPr/>
        </p:nvCxnSpPr>
        <p:spPr>
          <a:xfrm rot="10800000">
            <a:off x="8256099" y="2414261"/>
            <a:ext cx="1206230" cy="972766"/>
          </a:xfrm>
          <a:prstGeom prst="bentConnector3">
            <a:avLst/>
          </a:prstGeom>
          <a:ln w="38100">
            <a:solidFill>
              <a:srgbClr val="6EC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103818" y="2295727"/>
            <a:ext cx="237067" cy="237067"/>
          </a:xfrm>
          <a:prstGeom prst="ellipse">
            <a:avLst/>
          </a:prstGeom>
          <a:solidFill>
            <a:srgbClr val="6EC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6574055" y="2121872"/>
            <a:ext cx="1605903" cy="584775"/>
          </a:xfrm>
          <a:prstGeom prst="rect">
            <a:avLst/>
          </a:prstGeom>
          <a:solidFill>
            <a:srgbClr val="6ECB60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PMA-RX 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29" y="306304"/>
            <a:ext cx="44862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77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810908" y="1306464"/>
            <a:ext cx="8175799" cy="435664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230621" y="2519198"/>
            <a:ext cx="1298264" cy="1091300"/>
            <a:chOff x="8137566" y="2663577"/>
            <a:chExt cx="1298264" cy="1091300"/>
          </a:xfrm>
        </p:grpSpPr>
        <p:cxnSp>
          <p:nvCxnSpPr>
            <p:cNvPr id="48" name="Elbow Connector 47"/>
            <p:cNvCxnSpPr/>
            <p:nvPr/>
          </p:nvCxnSpPr>
          <p:spPr>
            <a:xfrm rot="10800000">
              <a:off x="8229600" y="2782111"/>
              <a:ext cx="1206230" cy="972766"/>
            </a:xfrm>
            <a:prstGeom prst="bentConnector3">
              <a:avLst/>
            </a:prstGeom>
            <a:ln w="38100">
              <a:solidFill>
                <a:srgbClr val="6EC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8137566" y="2663577"/>
              <a:ext cx="237067" cy="237067"/>
            </a:xfrm>
            <a:prstGeom prst="ellipse">
              <a:avLst/>
            </a:prstGeom>
            <a:solidFill>
              <a:srgbClr val="6ECB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6878090" y="2345343"/>
            <a:ext cx="1444565" cy="584775"/>
          </a:xfrm>
          <a:prstGeom prst="rect">
            <a:avLst/>
          </a:prstGeom>
          <a:solidFill>
            <a:srgbClr val="6ECB60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PCS-RX 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t="3272" b="5796"/>
          <a:stretch/>
        </p:blipFill>
        <p:spPr>
          <a:xfrm>
            <a:off x="588416" y="3610499"/>
            <a:ext cx="5288770" cy="26428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16" y="633864"/>
            <a:ext cx="5213780" cy="277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0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00364" y="0"/>
            <a:ext cx="372177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5725" y="6289675"/>
            <a:ext cx="269875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850624" y="0"/>
            <a:ext cx="341376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160125" y="81206"/>
            <a:ext cx="919581" cy="9062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ttps://eng.asu.edu.eg/download?sid=ZyszcL41aMPUCgmWWlKiyWXL2GTF85a5MsjJsJNZZuk%3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908" y="129028"/>
            <a:ext cx="810573" cy="810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Cpedi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" y="6249784"/>
            <a:ext cx="1435399" cy="4601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8216379" y="2274391"/>
            <a:ext cx="32387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7AB850"/>
              </a:buClr>
              <a:buSzPct val="66000"/>
            </a:pPr>
            <a:r>
              <a:rPr lang="en-US" sz="7200" b="1" dirty="0" smtClean="0">
                <a:solidFill>
                  <a:schemeClr val="bg1"/>
                </a:solidFill>
              </a:rPr>
              <a:t>Content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C6947-E377-7695-53D8-58D2BFA4224E}"/>
              </a:ext>
            </a:extLst>
          </p:cNvPr>
          <p:cNvSpPr txBox="1"/>
          <p:nvPr/>
        </p:nvSpPr>
        <p:spPr>
          <a:xfrm>
            <a:off x="355600" y="862735"/>
            <a:ext cx="110390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Overview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on the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project</a:t>
            </a: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USB-PHY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&amp;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PIPE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USB-PHY Components</a:t>
            </a: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Clock and Data Recovery (CDR)</a:t>
            </a: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CDR Components</a:t>
            </a:r>
          </a:p>
          <a:p>
            <a:pPr marL="800100" lvl="1" indent="-342900">
              <a:buClr>
                <a:srgbClr val="7AB850"/>
              </a:buClr>
              <a:buSzPct val="66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Phase Detector</a:t>
            </a:r>
          </a:p>
          <a:p>
            <a:pPr marL="800100" lvl="1" indent="-342900">
              <a:buClr>
                <a:srgbClr val="7AB850"/>
              </a:buClr>
              <a:buSzPct val="66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Digital Loop Filter(DLF)</a:t>
            </a:r>
          </a:p>
          <a:p>
            <a:pPr marL="800100" lvl="1" indent="-342900">
              <a:buClr>
                <a:srgbClr val="7AB850"/>
              </a:buClr>
              <a:buSzPct val="66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Phase Interpolator(PI)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CDR Integration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CDR Challenges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Verification On The System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Ending</a:t>
            </a:r>
          </a:p>
        </p:txBody>
      </p:sp>
    </p:spTree>
    <p:extLst>
      <p:ext uri="{BB962C8B-B14F-4D97-AF65-F5344CB8AC3E}">
        <p14:creationId xmlns:p14="http://schemas.microsoft.com/office/powerpoint/2010/main" val="898099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00364" y="0"/>
            <a:ext cx="372177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5725" y="6289675"/>
            <a:ext cx="269875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850624" y="0"/>
            <a:ext cx="341376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160125" y="81206"/>
            <a:ext cx="919581" cy="9062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ttps://eng.asu.edu.eg/download?sid=ZyszcL41aMPUCgmWWlKiyWXL2GTF85a5MsjJsJNZZuk%3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908" y="129028"/>
            <a:ext cx="810573" cy="810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Cpedi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" y="6249784"/>
            <a:ext cx="1435399" cy="4601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8216379" y="2274391"/>
            <a:ext cx="32387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7AB850"/>
              </a:buClr>
              <a:buSzPct val="66000"/>
            </a:pPr>
            <a:r>
              <a:rPr lang="en-US" sz="7200" b="1" dirty="0" smtClean="0">
                <a:solidFill>
                  <a:schemeClr val="bg1"/>
                </a:solidFill>
              </a:rPr>
              <a:t>Content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C6947-E377-7695-53D8-58D2BFA4224E}"/>
              </a:ext>
            </a:extLst>
          </p:cNvPr>
          <p:cNvSpPr txBox="1"/>
          <p:nvPr/>
        </p:nvSpPr>
        <p:spPr>
          <a:xfrm>
            <a:off x="355600" y="862735"/>
            <a:ext cx="110390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Overview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on the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project</a:t>
            </a: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USB-PHY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&amp;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PIPE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USB-PHY Components</a:t>
            </a: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Clock and Data Recovery (CDR)</a:t>
            </a: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CDR Components</a:t>
            </a:r>
          </a:p>
          <a:p>
            <a:pPr marL="800100" lvl="1" indent="-342900">
              <a:buClr>
                <a:srgbClr val="7AB850"/>
              </a:buClr>
              <a:buSzPct val="66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Phase Detector</a:t>
            </a:r>
          </a:p>
          <a:p>
            <a:pPr marL="800100" lvl="1" indent="-342900">
              <a:buClr>
                <a:srgbClr val="7AB850"/>
              </a:buClr>
              <a:buSzPct val="66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Digital Loop Filter(DLF)</a:t>
            </a:r>
          </a:p>
          <a:p>
            <a:pPr marL="800100" lvl="1" indent="-342900">
              <a:buClr>
                <a:srgbClr val="7AB850"/>
              </a:buClr>
              <a:buSzPct val="66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Phase Interpolator(PI)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CDR Integration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CDR Challenges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Verification On The System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Ending</a:t>
            </a:r>
          </a:p>
        </p:txBody>
      </p:sp>
    </p:spTree>
    <p:extLst>
      <p:ext uri="{BB962C8B-B14F-4D97-AF65-F5344CB8AC3E}">
        <p14:creationId xmlns:p14="http://schemas.microsoft.com/office/powerpoint/2010/main" val="580887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25128" y="0"/>
            <a:ext cx="12317128" cy="6858000"/>
          </a:xfrm>
          <a:prstGeom prst="rect">
            <a:avLst/>
          </a:prstGeom>
          <a:solidFill>
            <a:srgbClr val="337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413886" y="0"/>
            <a:ext cx="539015" cy="6997566"/>
            <a:chOff x="4706751" y="0"/>
            <a:chExt cx="4280031" cy="6997566"/>
          </a:xfrm>
        </p:grpSpPr>
        <p:sp>
          <p:nvSpPr>
            <p:cNvPr id="7" name="Rectangle 6"/>
            <p:cNvSpPr/>
            <p:nvPr/>
          </p:nvSpPr>
          <p:spPr>
            <a:xfrm>
              <a:off x="4706751" y="0"/>
              <a:ext cx="3972024" cy="6997566"/>
            </a:xfrm>
            <a:prstGeom prst="rect">
              <a:avLst/>
            </a:prstGeom>
            <a:solidFill>
              <a:srgbClr val="B7E5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 dirty="0">
                <a:latin typeface="Impact" panose="020B0806030902050204" pitchFamily="34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8551239" y="1181500"/>
              <a:ext cx="543827" cy="327259"/>
            </a:xfrm>
            <a:prstGeom prst="triangle">
              <a:avLst>
                <a:gd name="adj" fmla="val 45833"/>
              </a:avLst>
            </a:prstGeom>
            <a:solidFill>
              <a:srgbClr val="B7E5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627" y="0"/>
            <a:ext cx="678678" cy="6997566"/>
            <a:chOff x="4071486" y="-24063"/>
            <a:chExt cx="4466121" cy="6997566"/>
          </a:xfrm>
        </p:grpSpPr>
        <p:sp>
          <p:nvSpPr>
            <p:cNvPr id="6" name="Rectangle 5"/>
            <p:cNvSpPr/>
            <p:nvPr/>
          </p:nvSpPr>
          <p:spPr>
            <a:xfrm>
              <a:off x="4071486" y="-24063"/>
              <a:ext cx="4148490" cy="6997566"/>
            </a:xfrm>
            <a:prstGeom prst="rect">
              <a:avLst/>
            </a:prstGeom>
            <a:solidFill>
              <a:srgbClr val="8FD7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 dirty="0">
                <a:latin typeface="Impact" panose="020B0806030902050204" pitchFamily="34" charset="0"/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5400000">
              <a:off x="8102064" y="1181501"/>
              <a:ext cx="543827" cy="327259"/>
            </a:xfrm>
            <a:prstGeom prst="triangle">
              <a:avLst>
                <a:gd name="adj" fmla="val 45833"/>
              </a:avLst>
            </a:prstGeom>
            <a:solidFill>
              <a:srgbClr val="8FD7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125128" y="0"/>
            <a:ext cx="691896" cy="6997566"/>
            <a:chOff x="-125129" y="0"/>
            <a:chExt cx="4523873" cy="6997566"/>
          </a:xfrm>
        </p:grpSpPr>
        <p:sp>
          <p:nvSpPr>
            <p:cNvPr id="2" name="Rectangle 1"/>
            <p:cNvSpPr/>
            <p:nvPr/>
          </p:nvSpPr>
          <p:spPr>
            <a:xfrm>
              <a:off x="-125129" y="0"/>
              <a:ext cx="4196615" cy="6997566"/>
            </a:xfrm>
            <a:prstGeom prst="rect">
              <a:avLst/>
            </a:prstGeom>
            <a:solidFill>
              <a:srgbClr val="58C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 dirty="0">
                <a:latin typeface="Impact" panose="020B0806030902050204" pitchFamily="34" charset="0"/>
              </a:endParaRPr>
            </a:p>
          </p:txBody>
        </p:sp>
        <p:sp>
          <p:nvSpPr>
            <p:cNvPr id="3" name="Isosceles Triangle 2"/>
            <p:cNvSpPr/>
            <p:nvPr/>
          </p:nvSpPr>
          <p:spPr>
            <a:xfrm rot="5400000">
              <a:off x="3963201" y="1181501"/>
              <a:ext cx="543827" cy="327259"/>
            </a:xfrm>
            <a:prstGeom prst="triangle">
              <a:avLst>
                <a:gd name="adj" fmla="val 45833"/>
              </a:avLst>
            </a:prstGeom>
            <a:solidFill>
              <a:srgbClr val="58C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1939680" y="2027710"/>
            <a:ext cx="8980371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CDR Has Three Main Components</a:t>
            </a:r>
            <a:r>
              <a:rPr lang="en-US" sz="3200" b="1" dirty="0">
                <a:solidFill>
                  <a:schemeClr val="bg1"/>
                </a:solidFill>
              </a:rPr>
              <a:t>.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53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9976" y="-48126"/>
            <a:ext cx="3972024" cy="6997566"/>
          </a:xfrm>
          <a:prstGeom prst="rect">
            <a:avLst/>
          </a:prstGeom>
          <a:solidFill>
            <a:srgbClr val="B7E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Impact" panose="020B0806030902050204" pitchFamily="34" charset="0"/>
              </a:rPr>
              <a:t>PI</a:t>
            </a:r>
            <a:endParaRPr lang="en-US" sz="13800" dirty="0">
              <a:latin typeface="Impact" panose="020B080603090205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071486" y="-24063"/>
            <a:ext cx="4466121" cy="6997566"/>
            <a:chOff x="4071486" y="-24063"/>
            <a:chExt cx="4466121" cy="6997566"/>
          </a:xfrm>
        </p:grpSpPr>
        <p:sp>
          <p:nvSpPr>
            <p:cNvPr id="6" name="Rectangle 5"/>
            <p:cNvSpPr/>
            <p:nvPr/>
          </p:nvSpPr>
          <p:spPr>
            <a:xfrm>
              <a:off x="4071486" y="-24063"/>
              <a:ext cx="4148490" cy="6997566"/>
            </a:xfrm>
            <a:prstGeom prst="rect">
              <a:avLst/>
            </a:prstGeom>
            <a:solidFill>
              <a:srgbClr val="8FD7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800" dirty="0" smtClean="0">
                  <a:latin typeface="Impact" panose="020B0806030902050204" pitchFamily="34" charset="0"/>
                </a:rPr>
                <a:t>DLF</a:t>
              </a:r>
              <a:endParaRPr lang="en-US" sz="13800" dirty="0">
                <a:latin typeface="Impact" panose="020B0806030902050204" pitchFamily="34" charset="0"/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5400000">
              <a:off x="8102064" y="1181501"/>
              <a:ext cx="543827" cy="327259"/>
            </a:xfrm>
            <a:prstGeom prst="triangle">
              <a:avLst>
                <a:gd name="adj" fmla="val 45833"/>
              </a:avLst>
            </a:prstGeom>
            <a:solidFill>
              <a:srgbClr val="8FD7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125129" y="0"/>
            <a:ext cx="4523873" cy="6997566"/>
            <a:chOff x="-125129" y="0"/>
            <a:chExt cx="4523873" cy="6997566"/>
          </a:xfrm>
        </p:grpSpPr>
        <p:sp>
          <p:nvSpPr>
            <p:cNvPr id="2" name="Rectangle 1"/>
            <p:cNvSpPr/>
            <p:nvPr/>
          </p:nvSpPr>
          <p:spPr>
            <a:xfrm>
              <a:off x="-125129" y="0"/>
              <a:ext cx="4196615" cy="6997566"/>
            </a:xfrm>
            <a:prstGeom prst="rect">
              <a:avLst/>
            </a:prstGeom>
            <a:solidFill>
              <a:srgbClr val="58C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800" dirty="0" smtClean="0">
                  <a:latin typeface="Impact" panose="020B0806030902050204" pitchFamily="34" charset="0"/>
                </a:rPr>
                <a:t>PD</a:t>
              </a:r>
              <a:endParaRPr lang="en-US" sz="13800" dirty="0">
                <a:latin typeface="Impact" panose="020B0806030902050204" pitchFamily="34" charset="0"/>
              </a:endParaRPr>
            </a:p>
          </p:txBody>
        </p:sp>
        <p:sp>
          <p:nvSpPr>
            <p:cNvPr id="3" name="Isosceles Triangle 2"/>
            <p:cNvSpPr/>
            <p:nvPr/>
          </p:nvSpPr>
          <p:spPr>
            <a:xfrm rot="5400000">
              <a:off x="3963201" y="1181501"/>
              <a:ext cx="543827" cy="327259"/>
            </a:xfrm>
            <a:prstGeom prst="triangle">
              <a:avLst>
                <a:gd name="adj" fmla="val 45833"/>
              </a:avLst>
            </a:prstGeom>
            <a:solidFill>
              <a:srgbClr val="58C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1520978" y="21691"/>
            <a:ext cx="63989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5717593" y="21691"/>
            <a:ext cx="63989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9890852" y="-48126"/>
            <a:ext cx="63989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902563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ardrop 10"/>
          <p:cNvSpPr/>
          <p:nvPr/>
        </p:nvSpPr>
        <p:spPr>
          <a:xfrm rot="853059">
            <a:off x="8071231" y="1452126"/>
            <a:ext cx="3529069" cy="3257159"/>
          </a:xfrm>
          <a:prstGeom prst="teardrop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00364" y="0"/>
            <a:ext cx="372177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5725" y="6289675"/>
            <a:ext cx="269875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850624" y="0"/>
            <a:ext cx="341376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160125" y="81206"/>
            <a:ext cx="919581" cy="9062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ttps://eng.asu.edu.eg/download?sid=ZyszcL41aMPUCgmWWlKiyWXL2GTF85a5MsjJsJNZZuk%3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908" y="129028"/>
            <a:ext cx="810573" cy="810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Cpedi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" y="6249784"/>
            <a:ext cx="1435399" cy="4601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9C6947-E377-7695-53D8-58D2BFA4224E}"/>
              </a:ext>
            </a:extLst>
          </p:cNvPr>
          <p:cNvSpPr txBox="1"/>
          <p:nvPr/>
        </p:nvSpPr>
        <p:spPr>
          <a:xfrm>
            <a:off x="355600" y="862735"/>
            <a:ext cx="110390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Overview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on the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project</a:t>
            </a: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USB-PHY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&amp;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PIPE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USB-PHY Components</a:t>
            </a: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Clock and Data Recovery (CDR)</a:t>
            </a: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CDR Components</a:t>
            </a:r>
          </a:p>
          <a:p>
            <a:pPr marL="800100" lvl="1" indent="-342900">
              <a:buClr>
                <a:srgbClr val="7AB850"/>
              </a:buClr>
              <a:buSzPct val="66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Phase Detector</a:t>
            </a:r>
          </a:p>
          <a:p>
            <a:pPr marL="800100" lvl="1" indent="-342900">
              <a:buClr>
                <a:srgbClr val="7AB850"/>
              </a:buClr>
              <a:buSzPct val="66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Digital Loop Filter(DLF)</a:t>
            </a:r>
          </a:p>
          <a:p>
            <a:pPr marL="800100" lvl="1" indent="-342900">
              <a:buClr>
                <a:srgbClr val="7AB850"/>
              </a:buClr>
              <a:buSzPct val="66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Phase Interpolator(PI)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CDR Integration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CDR Challenges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Verification On The System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Ending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8216379" y="2274391"/>
            <a:ext cx="32387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7AB850"/>
              </a:buClr>
              <a:buSzPct val="66000"/>
            </a:pPr>
            <a:r>
              <a:rPr lang="en-US" sz="7200" b="1" dirty="0" smtClean="0">
                <a:solidFill>
                  <a:schemeClr val="bg1"/>
                </a:solidFill>
              </a:rPr>
              <a:t>Content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376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5129" y="0"/>
            <a:ext cx="4196615" cy="6997566"/>
          </a:xfrm>
          <a:prstGeom prst="rect">
            <a:avLst/>
          </a:prstGeom>
          <a:solidFill>
            <a:srgbClr val="58C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>
              <a:latin typeface="Impact" panose="020B080603090205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825460" y="237134"/>
            <a:ext cx="2295436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chemeClr val="bg1"/>
                </a:solidFill>
                <a:latin typeface="Impact" panose="020B0806030902050204" pitchFamily="34" charset="0"/>
              </a:rPr>
              <a:t>PD</a:t>
            </a:r>
            <a:endParaRPr lang="en-US" sz="12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8783" y="5148114"/>
            <a:ext cx="37287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Phase Detector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553826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9976" y="-48126"/>
            <a:ext cx="3972024" cy="6997566"/>
          </a:xfrm>
          <a:prstGeom prst="rect">
            <a:avLst/>
          </a:prstGeom>
          <a:solidFill>
            <a:srgbClr val="B7E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Impact" panose="020B0806030902050204" pitchFamily="34" charset="0"/>
              </a:rPr>
              <a:t>PI</a:t>
            </a:r>
            <a:endParaRPr lang="en-US" sz="13800" dirty="0">
              <a:latin typeface="Impact" panose="020B080603090205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071486" y="-24063"/>
            <a:ext cx="4466121" cy="6997566"/>
            <a:chOff x="4071486" y="-24063"/>
            <a:chExt cx="4466121" cy="6997566"/>
          </a:xfrm>
        </p:grpSpPr>
        <p:sp>
          <p:nvSpPr>
            <p:cNvPr id="6" name="Rectangle 5"/>
            <p:cNvSpPr/>
            <p:nvPr/>
          </p:nvSpPr>
          <p:spPr>
            <a:xfrm>
              <a:off x="4071486" y="-24063"/>
              <a:ext cx="4148490" cy="6997566"/>
            </a:xfrm>
            <a:prstGeom prst="rect">
              <a:avLst/>
            </a:prstGeom>
            <a:solidFill>
              <a:srgbClr val="8FD7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800" dirty="0" smtClean="0">
                  <a:latin typeface="Impact" panose="020B0806030902050204" pitchFamily="34" charset="0"/>
                </a:rPr>
                <a:t>DLF</a:t>
              </a:r>
              <a:endParaRPr lang="en-US" sz="13800" dirty="0">
                <a:latin typeface="Impact" panose="020B0806030902050204" pitchFamily="34" charset="0"/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5400000">
              <a:off x="8102064" y="1181501"/>
              <a:ext cx="543827" cy="327259"/>
            </a:xfrm>
            <a:prstGeom prst="triangle">
              <a:avLst>
                <a:gd name="adj" fmla="val 45833"/>
              </a:avLst>
            </a:prstGeom>
            <a:solidFill>
              <a:srgbClr val="8FD7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125129" y="0"/>
            <a:ext cx="4523873" cy="6997566"/>
            <a:chOff x="-125129" y="0"/>
            <a:chExt cx="4523873" cy="6997566"/>
          </a:xfrm>
        </p:grpSpPr>
        <p:sp>
          <p:nvSpPr>
            <p:cNvPr id="2" name="Rectangle 1"/>
            <p:cNvSpPr/>
            <p:nvPr/>
          </p:nvSpPr>
          <p:spPr>
            <a:xfrm>
              <a:off x="-125129" y="0"/>
              <a:ext cx="4196615" cy="6997566"/>
            </a:xfrm>
            <a:prstGeom prst="rect">
              <a:avLst/>
            </a:prstGeom>
            <a:solidFill>
              <a:srgbClr val="58C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800" dirty="0" smtClean="0">
                  <a:latin typeface="Impact" panose="020B0806030902050204" pitchFamily="34" charset="0"/>
                </a:rPr>
                <a:t>PD</a:t>
              </a:r>
              <a:endParaRPr lang="en-US" sz="13800" dirty="0">
                <a:latin typeface="Impact" panose="020B0806030902050204" pitchFamily="34" charset="0"/>
              </a:endParaRPr>
            </a:p>
          </p:txBody>
        </p:sp>
        <p:sp>
          <p:nvSpPr>
            <p:cNvPr id="3" name="Isosceles Triangle 2"/>
            <p:cNvSpPr/>
            <p:nvPr/>
          </p:nvSpPr>
          <p:spPr>
            <a:xfrm rot="5400000">
              <a:off x="3963201" y="1181501"/>
              <a:ext cx="543827" cy="327259"/>
            </a:xfrm>
            <a:prstGeom prst="triangle">
              <a:avLst>
                <a:gd name="adj" fmla="val 45833"/>
              </a:avLst>
            </a:prstGeom>
            <a:solidFill>
              <a:srgbClr val="58C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1520978" y="21691"/>
            <a:ext cx="63989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5717593" y="21691"/>
            <a:ext cx="63989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9890852" y="-48126"/>
            <a:ext cx="63989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818541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5129" y="0"/>
            <a:ext cx="4196615" cy="6997566"/>
          </a:xfrm>
          <a:prstGeom prst="rect">
            <a:avLst/>
          </a:prstGeom>
          <a:solidFill>
            <a:srgbClr val="8FD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>
              <a:latin typeface="Impact" panose="020B080603090205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614859" y="227509"/>
            <a:ext cx="2716637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chemeClr val="bg1"/>
                </a:solidFill>
                <a:latin typeface="Impact" panose="020B0806030902050204" pitchFamily="34" charset="0"/>
              </a:rPr>
              <a:t>DLF</a:t>
            </a:r>
            <a:endParaRPr lang="en-US" sz="12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783" y="5148114"/>
            <a:ext cx="372879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Digital Loop Filter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72951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9976" y="-48126"/>
            <a:ext cx="3972024" cy="6997566"/>
          </a:xfrm>
          <a:prstGeom prst="rect">
            <a:avLst/>
          </a:prstGeom>
          <a:solidFill>
            <a:srgbClr val="B7E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Impact" panose="020B0806030902050204" pitchFamily="34" charset="0"/>
              </a:rPr>
              <a:t>PI</a:t>
            </a:r>
            <a:endParaRPr lang="en-US" sz="13800" dirty="0">
              <a:latin typeface="Impact" panose="020B080603090205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071486" y="-24063"/>
            <a:ext cx="4466121" cy="6997566"/>
            <a:chOff x="4071486" y="-24063"/>
            <a:chExt cx="4466121" cy="6997566"/>
          </a:xfrm>
        </p:grpSpPr>
        <p:sp>
          <p:nvSpPr>
            <p:cNvPr id="6" name="Rectangle 5"/>
            <p:cNvSpPr/>
            <p:nvPr/>
          </p:nvSpPr>
          <p:spPr>
            <a:xfrm>
              <a:off x="4071486" y="-24063"/>
              <a:ext cx="4148490" cy="6997566"/>
            </a:xfrm>
            <a:prstGeom prst="rect">
              <a:avLst/>
            </a:prstGeom>
            <a:solidFill>
              <a:srgbClr val="8FD7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800" dirty="0" smtClean="0">
                  <a:latin typeface="Impact" panose="020B0806030902050204" pitchFamily="34" charset="0"/>
                </a:rPr>
                <a:t>DLF</a:t>
              </a:r>
              <a:endParaRPr lang="en-US" sz="13800" dirty="0">
                <a:latin typeface="Impact" panose="020B0806030902050204" pitchFamily="34" charset="0"/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5400000">
              <a:off x="8102064" y="1181501"/>
              <a:ext cx="543827" cy="327259"/>
            </a:xfrm>
            <a:prstGeom prst="triangle">
              <a:avLst>
                <a:gd name="adj" fmla="val 45833"/>
              </a:avLst>
            </a:prstGeom>
            <a:solidFill>
              <a:srgbClr val="8FD7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125129" y="0"/>
            <a:ext cx="4523873" cy="6997566"/>
            <a:chOff x="-125129" y="0"/>
            <a:chExt cx="4523873" cy="6997566"/>
          </a:xfrm>
        </p:grpSpPr>
        <p:sp>
          <p:nvSpPr>
            <p:cNvPr id="2" name="Rectangle 1"/>
            <p:cNvSpPr/>
            <p:nvPr/>
          </p:nvSpPr>
          <p:spPr>
            <a:xfrm>
              <a:off x="-125129" y="0"/>
              <a:ext cx="4196615" cy="6997566"/>
            </a:xfrm>
            <a:prstGeom prst="rect">
              <a:avLst/>
            </a:prstGeom>
            <a:solidFill>
              <a:srgbClr val="58C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800" dirty="0" smtClean="0">
                  <a:latin typeface="Impact" panose="020B0806030902050204" pitchFamily="34" charset="0"/>
                </a:rPr>
                <a:t>PD</a:t>
              </a:r>
              <a:endParaRPr lang="en-US" sz="13800" dirty="0">
                <a:latin typeface="Impact" panose="020B0806030902050204" pitchFamily="34" charset="0"/>
              </a:endParaRPr>
            </a:p>
          </p:txBody>
        </p:sp>
        <p:sp>
          <p:nvSpPr>
            <p:cNvPr id="3" name="Isosceles Triangle 2"/>
            <p:cNvSpPr/>
            <p:nvPr/>
          </p:nvSpPr>
          <p:spPr>
            <a:xfrm rot="5400000">
              <a:off x="3963201" y="1181501"/>
              <a:ext cx="543827" cy="327259"/>
            </a:xfrm>
            <a:prstGeom prst="triangle">
              <a:avLst>
                <a:gd name="adj" fmla="val 45833"/>
              </a:avLst>
            </a:prstGeom>
            <a:solidFill>
              <a:srgbClr val="58C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1520978" y="21691"/>
            <a:ext cx="63989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5717593" y="21691"/>
            <a:ext cx="63989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9890852" y="-48126"/>
            <a:ext cx="63989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79139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2835" y="-139566"/>
            <a:ext cx="3972024" cy="6997566"/>
          </a:xfrm>
          <a:prstGeom prst="rect">
            <a:avLst/>
          </a:prstGeom>
          <a:solidFill>
            <a:srgbClr val="B7E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>
              <a:latin typeface="Impact" panose="020B080603090205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1149638" y="288283"/>
            <a:ext cx="1647078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 smtClean="0">
                <a:solidFill>
                  <a:schemeClr val="bg1"/>
                </a:solidFill>
                <a:latin typeface="Impact" panose="020B0806030902050204" pitchFamily="34" charset="0"/>
              </a:rPr>
              <a:t>PI</a:t>
            </a:r>
            <a:endParaRPr lang="en-US" sz="12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8783" y="5148114"/>
            <a:ext cx="372879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Phase Interpolator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748069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201095" y="90527"/>
            <a:ext cx="715260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6ECB60"/>
                </a:solidFill>
              </a:rPr>
              <a:t>Integration With System</a:t>
            </a:r>
            <a:endParaRPr lang="en-US" sz="500" b="1" dirty="0">
              <a:solidFill>
                <a:srgbClr val="6ECB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97" y="1214789"/>
            <a:ext cx="5800537" cy="25871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106" y="1214789"/>
            <a:ext cx="4846722" cy="38251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97" y="4687503"/>
            <a:ext cx="4814408" cy="183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05288" y="784458"/>
            <a:ext cx="8124407" cy="388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9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00364" y="0"/>
            <a:ext cx="372177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5725" y="6289675"/>
            <a:ext cx="269875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850624" y="0"/>
            <a:ext cx="341376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160125" y="81206"/>
            <a:ext cx="919581" cy="9062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ttps://eng.asu.edu.eg/download?sid=ZyszcL41aMPUCgmWWlKiyWXL2GTF85a5MsjJsJNZZuk%3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908" y="129028"/>
            <a:ext cx="810573" cy="810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Cpedi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" y="6249784"/>
            <a:ext cx="1435399" cy="4601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8216379" y="2274391"/>
            <a:ext cx="32387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7AB850"/>
              </a:buClr>
              <a:buSzPct val="66000"/>
            </a:pPr>
            <a:r>
              <a:rPr lang="en-US" sz="7200" b="1" dirty="0" smtClean="0">
                <a:solidFill>
                  <a:schemeClr val="bg1"/>
                </a:solidFill>
              </a:rPr>
              <a:t>Content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460977" y="129028"/>
            <a:ext cx="265576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6ECB60"/>
                </a:solidFill>
              </a:rPr>
              <a:t>Channel</a:t>
            </a:r>
            <a:endParaRPr lang="en-US" sz="500" b="1" dirty="0">
              <a:solidFill>
                <a:srgbClr val="6EC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925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00364" y="0"/>
            <a:ext cx="372177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5725" y="6289675"/>
            <a:ext cx="269875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850624" y="0"/>
            <a:ext cx="341376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160125" y="81206"/>
            <a:ext cx="919581" cy="9062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ttps://eng.asu.edu.eg/download?sid=ZyszcL41aMPUCgmWWlKiyWXL2GTF85a5MsjJsJNZZuk%3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908" y="129028"/>
            <a:ext cx="810573" cy="810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Cpedi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" y="6249784"/>
            <a:ext cx="1435399" cy="4601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8216379" y="2274391"/>
            <a:ext cx="32387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7AB850"/>
              </a:buClr>
              <a:buSzPct val="66000"/>
            </a:pPr>
            <a:r>
              <a:rPr lang="en-US" sz="7200" b="1" dirty="0" smtClean="0">
                <a:solidFill>
                  <a:schemeClr val="bg1"/>
                </a:solidFill>
              </a:rPr>
              <a:t>Content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4299277" y="81206"/>
            <a:ext cx="352388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6ECB60"/>
                </a:solidFill>
              </a:rPr>
              <a:t>Verification</a:t>
            </a:r>
            <a:endParaRPr lang="en-US" sz="500" b="1" dirty="0">
              <a:solidFill>
                <a:srgbClr val="6EC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199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00364" y="0"/>
            <a:ext cx="372177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5725" y="6289675"/>
            <a:ext cx="269875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850624" y="0"/>
            <a:ext cx="341376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160125" y="81206"/>
            <a:ext cx="919581" cy="9062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ttps://eng.asu.edu.eg/download?sid=ZyszcL41aMPUCgmWWlKiyWXL2GTF85a5MsjJsJNZZuk%3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908" y="129028"/>
            <a:ext cx="810573" cy="810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Cpedi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" y="6249784"/>
            <a:ext cx="1435399" cy="4601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8216379" y="2274391"/>
            <a:ext cx="32387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7AB850"/>
              </a:buClr>
              <a:buSzPct val="66000"/>
            </a:pPr>
            <a:r>
              <a:rPr lang="en-US" sz="7200" b="1" dirty="0" smtClean="0">
                <a:solidFill>
                  <a:schemeClr val="bg1"/>
                </a:solidFill>
              </a:rPr>
              <a:t>Content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C6947-E377-7695-53D8-58D2BFA4224E}"/>
              </a:ext>
            </a:extLst>
          </p:cNvPr>
          <p:cNvSpPr txBox="1"/>
          <p:nvPr/>
        </p:nvSpPr>
        <p:spPr>
          <a:xfrm>
            <a:off x="355600" y="862735"/>
            <a:ext cx="110390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Overview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on the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project</a:t>
            </a: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USB-PHY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&amp;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PIPE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USB-PHY Components</a:t>
            </a: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Clock and Data Recovery (CDR)</a:t>
            </a: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CDR Components</a:t>
            </a:r>
          </a:p>
          <a:p>
            <a:pPr marL="800100" lvl="1" indent="-342900">
              <a:buClr>
                <a:srgbClr val="7AB850"/>
              </a:buClr>
              <a:buSzPct val="66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Phase Detector</a:t>
            </a:r>
          </a:p>
          <a:p>
            <a:pPr marL="800100" lvl="1" indent="-342900">
              <a:buClr>
                <a:srgbClr val="7AB850"/>
              </a:buClr>
              <a:buSzPct val="66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Digital Loop Filter(DLF)</a:t>
            </a:r>
          </a:p>
          <a:p>
            <a:pPr marL="800100" lvl="1" indent="-342900">
              <a:buClr>
                <a:srgbClr val="7AB850"/>
              </a:buClr>
              <a:buSzPct val="66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Phase Interpolator(PI)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CDR Integration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CDR Challenges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Verification On The System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Ending</a:t>
            </a:r>
          </a:p>
        </p:txBody>
      </p:sp>
    </p:spTree>
    <p:extLst>
      <p:ext uri="{BB962C8B-B14F-4D97-AF65-F5344CB8AC3E}">
        <p14:creationId xmlns:p14="http://schemas.microsoft.com/office/powerpoint/2010/main" val="588870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13301" cy="282548"/>
          </a:xfrm>
          <a:prstGeom prst="rect">
            <a:avLst/>
          </a:prstGeom>
          <a:solidFill>
            <a:srgbClr val="6EC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5725" y="6289675"/>
            <a:ext cx="269875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pedi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4421">
            <a:off x="-84886" y="5989109"/>
            <a:ext cx="1435399" cy="4601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-21302" y="6592824"/>
            <a:ext cx="12213301" cy="282548"/>
          </a:xfrm>
          <a:prstGeom prst="rect">
            <a:avLst/>
          </a:prstGeom>
          <a:solidFill>
            <a:srgbClr val="6EC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146055" y="107057"/>
            <a:ext cx="1006462" cy="970971"/>
            <a:chOff x="11146055" y="107057"/>
            <a:chExt cx="1006462" cy="970971"/>
          </a:xfrm>
        </p:grpSpPr>
        <p:sp>
          <p:nvSpPr>
            <p:cNvPr id="4" name="Oval 3"/>
            <p:cNvSpPr/>
            <p:nvPr/>
          </p:nvSpPr>
          <p:spPr>
            <a:xfrm>
              <a:off x="11146055" y="107057"/>
              <a:ext cx="1006462" cy="9709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https://eng.asu.edu.eg/download?sid=ZyszcL41aMPUCgmWWlKiyWXL2GTF85a5MsjJsJNZZuk%3D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3569" y="141274"/>
              <a:ext cx="851433" cy="8447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745" r="8859" b="766"/>
          <a:stretch/>
        </p:blipFill>
        <p:spPr>
          <a:xfrm>
            <a:off x="1588169" y="592542"/>
            <a:ext cx="5159141" cy="55649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987633" y="2826656"/>
            <a:ext cx="3565400" cy="769441"/>
          </a:xfrm>
          <a:prstGeom prst="rect">
            <a:avLst/>
          </a:prstGeom>
          <a:solidFill>
            <a:srgbClr val="6ECB60"/>
          </a:solidFill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libri" panose="020F0502020204030204" pitchFamily="34" charset="0"/>
              </a:rPr>
              <a:t>USB With PIPE</a:t>
            </a:r>
            <a:endParaRPr lang="en-US" sz="44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8461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00364" y="0"/>
            <a:ext cx="372177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5725" y="6289675"/>
            <a:ext cx="269875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850624" y="0"/>
            <a:ext cx="341376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160125" y="81206"/>
            <a:ext cx="919581" cy="9062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ttps://eng.asu.edu.eg/download?sid=ZyszcL41aMPUCgmWWlKiyWXL2GTF85a5MsjJsJNZZuk%3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908" y="129028"/>
            <a:ext cx="810573" cy="810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Cpedi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" y="6249784"/>
            <a:ext cx="1435399" cy="4601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2400401" y="553965"/>
            <a:ext cx="7117013" cy="584775"/>
          </a:xfrm>
          <a:prstGeom prst="rect">
            <a:avLst/>
          </a:prstGeom>
          <a:solidFill>
            <a:srgbClr val="48A0D7"/>
          </a:solidFill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Physical Interface with PCIE &amp; USB (PIPE)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931751" y="1852264"/>
            <a:ext cx="5573624" cy="4003040"/>
            <a:chOff x="3077163" y="1837904"/>
            <a:chExt cx="5763488" cy="4238625"/>
          </a:xfrm>
        </p:grpSpPr>
        <p:grpSp>
          <p:nvGrpSpPr>
            <p:cNvPr id="17" name="Group 16"/>
            <p:cNvGrpSpPr/>
            <p:nvPr/>
          </p:nvGrpSpPr>
          <p:grpSpPr>
            <a:xfrm>
              <a:off x="3077163" y="1837904"/>
              <a:ext cx="5763488" cy="4238625"/>
              <a:chOff x="6114568" y="1522288"/>
              <a:chExt cx="5763488" cy="423862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6114568" y="1522288"/>
                <a:ext cx="5763488" cy="4238625"/>
                <a:chOff x="6114568" y="1522288"/>
                <a:chExt cx="5763488" cy="4238625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4038"/>
                <a:stretch/>
              </p:blipFill>
              <p:spPr>
                <a:xfrm>
                  <a:off x="6114568" y="1522288"/>
                  <a:ext cx="5763488" cy="4238625"/>
                </a:xfrm>
                <a:prstGeom prst="rect">
                  <a:avLst/>
                </a:prstGeom>
              </p:spPr>
            </p:pic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7104888" y="3575304"/>
                  <a:ext cx="915425" cy="2288"/>
                </a:xfrm>
                <a:prstGeom prst="straightConnector1">
                  <a:avLst/>
                </a:prstGeom>
                <a:ln w="76200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9509760" y="4123184"/>
                  <a:ext cx="585216" cy="0"/>
                </a:xfrm>
                <a:prstGeom prst="straightConnector1">
                  <a:avLst/>
                </a:prstGeom>
                <a:ln w="76200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10655341" y="1765300"/>
                <a:ext cx="9621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/>
                  <a:t>PHY</a:t>
                </a:r>
                <a:endParaRPr lang="en-US" b="1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106649" y="3029674"/>
              <a:ext cx="8370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PIPE</a:t>
              </a:r>
              <a:endParaRPr lang="en-US" sz="2800" b="1" dirty="0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71" y="1852264"/>
            <a:ext cx="4797755" cy="361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05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13301" cy="282548"/>
          </a:xfrm>
          <a:prstGeom prst="rect">
            <a:avLst/>
          </a:prstGeom>
          <a:solidFill>
            <a:srgbClr val="6EC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5725" y="6289675"/>
            <a:ext cx="269875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pedi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4421">
            <a:off x="-84886" y="5989109"/>
            <a:ext cx="1435399" cy="4601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-21302" y="6592824"/>
            <a:ext cx="12213301" cy="282548"/>
          </a:xfrm>
          <a:prstGeom prst="rect">
            <a:avLst/>
          </a:prstGeom>
          <a:solidFill>
            <a:srgbClr val="6EC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146055" y="107057"/>
            <a:ext cx="1006462" cy="970971"/>
            <a:chOff x="11146055" y="107057"/>
            <a:chExt cx="1006462" cy="970971"/>
          </a:xfrm>
        </p:grpSpPr>
        <p:sp>
          <p:nvSpPr>
            <p:cNvPr id="4" name="Oval 3"/>
            <p:cNvSpPr/>
            <p:nvPr/>
          </p:nvSpPr>
          <p:spPr>
            <a:xfrm>
              <a:off x="11146055" y="107057"/>
              <a:ext cx="1006462" cy="9709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https://eng.asu.edu.eg/download?sid=ZyszcL41aMPUCgmWWlKiyWXL2GTF85a5MsjJsJNZZuk%3D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3569" y="141274"/>
              <a:ext cx="851433" cy="8447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Picture 11"/>
          <p:cNvPicPr/>
          <p:nvPr/>
        </p:nvPicPr>
        <p:blipFill rotWithShape="1">
          <a:blip r:embed="rId4"/>
          <a:srcRect t="11803" b="4442"/>
          <a:stretch/>
        </p:blipFill>
        <p:spPr>
          <a:xfrm>
            <a:off x="1508534" y="822734"/>
            <a:ext cx="9153627" cy="48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244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00364" y="0"/>
            <a:ext cx="372177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5725" y="6289675"/>
            <a:ext cx="269875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850624" y="0"/>
            <a:ext cx="341376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160125" y="81206"/>
            <a:ext cx="919581" cy="9062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ttps://eng.asu.edu.eg/download?sid=ZyszcL41aMPUCgmWWlKiyWXL2GTF85a5MsjJsJNZZuk%3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908" y="129028"/>
            <a:ext cx="810573" cy="810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Cpedi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" y="6249784"/>
            <a:ext cx="1435399" cy="4601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9C6947-E377-7695-53D8-58D2BFA4224E}"/>
              </a:ext>
            </a:extLst>
          </p:cNvPr>
          <p:cNvSpPr txBox="1"/>
          <p:nvPr/>
        </p:nvSpPr>
        <p:spPr>
          <a:xfrm>
            <a:off x="355600" y="633881"/>
            <a:ext cx="110390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Overview on the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project</a:t>
            </a: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USB-PHY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&amp;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PIPE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USB-PHY Components</a:t>
            </a: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Clock and Data Recovery (CDR)</a:t>
            </a: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CDR Components</a:t>
            </a:r>
          </a:p>
          <a:p>
            <a:pPr marL="800100" lvl="1" indent="-342900">
              <a:buClr>
                <a:srgbClr val="7AB850"/>
              </a:buClr>
              <a:buSzPct val="66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Phase Detector</a:t>
            </a:r>
          </a:p>
          <a:p>
            <a:pPr marL="800100" lvl="1" indent="-342900">
              <a:buClr>
                <a:srgbClr val="7AB850"/>
              </a:buClr>
              <a:buSzPct val="66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Digital Loop Filter(DLF)</a:t>
            </a:r>
          </a:p>
          <a:p>
            <a:pPr marL="800100" lvl="1" indent="-342900">
              <a:buClr>
                <a:srgbClr val="7AB850"/>
              </a:buClr>
              <a:buSzPct val="66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Phase Interpolator(PI)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CDR Integration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CDR Challenges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Verification On The System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Ending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8216379" y="2274391"/>
            <a:ext cx="32387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7AB850"/>
              </a:buClr>
              <a:buSzPct val="66000"/>
            </a:pPr>
            <a:r>
              <a:rPr lang="en-US" sz="7200" b="1" dirty="0" smtClean="0">
                <a:solidFill>
                  <a:schemeClr val="bg1"/>
                </a:solidFill>
              </a:rPr>
              <a:t>Content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433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00364" y="0"/>
            <a:ext cx="372177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5725" y="6289675"/>
            <a:ext cx="269875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850624" y="0"/>
            <a:ext cx="341376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160125" y="81206"/>
            <a:ext cx="919581" cy="9062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ttps://eng.asu.edu.eg/download?sid=ZyszcL41aMPUCgmWWlKiyWXL2GTF85a5MsjJsJNZZuk%3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908" y="129028"/>
            <a:ext cx="810573" cy="810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Cpedi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" y="6249784"/>
            <a:ext cx="1435399" cy="460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r="12770"/>
          <a:stretch/>
        </p:blipFill>
        <p:spPr>
          <a:xfrm>
            <a:off x="568763" y="2846487"/>
            <a:ext cx="5492455" cy="308726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404" y="1938528"/>
            <a:ext cx="4339825" cy="4260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251616" y="3047753"/>
            <a:ext cx="1297150" cy="523220"/>
          </a:xfrm>
          <a:prstGeom prst="rect">
            <a:avLst/>
          </a:prstGeom>
          <a:solidFill>
            <a:srgbClr val="6ECB6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PHY-RX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4634" y="3029367"/>
            <a:ext cx="1273105" cy="523220"/>
          </a:xfrm>
          <a:prstGeom prst="rect">
            <a:avLst/>
          </a:prstGeom>
          <a:solidFill>
            <a:srgbClr val="6ECB6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PHY-TX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87310" y="626478"/>
            <a:ext cx="1934677" cy="7218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44170" y="786836"/>
            <a:ext cx="1620957" cy="369332"/>
          </a:xfrm>
          <a:prstGeom prst="rect">
            <a:avLst/>
          </a:prstGeom>
          <a:solidFill>
            <a:srgbClr val="6ECB6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Common Block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83421" y="999609"/>
            <a:ext cx="503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21987" y="768603"/>
            <a:ext cx="503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421987" y="971502"/>
            <a:ext cx="503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421987" y="1172091"/>
            <a:ext cx="503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71302" y="856620"/>
            <a:ext cx="6543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Ref_CLK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6894481" y="626478"/>
            <a:ext cx="4651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PCLK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6883649" y="827066"/>
            <a:ext cx="9509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Bit_Rate_CLK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6894931" y="1032524"/>
            <a:ext cx="11657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Bit_Rate_10_CLK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05292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6835645" y="1349105"/>
            <a:ext cx="8175799" cy="4521615"/>
          </a:xfrm>
          <a:prstGeom prst="rect">
            <a:avLst/>
          </a:prstGeom>
        </p:spPr>
      </p:pic>
      <p:cxnSp>
        <p:nvCxnSpPr>
          <p:cNvPr id="48" name="Elbow Connector 47"/>
          <p:cNvCxnSpPr/>
          <p:nvPr/>
        </p:nvCxnSpPr>
        <p:spPr>
          <a:xfrm rot="10800000">
            <a:off x="8222351" y="2413194"/>
            <a:ext cx="1206230" cy="972766"/>
          </a:xfrm>
          <a:prstGeom prst="bentConnector3">
            <a:avLst/>
          </a:prstGeom>
          <a:ln w="38100">
            <a:solidFill>
              <a:srgbClr val="6EC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103818" y="2295727"/>
            <a:ext cx="237067" cy="237067"/>
          </a:xfrm>
          <a:prstGeom prst="ellipse">
            <a:avLst/>
          </a:prstGeom>
          <a:solidFill>
            <a:srgbClr val="6EC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590545" y="704710"/>
            <a:ext cx="1934677" cy="7218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747405" y="86506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Common Block</a:t>
            </a:r>
            <a:endParaRPr lang="en-US" b="1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086656" y="1077841"/>
            <a:ext cx="503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525222" y="846835"/>
            <a:ext cx="503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525222" y="1049734"/>
            <a:ext cx="503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25222" y="1250323"/>
            <a:ext cx="503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74537" y="934852"/>
            <a:ext cx="6543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Ref_CLK</a:t>
            </a:r>
            <a:endParaRPr lang="en-US" sz="1100" dirty="0"/>
          </a:p>
        </p:txBody>
      </p:sp>
      <p:sp>
        <p:nvSpPr>
          <p:cNvPr id="58" name="Rectangle 57"/>
          <p:cNvSpPr/>
          <p:nvPr/>
        </p:nvSpPr>
        <p:spPr>
          <a:xfrm>
            <a:off x="3997716" y="704710"/>
            <a:ext cx="4651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PCLK</a:t>
            </a:r>
            <a:endParaRPr lang="en-US" sz="1100" dirty="0"/>
          </a:p>
        </p:txBody>
      </p:sp>
      <p:sp>
        <p:nvSpPr>
          <p:cNvPr id="59" name="Rectangle 58"/>
          <p:cNvSpPr/>
          <p:nvPr/>
        </p:nvSpPr>
        <p:spPr>
          <a:xfrm>
            <a:off x="3986884" y="905298"/>
            <a:ext cx="9509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Bit_Rate_CLK</a:t>
            </a:r>
            <a:endParaRPr lang="en-US" sz="1100" dirty="0"/>
          </a:p>
        </p:txBody>
      </p:sp>
      <p:sp>
        <p:nvSpPr>
          <p:cNvPr id="60" name="Rectangle 59"/>
          <p:cNvSpPr/>
          <p:nvPr/>
        </p:nvSpPr>
        <p:spPr>
          <a:xfrm>
            <a:off x="3998166" y="1110756"/>
            <a:ext cx="11657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Bit_Rate_10_CLK</a:t>
            </a:r>
            <a:endParaRPr lang="en-US" sz="1100" dirty="0"/>
          </a:p>
        </p:txBody>
      </p:sp>
      <p:pic>
        <p:nvPicPr>
          <p:cNvPr id="61" name="Picture 60"/>
          <p:cNvPicPr/>
          <p:nvPr/>
        </p:nvPicPr>
        <p:blipFill rotWithShape="1">
          <a:blip r:embed="rId3"/>
          <a:srcRect t="10067" b="6691"/>
          <a:stretch/>
        </p:blipFill>
        <p:spPr>
          <a:xfrm>
            <a:off x="474537" y="2597860"/>
            <a:ext cx="5668236" cy="3648729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6518832" y="2228528"/>
            <a:ext cx="1620957" cy="369332"/>
          </a:xfrm>
          <a:prstGeom prst="rect">
            <a:avLst/>
          </a:prstGeom>
          <a:solidFill>
            <a:srgbClr val="6ECB6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Common Block</a:t>
            </a:r>
          </a:p>
        </p:txBody>
      </p:sp>
    </p:spTree>
    <p:extLst>
      <p:ext uri="{BB962C8B-B14F-4D97-AF65-F5344CB8AC3E}">
        <p14:creationId xmlns:p14="http://schemas.microsoft.com/office/powerpoint/2010/main" val="3075352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308</Words>
  <Application>Microsoft Office PowerPoint</Application>
  <PresentationFormat>Widescreen</PresentationFormat>
  <Paragraphs>136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Impact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Maher</dc:creator>
  <cp:lastModifiedBy>Maher</cp:lastModifiedBy>
  <cp:revision>50</cp:revision>
  <dcterms:created xsi:type="dcterms:W3CDTF">2024-05-02T06:57:26Z</dcterms:created>
  <dcterms:modified xsi:type="dcterms:W3CDTF">2024-05-04T20:57:02Z</dcterms:modified>
</cp:coreProperties>
</file>