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2" r:id="rId4"/>
    <p:sldId id="261" r:id="rId5"/>
    <p:sldId id="258" r:id="rId6"/>
    <p:sldId id="260"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C26A"/>
    <a:srgbClr val="7A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F11191-BF52-4BFF-8C47-CA7BA5CC33A7}" type="datetimeFigureOut">
              <a:rPr lang="en-US" smtClean="0"/>
              <a:t>1/17/2024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68E013-C9C0-4719-A444-BDC4376596C6}" type="slidenum">
              <a:rPr lang="en-US" smtClean="0"/>
              <a:t>‹#›</a:t>
            </a:fld>
            <a:endParaRPr lang="en-US"/>
          </a:p>
        </p:txBody>
      </p:sp>
    </p:spTree>
    <p:extLst>
      <p:ext uri="{BB962C8B-B14F-4D97-AF65-F5344CB8AC3E}">
        <p14:creationId xmlns:p14="http://schemas.microsoft.com/office/powerpoint/2010/main" val="853623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BD4BF-9443-4E8E-A402-30F924502590}"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F5E7A-37FF-423F-9EE4-A6D7C2D9B609}" type="slidenum">
              <a:rPr lang="en-US" smtClean="0"/>
              <a:t>‹#›</a:t>
            </a:fld>
            <a:endParaRPr lang="en-US"/>
          </a:p>
        </p:txBody>
      </p:sp>
    </p:spTree>
    <p:extLst>
      <p:ext uri="{BB962C8B-B14F-4D97-AF65-F5344CB8AC3E}">
        <p14:creationId xmlns:p14="http://schemas.microsoft.com/office/powerpoint/2010/main" val="4713728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AD7AC5-2D2B-45DC-BE83-1D664414757A}"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157388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3BCF20-7809-4AC1-A63E-97424C7738CB}"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359572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B5307-D442-424B-AC15-6719765E950E}"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33215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83741" y="5925521"/>
            <a:ext cx="2743200" cy="365125"/>
          </a:xfrm>
        </p:spPr>
        <p:txBody>
          <a:bodyPr/>
          <a:lstStyle>
            <a:lvl1pPr>
              <a:defRPr sz="2000"/>
            </a:lvl1pPr>
          </a:lstStyle>
          <a:p>
            <a:fld id="{FC39D346-4FC3-4D18-AA21-C177DCA7802D}" type="slidenum">
              <a:rPr lang="en-US" smtClean="0"/>
              <a:pPr/>
              <a:t>‹#›</a:t>
            </a:fld>
            <a:endParaRPr lang="en-US" dirty="0"/>
          </a:p>
        </p:txBody>
      </p:sp>
      <p:grpSp>
        <p:nvGrpSpPr>
          <p:cNvPr id="7" name="Group 6"/>
          <p:cNvGrpSpPr/>
          <p:nvPr userDrawn="1"/>
        </p:nvGrpSpPr>
        <p:grpSpPr>
          <a:xfrm>
            <a:off x="-140675" y="-426438"/>
            <a:ext cx="12482557" cy="7422104"/>
            <a:chOff x="-166075" y="-439138"/>
            <a:chExt cx="12482557" cy="7422104"/>
          </a:xfrm>
        </p:grpSpPr>
        <p:sp>
          <p:nvSpPr>
            <p:cNvPr id="8" name="Diagonal Stripe 7"/>
            <p:cNvSpPr/>
            <p:nvPr/>
          </p:nvSpPr>
          <p:spPr>
            <a:xfrm rot="15967348">
              <a:off x="5715274" y="-6192182"/>
              <a:ext cx="703759" cy="1220984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Diagonal Stripe 8"/>
            <p:cNvSpPr/>
            <p:nvPr/>
          </p:nvSpPr>
          <p:spPr>
            <a:xfrm rot="5400000" flipH="1">
              <a:off x="6634468" y="-5157401"/>
              <a:ext cx="476698" cy="10697633"/>
            </a:xfrm>
            <a:prstGeom prst="diagStripe">
              <a:avLst>
                <a:gd name="adj" fmla="val 50429"/>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Diagonal Stripe 9"/>
            <p:cNvSpPr/>
            <p:nvPr/>
          </p:nvSpPr>
          <p:spPr>
            <a:xfrm rot="15967348">
              <a:off x="5723324" y="227342"/>
              <a:ext cx="703759" cy="12482557"/>
            </a:xfrm>
            <a:prstGeom prst="diagStrip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Diagonal Stripe 10"/>
            <p:cNvSpPr/>
            <p:nvPr/>
          </p:nvSpPr>
          <p:spPr>
            <a:xfrm rot="5400000" flipH="1">
              <a:off x="6681730" y="1443062"/>
              <a:ext cx="429767" cy="10650041"/>
            </a:xfrm>
            <a:prstGeom prst="diagStripe">
              <a:avLst>
                <a:gd name="adj" fmla="val 50429"/>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Oval 11"/>
            <p:cNvSpPr/>
            <p:nvPr/>
          </p:nvSpPr>
          <p:spPr>
            <a:xfrm>
              <a:off x="11117264" y="55564"/>
              <a:ext cx="1023051" cy="9620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descr="https://eng.asu.edu.eg/download?sid=ZyszcL41aMPUCgmWWlKiyWXL2GTF85a5MsjJsJNZZuk%3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0108" y="76648"/>
              <a:ext cx="817360" cy="817360"/>
            </a:xfrm>
            <a:prstGeom prst="rect">
              <a:avLst/>
            </a:prstGeom>
            <a:noFill/>
            <a:ln>
              <a:noFill/>
            </a:ln>
          </p:spPr>
        </p:pic>
        <p:sp>
          <p:nvSpPr>
            <p:cNvPr id="14" name="Rectangle 13"/>
            <p:cNvSpPr/>
            <p:nvPr/>
          </p:nvSpPr>
          <p:spPr>
            <a:xfrm>
              <a:off x="95252" y="6462673"/>
              <a:ext cx="417513" cy="183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ICpedia"/>
            <p:cNvPicPr/>
            <p:nvPr/>
          </p:nvPicPr>
          <p:blipFill>
            <a:blip r:embed="rId3">
              <a:extLst>
                <a:ext uri="{28A0092B-C50C-407E-A947-70E740481C1C}">
                  <a14:useLocalDpi xmlns:a14="http://schemas.microsoft.com/office/drawing/2010/main" val="0"/>
                </a:ext>
              </a:extLst>
            </a:blip>
            <a:srcRect/>
            <a:stretch>
              <a:fillRect/>
            </a:stretch>
          </p:blipFill>
          <p:spPr bwMode="auto">
            <a:xfrm rot="21414421">
              <a:off x="11337" y="6148811"/>
              <a:ext cx="1431555" cy="458891"/>
            </a:xfrm>
            <a:prstGeom prst="rect">
              <a:avLst/>
            </a:prstGeom>
            <a:noFill/>
            <a:ln>
              <a:noFill/>
            </a:ln>
          </p:spPr>
        </p:pic>
      </p:grpSp>
    </p:spTree>
    <p:extLst>
      <p:ext uri="{BB962C8B-B14F-4D97-AF65-F5344CB8AC3E}">
        <p14:creationId xmlns:p14="http://schemas.microsoft.com/office/powerpoint/2010/main" val="2005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74B81F-0AF9-4B43-8B9A-E043DAB36916}"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30522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7DDCA7-FA09-4B1B-9E9C-9E69B287CFF9}"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48991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7973AD-24C2-497C-A30C-2F2BA8887BD9}" type="datetime1">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35549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106B0-4C9C-4FD2-BB8E-942DBA519202}" type="datetime1">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188078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374CE-5D70-4016-AC2F-D51F0B4459F8}" type="datetime1">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306034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AFD940-D521-478A-BF73-CFED10093B41}"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209865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2FF4B2-95AD-4894-918D-44C8A59D7889}"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9D346-4FC3-4D18-AA21-C177DCA7802D}" type="slidenum">
              <a:rPr lang="en-US" smtClean="0"/>
              <a:t>‹#›</a:t>
            </a:fld>
            <a:endParaRPr lang="en-US"/>
          </a:p>
        </p:txBody>
      </p:sp>
    </p:spTree>
    <p:extLst>
      <p:ext uri="{BB962C8B-B14F-4D97-AF65-F5344CB8AC3E}">
        <p14:creationId xmlns:p14="http://schemas.microsoft.com/office/powerpoint/2010/main" val="224255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C5C12-B462-4FA2-ABCF-F7CC081E386C}" type="datetime1">
              <a:rPr lang="en-US" smtClean="0"/>
              <a:t>1/17/2024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9D346-4FC3-4D18-AA21-C177DCA7802D}" type="slidenum">
              <a:rPr lang="en-US" smtClean="0"/>
              <a:t>‹#›</a:t>
            </a:fld>
            <a:endParaRPr lang="en-US"/>
          </a:p>
        </p:txBody>
      </p:sp>
    </p:spTree>
    <p:extLst>
      <p:ext uri="{BB962C8B-B14F-4D97-AF65-F5344CB8AC3E}">
        <p14:creationId xmlns:p14="http://schemas.microsoft.com/office/powerpoint/2010/main" val="129170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66075" y="-439138"/>
            <a:ext cx="12482557" cy="7422104"/>
            <a:chOff x="-166075" y="-439138"/>
            <a:chExt cx="12482557" cy="7422104"/>
          </a:xfrm>
        </p:grpSpPr>
        <p:sp>
          <p:nvSpPr>
            <p:cNvPr id="4" name="Diagonal Stripe 3"/>
            <p:cNvSpPr/>
            <p:nvPr/>
          </p:nvSpPr>
          <p:spPr>
            <a:xfrm rot="15967348">
              <a:off x="5715274" y="-6192182"/>
              <a:ext cx="703759" cy="1220984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Diagonal Stripe 4"/>
            <p:cNvSpPr/>
            <p:nvPr/>
          </p:nvSpPr>
          <p:spPr>
            <a:xfrm rot="5400000" flipH="1">
              <a:off x="6634468" y="-5157401"/>
              <a:ext cx="476698" cy="10697633"/>
            </a:xfrm>
            <a:prstGeom prst="diagStripe">
              <a:avLst>
                <a:gd name="adj" fmla="val 50429"/>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Diagonal Stripe 5"/>
            <p:cNvSpPr/>
            <p:nvPr/>
          </p:nvSpPr>
          <p:spPr>
            <a:xfrm rot="15967348">
              <a:off x="5723324" y="227342"/>
              <a:ext cx="703759" cy="12482557"/>
            </a:xfrm>
            <a:prstGeom prst="diagStrip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Diagonal Stripe 6"/>
            <p:cNvSpPr/>
            <p:nvPr/>
          </p:nvSpPr>
          <p:spPr>
            <a:xfrm rot="5400000" flipH="1">
              <a:off x="6681730" y="1443062"/>
              <a:ext cx="429767" cy="10650041"/>
            </a:xfrm>
            <a:prstGeom prst="diagStripe">
              <a:avLst>
                <a:gd name="adj" fmla="val 50429"/>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Oval 13"/>
            <p:cNvSpPr/>
            <p:nvPr/>
          </p:nvSpPr>
          <p:spPr>
            <a:xfrm>
              <a:off x="11117264" y="55564"/>
              <a:ext cx="1023051" cy="9620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https://eng.asu.edu.eg/download?sid=ZyszcL41aMPUCgmWWlKiyWXL2GTF85a5MsjJsJNZZuk%3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0108" y="76648"/>
              <a:ext cx="817360" cy="817360"/>
            </a:xfrm>
            <a:prstGeom prst="rect">
              <a:avLst/>
            </a:prstGeom>
            <a:noFill/>
            <a:ln>
              <a:noFill/>
            </a:ln>
          </p:spPr>
        </p:pic>
        <p:sp>
          <p:nvSpPr>
            <p:cNvPr id="15" name="Rectangle 14"/>
            <p:cNvSpPr/>
            <p:nvPr/>
          </p:nvSpPr>
          <p:spPr>
            <a:xfrm>
              <a:off x="95252" y="6462673"/>
              <a:ext cx="417513" cy="183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ICpedia"/>
            <p:cNvPicPr/>
            <p:nvPr/>
          </p:nvPicPr>
          <p:blipFill>
            <a:blip r:embed="rId3">
              <a:extLst>
                <a:ext uri="{28A0092B-C50C-407E-A947-70E740481C1C}">
                  <a14:useLocalDpi xmlns:a14="http://schemas.microsoft.com/office/drawing/2010/main" val="0"/>
                </a:ext>
              </a:extLst>
            </a:blip>
            <a:srcRect/>
            <a:stretch>
              <a:fillRect/>
            </a:stretch>
          </p:blipFill>
          <p:spPr bwMode="auto">
            <a:xfrm rot="21414421">
              <a:off x="11337" y="6148811"/>
              <a:ext cx="1431555" cy="458891"/>
            </a:xfrm>
            <a:prstGeom prst="rect">
              <a:avLst/>
            </a:prstGeom>
            <a:noFill/>
            <a:ln>
              <a:noFill/>
            </a:ln>
          </p:spPr>
        </p:pic>
      </p:grpSp>
      <p:sp>
        <p:nvSpPr>
          <p:cNvPr id="16" name="Slide Number Placeholder 15"/>
          <p:cNvSpPr>
            <a:spLocks noGrp="1" noChangeAspect="1"/>
          </p:cNvSpPr>
          <p:nvPr>
            <p:ph type="sldNum" sz="quarter" idx="12"/>
          </p:nvPr>
        </p:nvSpPr>
        <p:spPr>
          <a:xfrm>
            <a:off x="9230260" y="6013131"/>
            <a:ext cx="2743200" cy="365125"/>
          </a:xfrm>
        </p:spPr>
        <p:txBody>
          <a:bodyPr/>
          <a:lstStyle/>
          <a:p>
            <a:fld id="{FC39D346-4FC3-4D18-AA21-C177DCA7802D}" type="slidenum">
              <a:rPr lang="en-US" sz="1800"/>
              <a:t>1</a:t>
            </a:fld>
            <a:endParaRPr lang="en-US" dirty="0"/>
          </a:p>
        </p:txBody>
      </p:sp>
      <p:sp>
        <p:nvSpPr>
          <p:cNvPr id="20" name="TextBox 19"/>
          <p:cNvSpPr txBox="1"/>
          <p:nvPr/>
        </p:nvSpPr>
        <p:spPr>
          <a:xfrm>
            <a:off x="2402654" y="929413"/>
            <a:ext cx="7220503" cy="2123658"/>
          </a:xfrm>
          <a:prstGeom prst="rect">
            <a:avLst/>
          </a:prstGeom>
          <a:noFill/>
        </p:spPr>
        <p:txBody>
          <a:bodyPr wrap="none" rtlCol="0">
            <a:spAutoFit/>
          </a:bodyPr>
          <a:lstStyle/>
          <a:p>
            <a:r>
              <a:rPr lang="en-US" sz="4400" b="1" dirty="0">
                <a:solidFill>
                  <a:schemeClr val="tx1">
                    <a:lumMod val="65000"/>
                    <a:lumOff val="35000"/>
                  </a:schemeClr>
                </a:solidFill>
              </a:rPr>
              <a:t>Digital Design and Verification</a:t>
            </a:r>
            <a:endParaRPr lang="en-US" sz="4400" dirty="0">
              <a:solidFill>
                <a:schemeClr val="tx1">
                  <a:lumMod val="65000"/>
                  <a:lumOff val="35000"/>
                </a:schemeClr>
              </a:solidFill>
            </a:endParaRPr>
          </a:p>
          <a:p>
            <a:r>
              <a:rPr lang="en-US" sz="4400" b="1" dirty="0">
                <a:solidFill>
                  <a:schemeClr val="tx1">
                    <a:lumMod val="65000"/>
                    <a:lumOff val="35000"/>
                  </a:schemeClr>
                </a:solidFill>
              </a:rPr>
              <a:t>                        For</a:t>
            </a:r>
            <a:endParaRPr lang="en-US" sz="4400" dirty="0">
              <a:solidFill>
                <a:schemeClr val="tx1">
                  <a:lumMod val="65000"/>
                  <a:lumOff val="35000"/>
                </a:schemeClr>
              </a:solidFill>
            </a:endParaRPr>
          </a:p>
          <a:p>
            <a:r>
              <a:rPr lang="en-US" sz="4400" b="1" dirty="0">
                <a:solidFill>
                  <a:schemeClr val="tx1">
                    <a:lumMod val="65000"/>
                    <a:lumOff val="35000"/>
                  </a:schemeClr>
                </a:solidFill>
              </a:rPr>
              <a:t>              </a:t>
            </a:r>
            <a:r>
              <a:rPr lang="en-US" sz="4400" b="1" dirty="0" err="1">
                <a:solidFill>
                  <a:schemeClr val="tx1">
                    <a:lumMod val="65000"/>
                    <a:lumOff val="35000"/>
                  </a:schemeClr>
                </a:solidFill>
              </a:rPr>
              <a:t>SerDes</a:t>
            </a:r>
            <a:r>
              <a:rPr lang="en-US" sz="4400" b="1" dirty="0">
                <a:solidFill>
                  <a:schemeClr val="tx1">
                    <a:lumMod val="65000"/>
                    <a:lumOff val="35000"/>
                  </a:schemeClr>
                </a:solidFill>
              </a:rPr>
              <a:t> System</a:t>
            </a:r>
            <a:endParaRPr lang="en-US" sz="4400" dirty="0">
              <a:solidFill>
                <a:schemeClr val="tx1">
                  <a:lumMod val="65000"/>
                  <a:lumOff val="35000"/>
                </a:schemeClr>
              </a:solidFill>
            </a:endParaRPr>
          </a:p>
        </p:txBody>
      </p:sp>
      <p:sp>
        <p:nvSpPr>
          <p:cNvPr id="22" name="TextBox 21"/>
          <p:cNvSpPr txBox="1"/>
          <p:nvPr/>
        </p:nvSpPr>
        <p:spPr>
          <a:xfrm>
            <a:off x="3570569" y="3481524"/>
            <a:ext cx="4884671" cy="1785104"/>
          </a:xfrm>
          <a:prstGeom prst="rect">
            <a:avLst/>
          </a:prstGeom>
          <a:noFill/>
        </p:spPr>
        <p:txBody>
          <a:bodyPr wrap="none" rtlCol="0">
            <a:spAutoFit/>
          </a:bodyPr>
          <a:lstStyle/>
          <a:p>
            <a:pPr algn="ctr"/>
            <a:r>
              <a:rPr lang="en-US" sz="3200" b="1" u="sng" dirty="0">
                <a:solidFill>
                  <a:schemeClr val="accent1">
                    <a:lumMod val="75000"/>
                  </a:schemeClr>
                </a:solidFill>
                <a:latin typeface="Times New Roman" panose="02020603050405020304" pitchFamily="18" charset="0"/>
                <a:cs typeface="Times New Roman" panose="02020603050405020304" pitchFamily="18" charset="0"/>
              </a:rPr>
              <a:t>Team members</a:t>
            </a:r>
            <a:endParaRPr lang="en-US" sz="2800" b="1" u="sng"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sz="600" b="1" dirty="0"/>
          </a:p>
          <a:p>
            <a:r>
              <a:rPr lang="en-US" sz="2000" dirty="0"/>
              <a:t>                </a:t>
            </a:r>
            <a:r>
              <a:rPr lang="en-US" sz="2400" dirty="0">
                <a:solidFill>
                  <a:schemeClr val="tx1">
                    <a:lumMod val="75000"/>
                    <a:lumOff val="25000"/>
                  </a:schemeClr>
                </a:solidFill>
              </a:rPr>
              <a:t>Hassan Khaled Hassan</a:t>
            </a:r>
          </a:p>
          <a:p>
            <a:r>
              <a:rPr lang="en-US" sz="2400" dirty="0">
                <a:solidFill>
                  <a:schemeClr val="tx1">
                    <a:lumMod val="75000"/>
                    <a:lumOff val="25000"/>
                  </a:schemeClr>
                </a:solidFill>
              </a:rPr>
              <a:t>    </a:t>
            </a:r>
            <a:r>
              <a:rPr lang="en-US" sz="2400" dirty="0" err="1">
                <a:solidFill>
                  <a:schemeClr val="tx1">
                    <a:lumMod val="75000"/>
                    <a:lumOff val="25000"/>
                  </a:schemeClr>
                </a:solidFill>
              </a:rPr>
              <a:t>Abdelmagid</a:t>
            </a:r>
            <a:r>
              <a:rPr lang="en-US" sz="2400" dirty="0">
                <a:solidFill>
                  <a:schemeClr val="tx1">
                    <a:lumMod val="75000"/>
                    <a:lumOff val="25000"/>
                  </a:schemeClr>
                </a:solidFill>
              </a:rPr>
              <a:t> Mohamed </a:t>
            </a:r>
            <a:r>
              <a:rPr lang="en-US" sz="2400" dirty="0" err="1">
                <a:solidFill>
                  <a:schemeClr val="tx1">
                    <a:lumMod val="75000"/>
                    <a:lumOff val="25000"/>
                  </a:schemeClr>
                </a:solidFill>
              </a:rPr>
              <a:t>Abdelmagid</a:t>
            </a:r>
            <a:endParaRPr lang="en-US" sz="2400" dirty="0">
              <a:solidFill>
                <a:schemeClr val="tx1">
                  <a:lumMod val="75000"/>
                  <a:lumOff val="25000"/>
                </a:schemeClr>
              </a:solidFill>
            </a:endParaRPr>
          </a:p>
          <a:p>
            <a:r>
              <a:rPr lang="en-US" sz="2400" dirty="0">
                <a:solidFill>
                  <a:schemeClr val="tx1">
                    <a:lumMod val="75000"/>
                    <a:lumOff val="25000"/>
                  </a:schemeClr>
                </a:solidFill>
              </a:rPr>
              <a:t>               </a:t>
            </a:r>
            <a:r>
              <a:rPr lang="en-US" sz="2400" dirty="0" err="1">
                <a:solidFill>
                  <a:schemeClr val="tx1">
                    <a:lumMod val="75000"/>
                    <a:lumOff val="25000"/>
                  </a:schemeClr>
                </a:solidFill>
              </a:rPr>
              <a:t>Alaa</a:t>
            </a:r>
            <a:r>
              <a:rPr lang="en-US" sz="2400" dirty="0">
                <a:solidFill>
                  <a:schemeClr val="tx1">
                    <a:lumMod val="75000"/>
                    <a:lumOff val="25000"/>
                  </a:schemeClr>
                </a:solidFill>
              </a:rPr>
              <a:t> Salah </a:t>
            </a:r>
            <a:r>
              <a:rPr lang="en-US" sz="2400" dirty="0" err="1">
                <a:solidFill>
                  <a:schemeClr val="tx1">
                    <a:lumMod val="75000"/>
                    <a:lumOff val="25000"/>
                  </a:schemeClr>
                </a:solidFill>
              </a:rPr>
              <a:t>Abd-Elfattah</a:t>
            </a:r>
            <a:endParaRPr lang="en-US" sz="2400" dirty="0">
              <a:solidFill>
                <a:schemeClr val="tx1">
                  <a:lumMod val="75000"/>
                  <a:lumOff val="25000"/>
                </a:schemeClr>
              </a:solidFill>
            </a:endParaRPr>
          </a:p>
        </p:txBody>
      </p:sp>
      <p:grpSp>
        <p:nvGrpSpPr>
          <p:cNvPr id="25" name="Group 24"/>
          <p:cNvGrpSpPr/>
          <p:nvPr/>
        </p:nvGrpSpPr>
        <p:grpSpPr>
          <a:xfrm>
            <a:off x="8998888" y="5419111"/>
            <a:ext cx="2458430" cy="951265"/>
            <a:chOff x="9804334" y="4939360"/>
            <a:chExt cx="2458430" cy="951265"/>
          </a:xfrm>
        </p:grpSpPr>
        <p:sp>
          <p:nvSpPr>
            <p:cNvPr id="23" name="Rectangle 22"/>
            <p:cNvSpPr/>
            <p:nvPr/>
          </p:nvSpPr>
          <p:spPr>
            <a:xfrm>
              <a:off x="10041351" y="4939360"/>
              <a:ext cx="1859805" cy="523220"/>
            </a:xfrm>
            <a:prstGeom prst="rect">
              <a:avLst/>
            </a:prstGeom>
          </p:spPr>
          <p:txBody>
            <a:bodyPr wrap="none">
              <a:spAutoFit/>
            </a:bodyPr>
            <a:lstStyle/>
            <a:p>
              <a:pPr algn="ctr"/>
              <a:r>
                <a:rPr lang="en-US" sz="2800" b="1" u="sng" dirty="0">
                  <a:solidFill>
                    <a:schemeClr val="accent1">
                      <a:lumMod val="75000"/>
                    </a:schemeClr>
                  </a:solidFill>
                  <a:latin typeface="Times New Roman" panose="02020603050405020304" pitchFamily="18" charset="0"/>
                  <a:cs typeface="Times New Roman" panose="02020603050405020304" pitchFamily="18" charset="0"/>
                </a:rPr>
                <a:t>Supervisor</a:t>
              </a:r>
              <a:endParaRPr lang="en-US" sz="2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9804334" y="5428960"/>
              <a:ext cx="2458430" cy="461665"/>
            </a:xfrm>
            <a:prstGeom prst="rect">
              <a:avLst/>
            </a:prstGeom>
          </p:spPr>
          <p:txBody>
            <a:bodyPr wrap="none">
              <a:spAutoFit/>
            </a:bodyPr>
            <a:lstStyle/>
            <a:p>
              <a:r>
                <a:rPr lang="en-US" i="1" dirty="0"/>
                <a:t> </a:t>
              </a:r>
              <a:r>
                <a:rPr lang="en-US" sz="2400" i="1" dirty="0">
                  <a:solidFill>
                    <a:schemeClr val="tx1">
                      <a:lumMod val="75000"/>
                      <a:lumOff val="25000"/>
                    </a:schemeClr>
                  </a:solidFill>
                </a:rPr>
                <a:t>Dr. Ahmed </a:t>
              </a:r>
              <a:r>
                <a:rPr lang="en-US" sz="2400" i="1" dirty="0" err="1">
                  <a:solidFill>
                    <a:schemeClr val="tx1">
                      <a:lumMod val="75000"/>
                      <a:lumOff val="25000"/>
                    </a:schemeClr>
                  </a:solidFill>
                </a:rPr>
                <a:t>M.Zaki</a:t>
              </a:r>
              <a:endParaRPr lang="en-US" sz="2400" i="1" dirty="0">
                <a:solidFill>
                  <a:schemeClr val="tx1">
                    <a:lumMod val="75000"/>
                    <a:lumOff val="25000"/>
                  </a:schemeClr>
                </a:solidFill>
              </a:endParaRPr>
            </a:p>
          </p:txBody>
        </p:sp>
      </p:grpSp>
    </p:spTree>
    <p:extLst>
      <p:ext uri="{BB962C8B-B14F-4D97-AF65-F5344CB8AC3E}">
        <p14:creationId xmlns:p14="http://schemas.microsoft.com/office/powerpoint/2010/main" val="158960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39D346-4FC3-4D18-AA21-C177DCA7802D}" type="slidenum">
              <a:rPr lang="en-US" smtClean="0"/>
              <a:t>2</a:t>
            </a:fld>
            <a:endParaRPr lang="en-US"/>
          </a:p>
        </p:txBody>
      </p:sp>
      <p:grpSp>
        <p:nvGrpSpPr>
          <p:cNvPr id="5" name="Group 4"/>
          <p:cNvGrpSpPr/>
          <p:nvPr/>
        </p:nvGrpSpPr>
        <p:grpSpPr>
          <a:xfrm>
            <a:off x="-166075" y="-439138"/>
            <a:ext cx="12482557" cy="7422104"/>
            <a:chOff x="-166075" y="-439138"/>
            <a:chExt cx="12482557" cy="7422104"/>
          </a:xfrm>
        </p:grpSpPr>
        <p:sp>
          <p:nvSpPr>
            <p:cNvPr id="6" name="Diagonal Stripe 5"/>
            <p:cNvSpPr/>
            <p:nvPr/>
          </p:nvSpPr>
          <p:spPr>
            <a:xfrm rot="15967348">
              <a:off x="5715274" y="-6192182"/>
              <a:ext cx="703759" cy="1220984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Diagonal Stripe 6"/>
            <p:cNvSpPr/>
            <p:nvPr/>
          </p:nvSpPr>
          <p:spPr>
            <a:xfrm rot="5400000" flipH="1">
              <a:off x="6634468" y="-5157401"/>
              <a:ext cx="476698" cy="10697633"/>
            </a:xfrm>
            <a:prstGeom prst="diagStripe">
              <a:avLst>
                <a:gd name="adj" fmla="val 50429"/>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Diagonal Stripe 7"/>
            <p:cNvSpPr/>
            <p:nvPr/>
          </p:nvSpPr>
          <p:spPr>
            <a:xfrm rot="15967348">
              <a:off x="5723324" y="227342"/>
              <a:ext cx="703759" cy="12482557"/>
            </a:xfrm>
            <a:prstGeom prst="diagStrip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Diagonal Stripe 8"/>
            <p:cNvSpPr/>
            <p:nvPr/>
          </p:nvSpPr>
          <p:spPr>
            <a:xfrm rot="5400000" flipH="1">
              <a:off x="6681730" y="1443062"/>
              <a:ext cx="429767" cy="10650041"/>
            </a:xfrm>
            <a:prstGeom prst="diagStripe">
              <a:avLst>
                <a:gd name="adj" fmla="val 50429"/>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Oval 9"/>
            <p:cNvSpPr/>
            <p:nvPr/>
          </p:nvSpPr>
          <p:spPr>
            <a:xfrm>
              <a:off x="11117264" y="55564"/>
              <a:ext cx="1023051" cy="9620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https://eng.asu.edu.eg/download?sid=ZyszcL41aMPUCgmWWlKiyWXL2GTF85a5MsjJsJNZZuk%3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0108" y="76648"/>
              <a:ext cx="817360" cy="817360"/>
            </a:xfrm>
            <a:prstGeom prst="rect">
              <a:avLst/>
            </a:prstGeom>
            <a:noFill/>
            <a:ln>
              <a:noFill/>
            </a:ln>
          </p:spPr>
        </p:pic>
        <p:sp>
          <p:nvSpPr>
            <p:cNvPr id="12" name="Rectangle 11"/>
            <p:cNvSpPr/>
            <p:nvPr/>
          </p:nvSpPr>
          <p:spPr>
            <a:xfrm>
              <a:off x="95252" y="6462673"/>
              <a:ext cx="417513" cy="183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descr="ICpedia"/>
            <p:cNvPicPr/>
            <p:nvPr/>
          </p:nvPicPr>
          <p:blipFill>
            <a:blip r:embed="rId3">
              <a:extLst>
                <a:ext uri="{28A0092B-C50C-407E-A947-70E740481C1C}">
                  <a14:useLocalDpi xmlns:a14="http://schemas.microsoft.com/office/drawing/2010/main" val="0"/>
                </a:ext>
              </a:extLst>
            </a:blip>
            <a:srcRect/>
            <a:stretch>
              <a:fillRect/>
            </a:stretch>
          </p:blipFill>
          <p:spPr bwMode="auto">
            <a:xfrm rot="21414421">
              <a:off x="11337" y="6148811"/>
              <a:ext cx="1431555" cy="458891"/>
            </a:xfrm>
            <a:prstGeom prst="rect">
              <a:avLst/>
            </a:prstGeom>
            <a:noFill/>
            <a:ln>
              <a:noFill/>
            </a:ln>
          </p:spPr>
        </p:pic>
      </p:grpSp>
      <p:sp>
        <p:nvSpPr>
          <p:cNvPr id="2" name="TextBox 1">
            <a:extLst>
              <a:ext uri="{FF2B5EF4-FFF2-40B4-BE49-F238E27FC236}">
                <a16:creationId xmlns:a16="http://schemas.microsoft.com/office/drawing/2014/main" id="{B2C34C0B-6F41-1E98-11C8-B11DDF6D592F}"/>
              </a:ext>
            </a:extLst>
          </p:cNvPr>
          <p:cNvSpPr txBox="1"/>
          <p:nvPr/>
        </p:nvSpPr>
        <p:spPr>
          <a:xfrm>
            <a:off x="3087757" y="894008"/>
            <a:ext cx="5989982" cy="584775"/>
          </a:xfrm>
          <a:prstGeom prst="rect">
            <a:avLst/>
          </a:prstGeom>
          <a:noFill/>
        </p:spPr>
        <p:txBody>
          <a:bodyPr wrap="square" rtlCol="0">
            <a:spAutoFit/>
          </a:bodyPr>
          <a:lstStyle/>
          <a:p>
            <a:pPr algn="ctr"/>
            <a:r>
              <a:rPr lang="en-US" sz="3200" dirty="0"/>
              <a:t>Line 8b/10b Encoding </a:t>
            </a:r>
            <a:endParaRPr lang="en-US" dirty="0"/>
          </a:p>
        </p:txBody>
      </p:sp>
      <p:sp>
        <p:nvSpPr>
          <p:cNvPr id="3" name="TextBox 2">
            <a:extLst>
              <a:ext uri="{FF2B5EF4-FFF2-40B4-BE49-F238E27FC236}">
                <a16:creationId xmlns:a16="http://schemas.microsoft.com/office/drawing/2014/main" id="{F2AECB8E-B984-E532-8EDB-0FE956B0BCFD}"/>
              </a:ext>
            </a:extLst>
          </p:cNvPr>
          <p:cNvSpPr txBox="1"/>
          <p:nvPr/>
        </p:nvSpPr>
        <p:spPr>
          <a:xfrm>
            <a:off x="549965" y="1632364"/>
            <a:ext cx="1109207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8b/10b line coding scheme is used to encode data for transmission over a communication channel. It's designed to ensure reliable data transmission and provide certain properties such as DC balance (equal number of 0s and 1s) and error detection. </a:t>
            </a:r>
          </a:p>
          <a:p>
            <a:pPr marL="285750" indent="-285750">
              <a:buFont typeface="Arial" panose="020B0604020202020204" pitchFamily="34" charset="0"/>
              <a:buChar char="•"/>
            </a:pPr>
            <a:r>
              <a:rPr lang="en-US" dirty="0"/>
              <a:t>10-Bit Symbols: In this scheme, data is encoded into 10-bit symbols. Each 10-bit symbol represents a combination of data and control information. This encoding is more efficient for transmission than using a straightforward binary representation</a:t>
            </a:r>
          </a:p>
          <a:p>
            <a:pPr marL="285750" indent="-285750">
              <a:buFont typeface="Arial" panose="020B0604020202020204" pitchFamily="34" charset="0"/>
              <a:buChar char="•"/>
            </a:pPr>
            <a:r>
              <a:rPr lang="en-US" dirty="0"/>
              <a:t>Notation "D05.2": The "D05.2" notation is a way to describe a specific 10-bit symbol within the 8b/10b scheme. Let's break it down: </a:t>
            </a:r>
          </a:p>
          <a:p>
            <a:pPr marL="742950" lvl="1" indent="-285750">
              <a:buFont typeface="Arial" panose="020B0604020202020204" pitchFamily="34" charset="0"/>
              <a:buChar char="•"/>
            </a:pPr>
            <a:r>
              <a:rPr lang="en-US" dirty="0"/>
              <a:t>"D" indicates that it's a data character. </a:t>
            </a:r>
          </a:p>
          <a:p>
            <a:pPr marL="742950" lvl="1" indent="-285750">
              <a:buFont typeface="Arial" panose="020B0604020202020204" pitchFamily="34" charset="0"/>
              <a:buChar char="•"/>
            </a:pPr>
            <a:r>
              <a:rPr lang="en-US" dirty="0"/>
              <a:t>"05" represents the first five bits of the data character in binary. In binary, "05" is "00101.“ </a:t>
            </a:r>
          </a:p>
          <a:p>
            <a:pPr marL="742950" lvl="1" indent="-285750">
              <a:buFont typeface="Arial" panose="020B0604020202020204" pitchFamily="34" charset="0"/>
              <a:buChar char="•"/>
            </a:pPr>
            <a:r>
              <a:rPr lang="en-US" dirty="0"/>
              <a:t>".2" indicates that the last bit is "0" in binary. </a:t>
            </a:r>
          </a:p>
          <a:p>
            <a:pPr marL="285750" indent="-285750">
              <a:buFont typeface="Arial" panose="020B0604020202020204" pitchFamily="34" charset="0"/>
              <a:buChar char="•"/>
            </a:pPr>
            <a:r>
              <a:rPr lang="en-US" dirty="0"/>
              <a:t>One Byte Representation: While "D05.2" is a specific encoding within the 8b/10b scheme, it doesn't directly represent one byte of data. The 8b/10b scheme doesn't have a strict one-to-one mapping between its symbols and bytes of data. The scheme balances between 0s and 1s to ensure reliable transmission. </a:t>
            </a:r>
          </a:p>
        </p:txBody>
      </p:sp>
    </p:spTree>
    <p:extLst>
      <p:ext uri="{BB962C8B-B14F-4D97-AF65-F5344CB8AC3E}">
        <p14:creationId xmlns:p14="http://schemas.microsoft.com/office/powerpoint/2010/main" val="62492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380305-270B-C2C8-4D0D-37A1945E4652}"/>
              </a:ext>
            </a:extLst>
          </p:cNvPr>
          <p:cNvSpPr>
            <a:spLocks noGrp="1"/>
          </p:cNvSpPr>
          <p:nvPr>
            <p:ph type="sldNum" sz="quarter" idx="12"/>
          </p:nvPr>
        </p:nvSpPr>
        <p:spPr/>
        <p:txBody>
          <a:bodyPr/>
          <a:lstStyle/>
          <a:p>
            <a:fld id="{FC39D346-4FC3-4D18-AA21-C177DCA7802D}" type="slidenum">
              <a:rPr lang="en-US" smtClean="0"/>
              <a:pPr/>
              <a:t>3</a:t>
            </a:fld>
            <a:endParaRPr lang="en-US" dirty="0"/>
          </a:p>
        </p:txBody>
      </p:sp>
      <p:pic>
        <p:nvPicPr>
          <p:cNvPr id="4" name="Picture 3">
            <a:extLst>
              <a:ext uri="{FF2B5EF4-FFF2-40B4-BE49-F238E27FC236}">
                <a16:creationId xmlns:a16="http://schemas.microsoft.com/office/drawing/2014/main" id="{C7F95CAD-DBA1-964F-FE6C-54F2117123B6}"/>
              </a:ext>
            </a:extLst>
          </p:cNvPr>
          <p:cNvPicPr>
            <a:picLocks noChangeAspect="1"/>
          </p:cNvPicPr>
          <p:nvPr/>
        </p:nvPicPr>
        <p:blipFill>
          <a:blip r:embed="rId2"/>
          <a:stretch>
            <a:fillRect/>
          </a:stretch>
        </p:blipFill>
        <p:spPr>
          <a:xfrm>
            <a:off x="2729948" y="2022099"/>
            <a:ext cx="5973725" cy="4441671"/>
          </a:xfrm>
          <a:prstGeom prst="rect">
            <a:avLst/>
          </a:prstGeom>
        </p:spPr>
      </p:pic>
      <p:sp>
        <p:nvSpPr>
          <p:cNvPr id="5" name="TextBox 4">
            <a:extLst>
              <a:ext uri="{FF2B5EF4-FFF2-40B4-BE49-F238E27FC236}">
                <a16:creationId xmlns:a16="http://schemas.microsoft.com/office/drawing/2014/main" id="{7CE635E5-386E-4139-5ACD-53233FC7E351}"/>
              </a:ext>
            </a:extLst>
          </p:cNvPr>
          <p:cNvSpPr txBox="1"/>
          <p:nvPr/>
        </p:nvSpPr>
        <p:spPr>
          <a:xfrm>
            <a:off x="3087757" y="894008"/>
            <a:ext cx="5989982" cy="584775"/>
          </a:xfrm>
          <a:prstGeom prst="rect">
            <a:avLst/>
          </a:prstGeom>
          <a:noFill/>
        </p:spPr>
        <p:txBody>
          <a:bodyPr wrap="square" rtlCol="0">
            <a:spAutoFit/>
          </a:bodyPr>
          <a:lstStyle/>
          <a:p>
            <a:pPr algn="ctr"/>
            <a:r>
              <a:rPr lang="en-US" sz="3200" dirty="0"/>
              <a:t>Line 8b/10b Encoding </a:t>
            </a:r>
            <a:endParaRPr lang="en-US" dirty="0"/>
          </a:p>
        </p:txBody>
      </p:sp>
    </p:spTree>
    <p:extLst>
      <p:ext uri="{BB962C8B-B14F-4D97-AF65-F5344CB8AC3E}">
        <p14:creationId xmlns:p14="http://schemas.microsoft.com/office/powerpoint/2010/main" val="226523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39D346-4FC3-4D18-AA21-C177DCA7802D}" type="slidenum">
              <a:rPr lang="en-US" smtClean="0"/>
              <a:t>4</a:t>
            </a:fld>
            <a:endParaRPr lang="en-US"/>
          </a:p>
        </p:txBody>
      </p:sp>
      <p:grpSp>
        <p:nvGrpSpPr>
          <p:cNvPr id="5" name="Group 4"/>
          <p:cNvGrpSpPr/>
          <p:nvPr/>
        </p:nvGrpSpPr>
        <p:grpSpPr>
          <a:xfrm>
            <a:off x="-166075" y="-439138"/>
            <a:ext cx="12482557" cy="7422104"/>
            <a:chOff x="-166075" y="-439138"/>
            <a:chExt cx="12482557" cy="7422104"/>
          </a:xfrm>
        </p:grpSpPr>
        <p:sp>
          <p:nvSpPr>
            <p:cNvPr id="6" name="Diagonal Stripe 5"/>
            <p:cNvSpPr/>
            <p:nvPr/>
          </p:nvSpPr>
          <p:spPr>
            <a:xfrm rot="15967348">
              <a:off x="5715274" y="-6192182"/>
              <a:ext cx="703759" cy="1220984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Diagonal Stripe 6"/>
            <p:cNvSpPr/>
            <p:nvPr/>
          </p:nvSpPr>
          <p:spPr>
            <a:xfrm rot="5400000" flipH="1">
              <a:off x="6634468" y="-5157401"/>
              <a:ext cx="476698" cy="10697633"/>
            </a:xfrm>
            <a:prstGeom prst="diagStripe">
              <a:avLst>
                <a:gd name="adj" fmla="val 50429"/>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Diagonal Stripe 7"/>
            <p:cNvSpPr/>
            <p:nvPr/>
          </p:nvSpPr>
          <p:spPr>
            <a:xfrm rot="15967348">
              <a:off x="5723324" y="227342"/>
              <a:ext cx="703759" cy="12482557"/>
            </a:xfrm>
            <a:prstGeom prst="diagStripe">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Diagonal Stripe 8"/>
            <p:cNvSpPr/>
            <p:nvPr/>
          </p:nvSpPr>
          <p:spPr>
            <a:xfrm rot="5400000" flipH="1">
              <a:off x="6681730" y="1443062"/>
              <a:ext cx="429767" cy="10650041"/>
            </a:xfrm>
            <a:prstGeom prst="diagStripe">
              <a:avLst>
                <a:gd name="adj" fmla="val 50429"/>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Oval 9"/>
            <p:cNvSpPr/>
            <p:nvPr/>
          </p:nvSpPr>
          <p:spPr>
            <a:xfrm>
              <a:off x="11117264" y="55564"/>
              <a:ext cx="1023051" cy="9620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https://eng.asu.edu.eg/download?sid=ZyszcL41aMPUCgmWWlKiyWXL2GTF85a5MsjJsJNZZuk%3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0108" y="76648"/>
              <a:ext cx="817360" cy="817360"/>
            </a:xfrm>
            <a:prstGeom prst="rect">
              <a:avLst/>
            </a:prstGeom>
            <a:noFill/>
            <a:ln>
              <a:noFill/>
            </a:ln>
          </p:spPr>
        </p:pic>
        <p:sp>
          <p:nvSpPr>
            <p:cNvPr id="12" name="Rectangle 11"/>
            <p:cNvSpPr/>
            <p:nvPr/>
          </p:nvSpPr>
          <p:spPr>
            <a:xfrm>
              <a:off x="95252" y="6462673"/>
              <a:ext cx="417513" cy="183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descr="ICpedia"/>
            <p:cNvPicPr/>
            <p:nvPr/>
          </p:nvPicPr>
          <p:blipFill>
            <a:blip r:embed="rId3">
              <a:extLst>
                <a:ext uri="{28A0092B-C50C-407E-A947-70E740481C1C}">
                  <a14:useLocalDpi xmlns:a14="http://schemas.microsoft.com/office/drawing/2010/main" val="0"/>
                </a:ext>
              </a:extLst>
            </a:blip>
            <a:srcRect/>
            <a:stretch>
              <a:fillRect/>
            </a:stretch>
          </p:blipFill>
          <p:spPr bwMode="auto">
            <a:xfrm rot="21414421">
              <a:off x="11337" y="6148811"/>
              <a:ext cx="1431555" cy="458891"/>
            </a:xfrm>
            <a:prstGeom prst="rect">
              <a:avLst/>
            </a:prstGeom>
            <a:noFill/>
            <a:ln>
              <a:noFill/>
            </a:ln>
          </p:spPr>
        </p:pic>
      </p:grpSp>
      <p:sp>
        <p:nvSpPr>
          <p:cNvPr id="2" name="TextBox 1">
            <a:extLst>
              <a:ext uri="{FF2B5EF4-FFF2-40B4-BE49-F238E27FC236}">
                <a16:creationId xmlns:a16="http://schemas.microsoft.com/office/drawing/2014/main" id="{B2C34C0B-6F41-1E98-11C8-B11DDF6D592F}"/>
              </a:ext>
            </a:extLst>
          </p:cNvPr>
          <p:cNvSpPr txBox="1"/>
          <p:nvPr/>
        </p:nvSpPr>
        <p:spPr>
          <a:xfrm>
            <a:off x="3087757" y="894008"/>
            <a:ext cx="5989982" cy="584775"/>
          </a:xfrm>
          <a:prstGeom prst="rect">
            <a:avLst/>
          </a:prstGeom>
          <a:noFill/>
        </p:spPr>
        <p:txBody>
          <a:bodyPr wrap="square" rtlCol="0">
            <a:spAutoFit/>
          </a:bodyPr>
          <a:lstStyle/>
          <a:p>
            <a:pPr algn="ctr"/>
            <a:r>
              <a:rPr lang="en-US" sz="3200" dirty="0"/>
              <a:t>Line 8b/10b Encoding </a:t>
            </a:r>
            <a:endParaRPr lang="en-US" dirty="0"/>
          </a:p>
        </p:txBody>
      </p:sp>
      <p:sp>
        <p:nvSpPr>
          <p:cNvPr id="3" name="TextBox 2">
            <a:extLst>
              <a:ext uri="{FF2B5EF4-FFF2-40B4-BE49-F238E27FC236}">
                <a16:creationId xmlns:a16="http://schemas.microsoft.com/office/drawing/2014/main" id="{F2AECB8E-B984-E532-8EDB-0FE956B0BCFD}"/>
              </a:ext>
            </a:extLst>
          </p:cNvPr>
          <p:cNvSpPr txBox="1"/>
          <p:nvPr/>
        </p:nvSpPr>
        <p:spPr>
          <a:xfrm>
            <a:off x="549965" y="1632364"/>
            <a:ext cx="11092070"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Gen 1 PHY uses the 8b/10b transmission code. </a:t>
            </a:r>
          </a:p>
          <a:p>
            <a:pPr marL="285750" indent="-285750">
              <a:buFont typeface="Arial" panose="020B0604020202020204" pitchFamily="34" charset="0"/>
              <a:buChar char="•"/>
            </a:pPr>
            <a:r>
              <a:rPr lang="en-US" sz="2000" dirty="0"/>
              <a:t>PHY transmits information using an adaptive 8B/10B code to bound the maximum run length of the code .</a:t>
            </a:r>
          </a:p>
          <a:p>
            <a:pPr marL="285750" indent="-285750">
              <a:buFont typeface="Arial" panose="020B0604020202020204" pitchFamily="34" charset="0"/>
              <a:buChar char="•"/>
            </a:pPr>
            <a:r>
              <a:rPr lang="en-US" sz="2000" dirty="0"/>
              <a:t>Two types of transmission characters Data and Special . </a:t>
            </a:r>
          </a:p>
          <a:p>
            <a:pPr marL="285750" indent="-285750">
              <a:buFont typeface="Arial" panose="020B0604020202020204" pitchFamily="34" charset="0"/>
              <a:buChar char="•"/>
            </a:pPr>
            <a:r>
              <a:rPr lang="en-US" sz="2000" dirty="0"/>
              <a:t>Ordered Sets are known as combinations of transmission characters</a:t>
            </a:r>
          </a:p>
          <a:p>
            <a:pPr marL="285750" indent="-285750">
              <a:buFont typeface="Arial" panose="020B0604020202020204" pitchFamily="34" charset="0"/>
              <a:buChar char="•"/>
            </a:pPr>
            <a:r>
              <a:rPr lang="en-US" sz="2000" dirty="0"/>
              <a:t>MAC layer uses letter notation for describing information bits and control variable for example special symbol K28.5 here we just used letter and decimal numbers for describing not binary notation which we will explain in the following. </a:t>
            </a:r>
          </a:p>
          <a:p>
            <a:pPr marL="285750" indent="-285750">
              <a:buFont typeface="Arial" panose="020B0604020202020204" pitchFamily="34" charset="0"/>
              <a:buChar char="•"/>
            </a:pPr>
            <a:r>
              <a:rPr lang="en-US" sz="2000" dirty="0"/>
              <a:t>Unencoded PHY information byte is composed of eight information bits A,B,C,D,E,F,G,H and the control variable Z . This information is encoded by Encoder into the bits </a:t>
            </a:r>
            <a:r>
              <a:rPr lang="en-US" sz="2000" dirty="0" err="1"/>
              <a:t>a,b,c,d,e,i,f,g,h,j</a:t>
            </a:r>
            <a:r>
              <a:rPr lang="en-US" sz="2000" dirty="0"/>
              <a:t> of a 10-bit transmission character.</a:t>
            </a:r>
          </a:p>
          <a:p>
            <a:pPr marL="285750" indent="-285750">
              <a:buFont typeface="Arial" panose="020B0604020202020204" pitchFamily="34" charset="0"/>
              <a:buChar char="•"/>
            </a:pPr>
            <a:r>
              <a:rPr lang="en-US" sz="2000" dirty="0"/>
              <a:t>Information bit can hold only zero or one as value , control variable also can hold either the value D means “valid data byte” or the value K means “special code”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308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39D346-4FC3-4D18-AA21-C177DCA7802D}" type="slidenum">
              <a:rPr lang="en-US" smtClean="0"/>
              <a:pPr/>
              <a:t>5</a:t>
            </a:fld>
            <a:endParaRPr lang="en-US" dirty="0"/>
          </a:p>
        </p:txBody>
      </p:sp>
      <p:sp>
        <p:nvSpPr>
          <p:cNvPr id="4" name="TextBox 3">
            <a:extLst>
              <a:ext uri="{FF2B5EF4-FFF2-40B4-BE49-F238E27FC236}">
                <a16:creationId xmlns:a16="http://schemas.microsoft.com/office/drawing/2014/main" id="{D2DF821A-2AF5-CCEF-975E-11290D960B72}"/>
              </a:ext>
            </a:extLst>
          </p:cNvPr>
          <p:cNvSpPr txBox="1"/>
          <p:nvPr/>
        </p:nvSpPr>
        <p:spPr>
          <a:xfrm>
            <a:off x="3087757" y="894008"/>
            <a:ext cx="5989982" cy="584775"/>
          </a:xfrm>
          <a:prstGeom prst="rect">
            <a:avLst/>
          </a:prstGeom>
          <a:noFill/>
        </p:spPr>
        <p:txBody>
          <a:bodyPr wrap="square" rtlCol="0">
            <a:spAutoFit/>
          </a:bodyPr>
          <a:lstStyle/>
          <a:p>
            <a:pPr algn="ctr"/>
            <a:r>
              <a:rPr lang="en-US" sz="3200" dirty="0"/>
              <a:t>Line 8b/10b Encoding </a:t>
            </a:r>
            <a:endParaRPr lang="en-US" dirty="0"/>
          </a:p>
        </p:txBody>
      </p:sp>
      <p:pic>
        <p:nvPicPr>
          <p:cNvPr id="5" name="Picture 4">
            <a:extLst>
              <a:ext uri="{FF2B5EF4-FFF2-40B4-BE49-F238E27FC236}">
                <a16:creationId xmlns:a16="http://schemas.microsoft.com/office/drawing/2014/main" id="{8572E3A4-2ADE-5BB2-5C01-D9C5608B1F46}"/>
              </a:ext>
            </a:extLst>
          </p:cNvPr>
          <p:cNvPicPr>
            <a:picLocks noChangeAspect="1"/>
          </p:cNvPicPr>
          <p:nvPr/>
        </p:nvPicPr>
        <p:blipFill>
          <a:blip r:embed="rId2"/>
          <a:stretch>
            <a:fillRect/>
          </a:stretch>
        </p:blipFill>
        <p:spPr>
          <a:xfrm>
            <a:off x="2743199" y="1604689"/>
            <a:ext cx="7017621" cy="4778723"/>
          </a:xfrm>
          <a:prstGeom prst="rect">
            <a:avLst/>
          </a:prstGeom>
        </p:spPr>
      </p:pic>
    </p:spTree>
    <p:extLst>
      <p:ext uri="{BB962C8B-B14F-4D97-AF65-F5344CB8AC3E}">
        <p14:creationId xmlns:p14="http://schemas.microsoft.com/office/powerpoint/2010/main" val="161649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04B910-33F8-7E93-80F7-7644D8060EBB}"/>
              </a:ext>
            </a:extLst>
          </p:cNvPr>
          <p:cNvSpPr>
            <a:spLocks noGrp="1"/>
          </p:cNvSpPr>
          <p:nvPr>
            <p:ph type="sldNum" sz="quarter" idx="12"/>
          </p:nvPr>
        </p:nvSpPr>
        <p:spPr/>
        <p:txBody>
          <a:bodyPr/>
          <a:lstStyle/>
          <a:p>
            <a:fld id="{FC39D346-4FC3-4D18-AA21-C177DCA7802D}" type="slidenum">
              <a:rPr lang="en-US" smtClean="0"/>
              <a:pPr/>
              <a:t>6</a:t>
            </a:fld>
            <a:endParaRPr lang="en-US" dirty="0"/>
          </a:p>
        </p:txBody>
      </p:sp>
      <p:sp>
        <p:nvSpPr>
          <p:cNvPr id="5" name="TextBox 4">
            <a:extLst>
              <a:ext uri="{FF2B5EF4-FFF2-40B4-BE49-F238E27FC236}">
                <a16:creationId xmlns:a16="http://schemas.microsoft.com/office/drawing/2014/main" id="{E8BF4659-E3AC-DCBF-0680-500DBCC1AB3F}"/>
              </a:ext>
            </a:extLst>
          </p:cNvPr>
          <p:cNvSpPr txBox="1"/>
          <p:nvPr/>
        </p:nvSpPr>
        <p:spPr>
          <a:xfrm>
            <a:off x="3087757" y="894008"/>
            <a:ext cx="5989982" cy="584775"/>
          </a:xfrm>
          <a:prstGeom prst="rect">
            <a:avLst/>
          </a:prstGeom>
          <a:noFill/>
        </p:spPr>
        <p:txBody>
          <a:bodyPr wrap="square" rtlCol="0">
            <a:spAutoFit/>
          </a:bodyPr>
          <a:lstStyle/>
          <a:p>
            <a:pPr algn="ctr"/>
            <a:r>
              <a:rPr lang="en-US" sz="3200" dirty="0"/>
              <a:t>DC-Balance and Run Length</a:t>
            </a:r>
            <a:endParaRPr lang="en-US" dirty="0"/>
          </a:p>
        </p:txBody>
      </p:sp>
      <p:sp>
        <p:nvSpPr>
          <p:cNvPr id="6" name="TextBox 5">
            <a:extLst>
              <a:ext uri="{FF2B5EF4-FFF2-40B4-BE49-F238E27FC236}">
                <a16:creationId xmlns:a16="http://schemas.microsoft.com/office/drawing/2014/main" id="{D32DCDC4-2B36-9184-0D29-B635EDADC5E0}"/>
              </a:ext>
            </a:extLst>
          </p:cNvPr>
          <p:cNvSpPr txBox="1"/>
          <p:nvPr/>
        </p:nvSpPr>
        <p:spPr>
          <a:xfrm>
            <a:off x="549965" y="1632364"/>
            <a:ext cx="1109207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 DC-balanced serial data stream means that it has the same number of 0s and 1s for a given length of data stream. DC-balance is important for certain media as it avoids a charge being built up</a:t>
            </a:r>
          </a:p>
          <a:p>
            <a:pPr marL="285750" indent="-285750">
              <a:buFont typeface="Arial" panose="020B0604020202020204" pitchFamily="34" charset="0"/>
              <a:buChar char="•"/>
            </a:pPr>
            <a:r>
              <a:rPr lang="en-US" dirty="0"/>
              <a:t>The run-length is defined as the maximum numbers of contiguous 0s or 1s in the serial data stream. A small run length data stream provides data transitions within a small length of data. Data transitions are essential for clock recovery. </a:t>
            </a:r>
          </a:p>
          <a:p>
            <a:pPr marL="285750" indent="-285750">
              <a:buFont typeface="Arial" panose="020B0604020202020204" pitchFamily="34" charset="0"/>
              <a:buChar char="•"/>
            </a:pPr>
            <a:r>
              <a:rPr lang="en-US" dirty="0"/>
              <a:t>The PLL of the CDR generates a phase-adjustable output clock from the reference clock input. Transitions on the serial data stream provide the transmission clock phase information to the PLL and allow the PLL to recover the transmission clock with the correct phase. Note that the reference clock input is always necessary for the CDR. The serial data stream embeds the phase of the transmission clock, not the clock itself. This reference clock comes from the receiver system, not the transmitter system. </a:t>
            </a:r>
          </a:p>
        </p:txBody>
      </p:sp>
    </p:spTree>
    <p:extLst>
      <p:ext uri="{BB962C8B-B14F-4D97-AF65-F5344CB8AC3E}">
        <p14:creationId xmlns:p14="http://schemas.microsoft.com/office/powerpoint/2010/main" val="302276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39D346-4FC3-4D18-AA21-C177DCA7802D}" type="slidenum">
              <a:rPr lang="en-US" smtClean="0"/>
              <a:pPr/>
              <a:t>7</a:t>
            </a:fld>
            <a:endParaRPr lang="en-US" dirty="0"/>
          </a:p>
        </p:txBody>
      </p:sp>
      <p:sp>
        <p:nvSpPr>
          <p:cNvPr id="3" name="TextBox 2">
            <a:extLst>
              <a:ext uri="{FF2B5EF4-FFF2-40B4-BE49-F238E27FC236}">
                <a16:creationId xmlns:a16="http://schemas.microsoft.com/office/drawing/2014/main" id="{F3AF9DB7-965F-D5B7-2B18-B39E7952F92E}"/>
              </a:ext>
            </a:extLst>
          </p:cNvPr>
          <p:cNvSpPr txBox="1"/>
          <p:nvPr/>
        </p:nvSpPr>
        <p:spPr>
          <a:xfrm>
            <a:off x="3087757" y="894008"/>
            <a:ext cx="5989982" cy="584775"/>
          </a:xfrm>
          <a:prstGeom prst="rect">
            <a:avLst/>
          </a:prstGeom>
          <a:noFill/>
        </p:spPr>
        <p:txBody>
          <a:bodyPr wrap="square" rtlCol="0">
            <a:spAutoFit/>
          </a:bodyPr>
          <a:lstStyle/>
          <a:p>
            <a:pPr algn="ctr"/>
            <a:r>
              <a:rPr lang="en-US" sz="3200" dirty="0"/>
              <a:t>Code Mapping</a:t>
            </a:r>
            <a:endParaRPr lang="en-US" dirty="0"/>
          </a:p>
        </p:txBody>
      </p:sp>
      <p:sp>
        <p:nvSpPr>
          <p:cNvPr id="4" name="TextBox 3">
            <a:extLst>
              <a:ext uri="{FF2B5EF4-FFF2-40B4-BE49-F238E27FC236}">
                <a16:creationId xmlns:a16="http://schemas.microsoft.com/office/drawing/2014/main" id="{02F0193D-1FDD-1750-6F6F-6BB9620C2ACB}"/>
              </a:ext>
            </a:extLst>
          </p:cNvPr>
          <p:cNvSpPr txBox="1"/>
          <p:nvPr/>
        </p:nvSpPr>
        <p:spPr>
          <a:xfrm>
            <a:off x="351181" y="1478783"/>
            <a:ext cx="551434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coding scheme breaks the original 8-bit data into two blocks, 3 most significant bits (y) and 5 least significant bits (x). From the most significant bit to the least significant bit, they are named as H, G, F and E, D, C, B, A. The 3-bit block is encoded into 4 bits named j, h, g, f. The 5-bit block is encoded into 6 bits named </a:t>
            </a:r>
            <a:r>
              <a:rPr lang="en-US" sz="2400" dirty="0" err="1"/>
              <a:t>i</a:t>
            </a:r>
            <a:r>
              <a:rPr lang="en-US" sz="2400" dirty="0"/>
              <a:t>, e, d, c, b, a. As seen in Figure ., the 4-bit and 6-bit blocks are then combined into a 10-bit encoded value. </a:t>
            </a:r>
          </a:p>
        </p:txBody>
      </p:sp>
      <p:pic>
        <p:nvPicPr>
          <p:cNvPr id="6" name="Picture 5">
            <a:extLst>
              <a:ext uri="{FF2B5EF4-FFF2-40B4-BE49-F238E27FC236}">
                <a16:creationId xmlns:a16="http://schemas.microsoft.com/office/drawing/2014/main" id="{936C3AF1-EA24-F81A-4F93-8027419C3280}"/>
              </a:ext>
            </a:extLst>
          </p:cNvPr>
          <p:cNvPicPr>
            <a:picLocks noChangeAspect="1"/>
          </p:cNvPicPr>
          <p:nvPr/>
        </p:nvPicPr>
        <p:blipFill>
          <a:blip r:embed="rId2"/>
          <a:stretch>
            <a:fillRect/>
          </a:stretch>
        </p:blipFill>
        <p:spPr>
          <a:xfrm>
            <a:off x="6326475" y="1632364"/>
            <a:ext cx="5700466" cy="3111783"/>
          </a:xfrm>
          <a:prstGeom prst="rect">
            <a:avLst/>
          </a:prstGeom>
        </p:spPr>
      </p:pic>
    </p:spTree>
    <p:extLst>
      <p:ext uri="{BB962C8B-B14F-4D97-AF65-F5344CB8AC3E}">
        <p14:creationId xmlns:p14="http://schemas.microsoft.com/office/powerpoint/2010/main" val="129157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DACAE-7AF7-C34E-D5EC-556018C4F18D}"/>
              </a:ext>
            </a:extLst>
          </p:cNvPr>
          <p:cNvSpPr>
            <a:spLocks noGrp="1"/>
          </p:cNvSpPr>
          <p:nvPr>
            <p:ph type="sldNum" sz="quarter" idx="12"/>
          </p:nvPr>
        </p:nvSpPr>
        <p:spPr/>
        <p:txBody>
          <a:bodyPr/>
          <a:lstStyle/>
          <a:p>
            <a:fld id="{FC39D346-4FC3-4D18-AA21-C177DCA7802D}" type="slidenum">
              <a:rPr lang="en-US" smtClean="0"/>
              <a:pPr/>
              <a:t>8</a:t>
            </a:fld>
            <a:endParaRPr lang="en-US" dirty="0"/>
          </a:p>
        </p:txBody>
      </p:sp>
      <p:sp>
        <p:nvSpPr>
          <p:cNvPr id="3" name="TextBox 2">
            <a:extLst>
              <a:ext uri="{FF2B5EF4-FFF2-40B4-BE49-F238E27FC236}">
                <a16:creationId xmlns:a16="http://schemas.microsoft.com/office/drawing/2014/main" id="{007B7846-74DB-D506-E13C-661B10200635}"/>
              </a:ext>
            </a:extLst>
          </p:cNvPr>
          <p:cNvSpPr txBox="1"/>
          <p:nvPr/>
        </p:nvSpPr>
        <p:spPr>
          <a:xfrm>
            <a:off x="3087757" y="894008"/>
            <a:ext cx="5989982" cy="584775"/>
          </a:xfrm>
          <a:prstGeom prst="rect">
            <a:avLst/>
          </a:prstGeom>
          <a:noFill/>
        </p:spPr>
        <p:txBody>
          <a:bodyPr wrap="square" rtlCol="0">
            <a:spAutoFit/>
          </a:bodyPr>
          <a:lstStyle/>
          <a:p>
            <a:pPr algn="ctr"/>
            <a:r>
              <a:rPr lang="en-US" sz="3200" dirty="0"/>
              <a:t>Disparity</a:t>
            </a:r>
            <a:endParaRPr lang="en-US" dirty="0"/>
          </a:p>
        </p:txBody>
      </p:sp>
    </p:spTree>
    <p:extLst>
      <p:ext uri="{BB962C8B-B14F-4D97-AF65-F5344CB8AC3E}">
        <p14:creationId xmlns:p14="http://schemas.microsoft.com/office/powerpoint/2010/main" val="146817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763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dc:creator>
  <cp:lastModifiedBy>Alaa Salah</cp:lastModifiedBy>
  <cp:revision>7</cp:revision>
  <dcterms:created xsi:type="dcterms:W3CDTF">2024-01-11T02:31:30Z</dcterms:created>
  <dcterms:modified xsi:type="dcterms:W3CDTF">2024-01-16T23:35:13Z</dcterms:modified>
</cp:coreProperties>
</file>