
<file path=[Content_Types].xml><?xml version="1.0" encoding="utf-8"?>
<Types xmlns="http://schemas.openxmlformats.org/package/2006/content-types">
  <Default Extension="png" ContentType="image/pn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1" r:id="rId2"/>
  </p:sldMasterIdLst>
  <p:notesMasterIdLst>
    <p:notesMasterId r:id="rId30"/>
  </p:notesMasterIdLst>
  <p:sldIdLst>
    <p:sldId id="261" r:id="rId3"/>
    <p:sldId id="296" r:id="rId4"/>
    <p:sldId id="297" r:id="rId5"/>
    <p:sldId id="298" r:id="rId6"/>
    <p:sldId id="280" r:id="rId7"/>
    <p:sldId id="301" r:id="rId8"/>
    <p:sldId id="302" r:id="rId9"/>
    <p:sldId id="303" r:id="rId10"/>
    <p:sldId id="327" r:id="rId11"/>
    <p:sldId id="308" r:id="rId12"/>
    <p:sldId id="306" r:id="rId13"/>
    <p:sldId id="304" r:id="rId14"/>
    <p:sldId id="309" r:id="rId15"/>
    <p:sldId id="310" r:id="rId16"/>
    <p:sldId id="305" r:id="rId17"/>
    <p:sldId id="312" r:id="rId18"/>
    <p:sldId id="313" r:id="rId19"/>
    <p:sldId id="315" r:id="rId20"/>
    <p:sldId id="318" r:id="rId21"/>
    <p:sldId id="320" r:id="rId22"/>
    <p:sldId id="321" r:id="rId23"/>
    <p:sldId id="322" r:id="rId24"/>
    <p:sldId id="323" r:id="rId25"/>
    <p:sldId id="328" r:id="rId26"/>
    <p:sldId id="324" r:id="rId27"/>
    <p:sldId id="325" r:id="rId28"/>
    <p:sldId id="326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004" autoAdjust="0"/>
  </p:normalViewPr>
  <p:slideViewPr>
    <p:cSldViewPr snapToGrid="0">
      <p:cViewPr varScale="1">
        <p:scale>
          <a:sx n="91" d="100"/>
          <a:sy n="91" d="100"/>
        </p:scale>
        <p:origin x="58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2EA-9341-4DF6-8832-B4C66C293B0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6941-5AF2-456A-9E8D-5D80B536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86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2EA-9341-4DF6-8832-B4C66C293B0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6941-5AF2-456A-9E8D-5D80B536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45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2EA-9341-4DF6-8832-B4C66C293B0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6941-5AF2-456A-9E8D-5D80B536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08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2EA-9341-4DF6-8832-B4C66C293B0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6941-5AF2-456A-9E8D-5D80B536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35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2EA-9341-4DF6-8832-B4C66C293B0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6941-5AF2-456A-9E8D-5D80B536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781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2EA-9341-4DF6-8832-B4C66C293B0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6941-5AF2-456A-9E8D-5D80B536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90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2EA-9341-4DF6-8832-B4C66C293B0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6941-5AF2-456A-9E8D-5D80B536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6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2EA-9341-4DF6-8832-B4C66C293B0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6941-5AF2-456A-9E8D-5D80B536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402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2EA-9341-4DF6-8832-B4C66C293B0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6941-5AF2-456A-9E8D-5D80B536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103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2EA-9341-4DF6-8832-B4C66C293B0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6941-5AF2-456A-9E8D-5D80B536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27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2EA-9341-4DF6-8832-B4C66C293B0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6941-5AF2-456A-9E8D-5D80B536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1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9377" y="308769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Sdklfsdklfjsldk</a:t>
            </a:r>
            <a:endParaRPr lang="en-US" dirty="0" smtClean="0"/>
          </a:p>
          <a:p>
            <a:pPr lvl="0"/>
            <a:r>
              <a:rPr lang="en-US" dirty="0" err="1" smtClean="0"/>
              <a:t>sdlkjfsdklfjskldjfls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502EA-9341-4DF6-8832-B4C66C293B0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E6941-5AF2-456A-9E8D-5D80B536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0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VC-Project/Retrieval-based-Voice-Conversion-WebUI" TargetMode="Externa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qui.ai/docs" TargetMode="External"/><Relationship Id="rId2" Type="http://schemas.openxmlformats.org/officeDocument/2006/relationships/hyperlink" Target="https://coqui.ai/" TargetMode="Externa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no-ai/bark" TargetMode="Externa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cate.com/replicate/train-rvc-model" TargetMode="Externa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ontiersin.org/articles/10.3389/fdata.2022.1001063/full" TargetMode="Externa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o-ai/bark" TargetMode="External"/><Relationship Id="rId2" Type="http://schemas.openxmlformats.org/officeDocument/2006/relationships/hyperlink" Target="https://huggingface.co/suno/bark" TargetMode="Externa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5604" y="584957"/>
            <a:ext cx="6439660" cy="725349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FYP Evaluation: Presentation</a:t>
            </a: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77429" y="1627005"/>
            <a:ext cx="6868435" cy="230741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000" b="1" u="sng" dirty="0" smtClean="0"/>
              <a:t>Group Members: </a:t>
            </a:r>
          </a:p>
          <a:p>
            <a:pPr marL="0" indent="0">
              <a:buNone/>
            </a:pPr>
            <a:endParaRPr lang="en-US" sz="4400" b="1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4400" dirty="0" smtClean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     Muhammad </a:t>
            </a:r>
            <a:r>
              <a:rPr lang="en-US" sz="4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Talha</a:t>
            </a:r>
            <a:endParaRPr lang="en-US" sz="4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sz="4400" dirty="0"/>
              <a:t>	</a:t>
            </a:r>
            <a:r>
              <a:rPr lang="en-US" sz="4400" dirty="0" smtClean="0"/>
              <a:t>Roll No:    </a:t>
            </a:r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FA20-BCS-007 </a:t>
            </a:r>
          </a:p>
          <a:p>
            <a:pPr marL="0" indent="0">
              <a:buNone/>
            </a:pPr>
            <a:r>
              <a:rPr lang="en-US" sz="4400" dirty="0"/>
              <a:t>	</a:t>
            </a:r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/>
              <a:t>	Name: 	</a:t>
            </a:r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Hassan Mahmood</a:t>
            </a:r>
          </a:p>
          <a:p>
            <a:pPr marL="0" indent="0">
              <a:buNone/>
            </a:pPr>
            <a:r>
              <a:rPr lang="en-US" sz="4400" dirty="0"/>
              <a:t>	</a:t>
            </a:r>
            <a:r>
              <a:rPr lang="en-US" sz="4400" dirty="0" smtClean="0"/>
              <a:t>Roll No:    </a:t>
            </a:r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SP20-BCS-114</a:t>
            </a:r>
          </a:p>
          <a:p>
            <a:pPr marL="0" indent="0">
              <a:buNone/>
            </a:pPr>
            <a:r>
              <a:rPr lang="en-US" sz="4400" dirty="0"/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3277429" y="3872812"/>
            <a:ext cx="39162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>
                <a:solidFill>
                  <a:schemeClr val="tx2">
                    <a:lumMod val="75000"/>
                  </a:schemeClr>
                </a:solidFill>
              </a:rPr>
              <a:t>Supervisor:</a:t>
            </a:r>
          </a:p>
          <a:p>
            <a:r>
              <a:rPr lang="en-US" b="1" dirty="0"/>
              <a:t>	</a:t>
            </a:r>
            <a:r>
              <a:rPr lang="en-US" b="1" dirty="0" smtClean="0"/>
              <a:t>  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Dr. Wajahat Mehmood Qazi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97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83441" y="241436"/>
            <a:ext cx="42058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Literature Review (RVC)</a:t>
            </a:r>
            <a:endParaRPr lang="en-US" sz="320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53857" y="1180606"/>
            <a:ext cx="7594406" cy="441049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Explored another model, </a:t>
            </a:r>
            <a:r>
              <a:rPr lang="en-US" sz="1400" dirty="0" smtClean="0">
                <a:hlinkClick r:id="rId2"/>
              </a:rPr>
              <a:t>Retrieval-based voice Conversion </a:t>
            </a:r>
            <a:r>
              <a:rPr lang="en-US" sz="1400" dirty="0" smtClean="0"/>
              <a:t>(RVC). Which is a voice cloning model (</a:t>
            </a:r>
            <a:r>
              <a:rPr lang="en-US" sz="1400" b="1" dirty="0" smtClean="0"/>
              <a:t>speech-to-speech</a:t>
            </a:r>
            <a:r>
              <a:rPr lang="en-US" sz="1400" dirty="0" smtClean="0"/>
              <a:t>). </a:t>
            </a:r>
          </a:p>
          <a:p>
            <a:endParaRPr lang="en-US" sz="1400" dirty="0" smtClean="0"/>
          </a:p>
          <a:p>
            <a:r>
              <a:rPr lang="en-US" sz="1400" dirty="0"/>
              <a:t>RVC is a </a:t>
            </a:r>
            <a:r>
              <a:rPr lang="en-US" sz="1400" b="1" dirty="0"/>
              <a:t>pre-trained</a:t>
            </a:r>
            <a:r>
              <a:rPr lang="en-US" sz="1400" dirty="0"/>
              <a:t>, Trained on the Large dataset. Retrieves similar voice segments from a pre-trained </a:t>
            </a:r>
            <a:r>
              <a:rPr lang="en-US" sz="1400" dirty="0" smtClean="0"/>
              <a:t>database.</a:t>
            </a:r>
          </a:p>
          <a:p>
            <a:pPr marL="0" indent="0">
              <a:buNone/>
            </a:pPr>
            <a:endParaRPr lang="en-US" sz="1400" dirty="0" smtClean="0"/>
          </a:p>
          <a:p>
            <a:pPr lvl="1"/>
            <a:r>
              <a:rPr lang="en-US" sz="1400" dirty="0"/>
              <a:t>Eliminates the need for large amounts of specific target speaker </a:t>
            </a:r>
            <a:r>
              <a:rPr lang="en-US" sz="1400" dirty="0" smtClean="0"/>
              <a:t>data.</a:t>
            </a:r>
          </a:p>
          <a:p>
            <a:pPr lvl="1"/>
            <a:r>
              <a:rPr lang="en-US" sz="1400" dirty="0"/>
              <a:t>Faster Training &amp; Lower </a:t>
            </a:r>
            <a:r>
              <a:rPr lang="en-US" sz="1400" dirty="0" smtClean="0"/>
              <a:t>Requirements.</a:t>
            </a:r>
          </a:p>
          <a:p>
            <a:pPr lvl="1"/>
            <a:r>
              <a:rPr lang="en-US" sz="1400" dirty="0" smtClean="0"/>
              <a:t>Dataset is Independent of the Language. If I train model in English dataset, can be used on Urdu voice Input.</a:t>
            </a:r>
          </a:p>
          <a:p>
            <a:pPr marL="457200" lvl="1" indent="0">
              <a:buNone/>
            </a:pPr>
            <a:endParaRPr lang="en-US" sz="1400" b="1" dirty="0"/>
          </a:p>
          <a:p>
            <a:pPr marL="457200" lvl="1" indent="0">
              <a:buNone/>
            </a:pPr>
            <a:r>
              <a:rPr lang="en-US" sz="1400" b="1" dirty="0" smtClean="0"/>
              <a:t>Limitation</a:t>
            </a:r>
            <a:r>
              <a:rPr lang="en-US" sz="1400" dirty="0"/>
              <a:t>: Potential for artifacts to get realistic Results, as voice emotions are </a:t>
            </a:r>
            <a:r>
              <a:rPr lang="en-US" sz="1400" b="1" dirty="0"/>
              <a:t>influenced</a:t>
            </a:r>
            <a:r>
              <a:rPr lang="en-US" sz="1400" dirty="0"/>
              <a:t> by the provided Input.</a:t>
            </a:r>
          </a:p>
          <a:p>
            <a:pPr marL="457200" lvl="1" indent="0">
              <a:buNone/>
            </a:pPr>
            <a:r>
              <a:rPr lang="en-US" sz="1400" dirty="0" smtClean="0"/>
              <a:t> </a:t>
            </a:r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257175" indent="-257175"/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257175" indent="-257175"/>
            <a:endParaRPr lang="en-US" sz="1400" dirty="0" smtClean="0"/>
          </a:p>
          <a:p>
            <a:pPr marL="257175" indent="-257175"/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1401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96757" y="234455"/>
            <a:ext cx="20646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RVC Model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138" y="1145311"/>
            <a:ext cx="5695646" cy="388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4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1906" y="492721"/>
            <a:ext cx="413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Literature Review (TTS)</a:t>
            </a:r>
            <a:endParaRPr lang="en-US" sz="320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00044" y="1348132"/>
            <a:ext cx="7594406" cy="379536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We Explored some best available TTS model with voice cloning </a:t>
            </a:r>
            <a:r>
              <a:rPr lang="en-US" sz="1800" dirty="0"/>
              <a:t>Capabilities</a:t>
            </a:r>
            <a:r>
              <a:rPr lang="en-US" sz="1800" dirty="0" smtClean="0"/>
              <a:t>. </a:t>
            </a:r>
          </a:p>
          <a:p>
            <a:endParaRPr lang="en-US" sz="1800" dirty="0" smtClean="0"/>
          </a:p>
          <a:p>
            <a:r>
              <a:rPr lang="en-US" sz="1800" b="1" dirty="0"/>
              <a:t>Tortoise TTS </a:t>
            </a:r>
            <a:r>
              <a:rPr lang="en-US" sz="1800" dirty="0" smtClean="0"/>
              <a:t> </a:t>
            </a:r>
            <a:r>
              <a:rPr lang="en-US" sz="1800" dirty="0"/>
              <a:t>is a very expressive TTS system with impressive voice cloning </a:t>
            </a:r>
            <a:r>
              <a:rPr lang="en-US" sz="1800" dirty="0" smtClean="0"/>
              <a:t>capabilities based </a:t>
            </a:r>
            <a:r>
              <a:rPr lang="en-US" sz="1800" dirty="0"/>
              <a:t>on an GPT like </a:t>
            </a:r>
            <a:r>
              <a:rPr lang="en-US" sz="1800" dirty="0" err="1"/>
              <a:t>autogressive</a:t>
            </a:r>
            <a:r>
              <a:rPr lang="en-US" sz="1800" dirty="0"/>
              <a:t> acoustic model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 smtClean="0"/>
          </a:p>
          <a:p>
            <a:pPr lvl="1"/>
            <a:r>
              <a:rPr lang="en-US" sz="1800" dirty="0" smtClean="0"/>
              <a:t>It has Strong </a:t>
            </a:r>
            <a:r>
              <a:rPr lang="en-US" sz="1800" b="1" dirty="0"/>
              <a:t>Multi-Voice</a:t>
            </a:r>
            <a:r>
              <a:rPr lang="en-US" sz="1800" dirty="0"/>
              <a:t> </a:t>
            </a:r>
            <a:r>
              <a:rPr lang="en-US" sz="1800" dirty="0" smtClean="0"/>
              <a:t>Capabilities</a:t>
            </a:r>
            <a:r>
              <a:rPr lang="en-US" sz="1800" dirty="0"/>
              <a:t> </a:t>
            </a:r>
            <a:r>
              <a:rPr lang="en-US" sz="1800" dirty="0" smtClean="0"/>
              <a:t>means having multiple speakers options with various styles. </a:t>
            </a:r>
          </a:p>
          <a:p>
            <a:pPr lvl="1"/>
            <a:r>
              <a:rPr lang="en-US" sz="1800" dirty="0" smtClean="0"/>
              <a:t>Tortoise </a:t>
            </a:r>
            <a:r>
              <a:rPr lang="en-US" sz="1800" dirty="0"/>
              <a:t>excels at </a:t>
            </a:r>
            <a:r>
              <a:rPr lang="en-US" sz="1800" b="1" dirty="0"/>
              <a:t>voice cloning</a:t>
            </a:r>
            <a:r>
              <a:rPr lang="en-US" sz="1800" dirty="0"/>
              <a:t>. You can provide audio samples of a specific </a:t>
            </a:r>
            <a:r>
              <a:rPr lang="en-US" sz="1800" dirty="0" smtClean="0"/>
              <a:t>speaker.</a:t>
            </a:r>
          </a:p>
          <a:p>
            <a:pPr lvl="1"/>
            <a:r>
              <a:rPr lang="en-US" sz="1800" b="1" dirty="0"/>
              <a:t>Emotional Nuance:</a:t>
            </a:r>
            <a:r>
              <a:rPr lang="en-US" sz="1800" dirty="0"/>
              <a:t> Through "prompt engineering," you can influence the emotional tone of the speech by adding prompts within the </a:t>
            </a:r>
            <a:r>
              <a:rPr lang="en-US" sz="1800" dirty="0" smtClean="0"/>
              <a:t>text.</a:t>
            </a:r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257175" indent="-257175"/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257175" indent="-257175"/>
            <a:endParaRPr lang="en-US" sz="1400" dirty="0" smtClean="0"/>
          </a:p>
          <a:p>
            <a:pPr marL="257175" indent="-257175"/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3178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1905" y="429899"/>
            <a:ext cx="413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Literature Review (TTS)</a:t>
            </a:r>
            <a:endParaRPr lang="en-US" sz="320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00044" y="1348132"/>
            <a:ext cx="7594406" cy="311218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Tortoise TTS is a Slower model and need resources like GPU for usage. </a:t>
            </a:r>
          </a:p>
          <a:p>
            <a:endParaRPr lang="en-US" sz="1800" dirty="0" smtClean="0"/>
          </a:p>
          <a:p>
            <a:r>
              <a:rPr lang="en-US" sz="1800" dirty="0"/>
              <a:t>X</a:t>
            </a:r>
            <a:r>
              <a:rPr lang="en-US" sz="1800" dirty="0" smtClean="0"/>
              <a:t>TTS </a:t>
            </a:r>
            <a:r>
              <a:rPr lang="en-US" sz="1800" dirty="0"/>
              <a:t>is a super cool Text-to-Speech model that lets you clone voices in different </a:t>
            </a:r>
            <a:r>
              <a:rPr lang="en-US" sz="1800" dirty="0" smtClean="0"/>
              <a:t>languages built </a:t>
            </a:r>
            <a:r>
              <a:rPr lang="en-US" sz="1800" dirty="0"/>
              <a:t>on the </a:t>
            </a:r>
            <a:r>
              <a:rPr lang="en-US" sz="1800" dirty="0" smtClean="0"/>
              <a:t>Tortoise </a:t>
            </a:r>
            <a:r>
              <a:rPr lang="en-US" sz="1800" dirty="0" err="1" smtClean="0"/>
              <a:t>tts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 smtClean="0"/>
          </a:p>
          <a:p>
            <a:pPr lvl="1"/>
            <a:r>
              <a:rPr lang="en-US" sz="1800" dirty="0" smtClean="0"/>
              <a:t>Built on Tortoise, </a:t>
            </a:r>
            <a:r>
              <a:rPr lang="en-US" sz="1800" dirty="0"/>
              <a:t>X</a:t>
            </a:r>
            <a:r>
              <a:rPr lang="en-US" sz="1800" dirty="0" smtClean="0"/>
              <a:t>TTS </a:t>
            </a:r>
            <a:r>
              <a:rPr lang="en-US" sz="1800" dirty="0"/>
              <a:t>has important model changes that make cross-language voice </a:t>
            </a:r>
            <a:r>
              <a:rPr lang="en-US" sz="1800" dirty="0" smtClean="0"/>
              <a:t>cloning. </a:t>
            </a:r>
            <a:r>
              <a:rPr lang="en-US" sz="1800" dirty="0"/>
              <a:t>XTTS-v2 supports 16 </a:t>
            </a:r>
            <a:r>
              <a:rPr lang="en-US" sz="1800" dirty="0" smtClean="0"/>
              <a:t>languages. </a:t>
            </a:r>
          </a:p>
          <a:p>
            <a:pPr lvl="1"/>
            <a:r>
              <a:rPr lang="en-US" sz="1800" dirty="0"/>
              <a:t>There is no need for an excessive amount of training </a:t>
            </a:r>
            <a:r>
              <a:rPr lang="en-US" sz="1800" dirty="0" smtClean="0"/>
              <a:t>data.</a:t>
            </a:r>
          </a:p>
          <a:p>
            <a:pPr lvl="1"/>
            <a:r>
              <a:rPr lang="en-US" sz="1800" dirty="0" smtClean="0"/>
              <a:t>Its </a:t>
            </a:r>
            <a:r>
              <a:rPr lang="en-US" sz="1800" dirty="0"/>
              <a:t>the same model that powers </a:t>
            </a:r>
            <a:r>
              <a:rPr lang="en-US" sz="1800" dirty="0">
                <a:hlinkClick r:id="rId2"/>
              </a:rPr>
              <a:t>Coqui Studio</a:t>
            </a:r>
            <a:r>
              <a:rPr lang="en-US" sz="1800" dirty="0"/>
              <a:t>, and </a:t>
            </a:r>
            <a:r>
              <a:rPr lang="en-US" sz="1800" dirty="0">
                <a:hlinkClick r:id="rId3"/>
              </a:rPr>
              <a:t>Coqui API</a:t>
            </a:r>
            <a:r>
              <a:rPr lang="en-US" sz="1800" dirty="0" smtClean="0"/>
              <a:t>.</a:t>
            </a:r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257175" indent="-257175"/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257175" indent="-257175"/>
            <a:endParaRPr lang="en-US" sz="1400" dirty="0" smtClean="0"/>
          </a:p>
          <a:p>
            <a:pPr marL="257175" indent="-257175"/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228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62396" y="429899"/>
            <a:ext cx="24821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Methodology</a:t>
            </a:r>
            <a:endParaRPr lang="en-US" sz="320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00044" y="1348132"/>
            <a:ext cx="7594406" cy="311218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 Firstly, we decided of using </a:t>
            </a:r>
            <a:r>
              <a:rPr lang="en-US" sz="1800" dirty="0" err="1" smtClean="0"/>
              <a:t>suno</a:t>
            </a:r>
            <a:r>
              <a:rPr lang="en-US" sz="1800" dirty="0" smtClean="0"/>
              <a:t>-bark TTS. It’s a great model with good community support but with </a:t>
            </a:r>
            <a:r>
              <a:rPr lang="en-US" sz="1800" b="1" dirty="0" smtClean="0"/>
              <a:t>limitations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 smtClean="0"/>
              <a:t>As, we need to have a voice cloning feature on custom dataset</a:t>
            </a:r>
            <a:r>
              <a:rPr lang="en-US" sz="1800" dirty="0"/>
              <a:t>.</a:t>
            </a:r>
            <a:r>
              <a:rPr lang="en-US" sz="1800" dirty="0" smtClean="0"/>
              <a:t> So, Currently</a:t>
            </a:r>
            <a:r>
              <a:rPr lang="en-US" sz="1800" dirty="0"/>
              <a:t>, </a:t>
            </a:r>
            <a:r>
              <a:rPr lang="en-US" sz="1800" dirty="0" err="1"/>
              <a:t>suno</a:t>
            </a:r>
            <a:r>
              <a:rPr lang="en-US" sz="1800" dirty="0"/>
              <a:t>-bark repository on GitHub doesn't provide official training scripts, which makes fine-tuning on custom dataset </a:t>
            </a:r>
            <a:r>
              <a:rPr lang="en-US" sz="1800" dirty="0" smtClean="0"/>
              <a:t>difficult.</a:t>
            </a:r>
          </a:p>
          <a:p>
            <a:endParaRPr lang="en-US" sz="1800" dirty="0"/>
          </a:p>
          <a:p>
            <a:r>
              <a:rPr lang="en-US" sz="1800" dirty="0" smtClean="0"/>
              <a:t>Moreover, execution time for </a:t>
            </a:r>
            <a:r>
              <a:rPr lang="en-US" sz="1800" dirty="0" err="1" smtClean="0"/>
              <a:t>suno</a:t>
            </a:r>
            <a:r>
              <a:rPr lang="en-US" sz="1800" dirty="0" smtClean="0"/>
              <a:t>-bark is also not feasible to use.</a:t>
            </a:r>
          </a:p>
          <a:p>
            <a:pPr marL="257175" indent="-257175"/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257175" indent="-257175"/>
            <a:endParaRPr lang="en-US" sz="1800" dirty="0" smtClean="0"/>
          </a:p>
          <a:p>
            <a:pPr marL="257175" indent="-257175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11174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14685" y="239754"/>
            <a:ext cx="24821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Methodology</a:t>
            </a:r>
            <a:endParaRPr lang="en-US" sz="320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58559" y="1137141"/>
            <a:ext cx="7594406" cy="322386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Then, decided to use RVC, this model provides the WEBUI (</a:t>
            </a:r>
            <a:r>
              <a:rPr lang="en-US" sz="1600" dirty="0" err="1" smtClean="0"/>
              <a:t>gradio</a:t>
            </a:r>
            <a:r>
              <a:rPr lang="en-US" sz="1600" dirty="0" smtClean="0"/>
              <a:t>) for model training and usage. (</a:t>
            </a:r>
            <a:r>
              <a:rPr lang="en-US" sz="1600" dirty="0" smtClean="0">
                <a:hlinkClick r:id="rId2"/>
              </a:rPr>
              <a:t>source-code</a:t>
            </a:r>
            <a:r>
              <a:rPr lang="en-US" sz="1600" dirty="0" smtClean="0"/>
              <a:t>).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b="1" dirty="0" smtClean="0"/>
              <a:t>Challenges</a:t>
            </a:r>
            <a:r>
              <a:rPr lang="en-US" sz="1600" dirty="0" smtClean="0"/>
              <a:t> faced for using this Model,</a:t>
            </a:r>
          </a:p>
          <a:p>
            <a:pPr lvl="1"/>
            <a:r>
              <a:rPr lang="en-US" sz="1600" dirty="0" smtClean="0"/>
              <a:t>Initially to test, we </a:t>
            </a:r>
            <a:r>
              <a:rPr lang="en-US" sz="1600" b="1" dirty="0" smtClean="0"/>
              <a:t>train</a:t>
            </a:r>
            <a:r>
              <a:rPr lang="en-US" sz="1600" dirty="0" smtClean="0"/>
              <a:t> </a:t>
            </a:r>
            <a:r>
              <a:rPr lang="en-US" sz="1600" dirty="0"/>
              <a:t>Model, uses Sunder </a:t>
            </a:r>
            <a:r>
              <a:rPr lang="en-US" sz="1600" dirty="0" err="1"/>
              <a:t>Pichai</a:t>
            </a:r>
            <a:r>
              <a:rPr lang="en-US" sz="1600" dirty="0"/>
              <a:t> dataset (20 minutes</a:t>
            </a:r>
            <a:r>
              <a:rPr lang="en-US" sz="1600" dirty="0" smtClean="0"/>
              <a:t>) on </a:t>
            </a:r>
            <a:r>
              <a:rPr lang="en-US" sz="1600" b="1" dirty="0" err="1"/>
              <a:t>C</a:t>
            </a:r>
            <a:r>
              <a:rPr lang="en-US" sz="1600" b="1" dirty="0" err="1" smtClean="0"/>
              <a:t>olab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It took more than 8 hours to train on 400 epochs. </a:t>
            </a:r>
          </a:p>
          <a:p>
            <a:pPr lvl="1"/>
            <a:r>
              <a:rPr lang="en-US" sz="1600" dirty="0" smtClean="0"/>
              <a:t>For testing results, we downloaded 5GB model files, uses on local machine. </a:t>
            </a:r>
          </a:p>
          <a:p>
            <a:pPr lvl="1"/>
            <a:r>
              <a:rPr lang="en-US" sz="1600" dirty="0" smtClean="0"/>
              <a:t>In its source code, no Inference</a:t>
            </a:r>
            <a:r>
              <a:rPr lang="en-US" sz="1600" dirty="0"/>
              <a:t> </a:t>
            </a:r>
            <a:r>
              <a:rPr lang="en-US" sz="1600" dirty="0" smtClean="0"/>
              <a:t>end-Points (API) provided for using this Model in our Application as it’s provide a </a:t>
            </a:r>
            <a:r>
              <a:rPr lang="en-US" sz="1600" dirty="0" err="1" smtClean="0"/>
              <a:t>gradio</a:t>
            </a:r>
            <a:r>
              <a:rPr lang="en-US" sz="1600" dirty="0" smtClean="0"/>
              <a:t>-based Web-UI.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257175" indent="-257175"/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257175" indent="-257175"/>
            <a:endParaRPr lang="en-US" sz="1600" dirty="0" smtClean="0"/>
          </a:p>
          <a:p>
            <a:pPr marL="257175" indent="-257175"/>
            <a:endParaRPr lang="en-US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1033979" y="4401458"/>
            <a:ext cx="175322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 Required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36289" y="4401458"/>
            <a:ext cx="203238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API End-point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57362" y="4401458"/>
            <a:ext cx="190790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Huge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1949" y="311236"/>
            <a:ext cx="24821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Methodology</a:t>
            </a:r>
            <a:endParaRPr lang="en-US" sz="320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58559" y="1262784"/>
            <a:ext cx="7594406" cy="253441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As, no API end-point provided. Which makes it not feasible to use this way. After search, we find to use RVC model through </a:t>
            </a:r>
            <a:r>
              <a:rPr lang="en-US" sz="1600" b="1" dirty="0" smtClean="0"/>
              <a:t>Replicate</a:t>
            </a:r>
            <a:r>
              <a:rPr lang="en-US" sz="1600" dirty="0" smtClean="0"/>
              <a:t>.</a:t>
            </a:r>
            <a:endParaRPr lang="en-US" sz="1600" dirty="0"/>
          </a:p>
          <a:p>
            <a:endParaRPr lang="en-US" sz="1600" dirty="0" smtClean="0"/>
          </a:p>
          <a:p>
            <a:pPr marL="342900" indent="-342900"/>
            <a:r>
              <a:rPr lang="en-US" sz="1600" dirty="0" smtClean="0"/>
              <a:t>RVC </a:t>
            </a:r>
            <a:r>
              <a:rPr lang="en-US" sz="1600" dirty="0"/>
              <a:t>model on </a:t>
            </a:r>
            <a:r>
              <a:rPr lang="en-US" sz="1600" dirty="0">
                <a:hlinkClick r:id="rId2"/>
              </a:rPr>
              <a:t>Replicate </a:t>
            </a:r>
            <a:r>
              <a:rPr lang="en-US" sz="1600" dirty="0" smtClean="0"/>
              <a:t>w provides inference </a:t>
            </a:r>
            <a:r>
              <a:rPr lang="en-US" sz="1600" b="1" dirty="0"/>
              <a:t>API</a:t>
            </a:r>
            <a:r>
              <a:rPr lang="en-US" sz="1600" dirty="0"/>
              <a:t> </a:t>
            </a:r>
            <a:r>
              <a:rPr lang="en-US" sz="1600" dirty="0" smtClean="0"/>
              <a:t>feature with model training.</a:t>
            </a:r>
            <a:endParaRPr lang="en-US" sz="1600" dirty="0"/>
          </a:p>
          <a:p>
            <a:pPr marL="342900" indent="-342900"/>
            <a:r>
              <a:rPr lang="en-US" sz="1600" dirty="0"/>
              <a:t>Further </a:t>
            </a:r>
            <a:r>
              <a:rPr lang="en-US" sz="1600" b="1" dirty="0"/>
              <a:t>GPU</a:t>
            </a:r>
            <a:r>
              <a:rPr lang="en-US" sz="1600" dirty="0"/>
              <a:t> for training provided by Replicate </a:t>
            </a:r>
            <a:r>
              <a:rPr lang="en-US" sz="1600" b="1" dirty="0" err="1"/>
              <a:t>Nvidia</a:t>
            </a:r>
            <a:r>
              <a:rPr lang="en-US" sz="1600" b="1" dirty="0"/>
              <a:t> A40 </a:t>
            </a:r>
            <a:r>
              <a:rPr lang="en-US" sz="1600" dirty="0"/>
              <a:t>(16GB</a:t>
            </a:r>
            <a:r>
              <a:rPr lang="en-US" sz="1600" dirty="0" smtClean="0"/>
              <a:t>).</a:t>
            </a:r>
            <a:endParaRPr lang="en-US" sz="1600" dirty="0"/>
          </a:p>
          <a:p>
            <a:pPr marL="342900" indent="-342900"/>
            <a:r>
              <a:rPr lang="en-US" sz="1600" dirty="0"/>
              <a:t>Step by Step </a:t>
            </a:r>
            <a:r>
              <a:rPr lang="en-US" sz="1600" b="1" dirty="0"/>
              <a:t>docs</a:t>
            </a:r>
            <a:r>
              <a:rPr lang="en-US" sz="1600" dirty="0"/>
              <a:t> provided and model can be use with </a:t>
            </a:r>
            <a:r>
              <a:rPr lang="en-US" sz="1600" b="1" dirty="0"/>
              <a:t>JavaScript</a:t>
            </a:r>
            <a:r>
              <a:rPr lang="en-US" sz="1600" dirty="0"/>
              <a:t> as well</a:t>
            </a:r>
            <a:r>
              <a:rPr lang="en-US" sz="1600" dirty="0" smtClean="0"/>
              <a:t>.</a:t>
            </a:r>
          </a:p>
          <a:p>
            <a:pPr marL="342900" indent="-342900"/>
            <a:r>
              <a:rPr lang="en-US" sz="1600" dirty="0" smtClean="0"/>
              <a:t>It’s a paid service, but price for using model with GPU is not much.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257175" indent="-257175"/>
            <a:endParaRPr lang="en-US" sz="1600" dirty="0" smtClean="0"/>
          </a:p>
          <a:p>
            <a:pPr marL="257175" indent="-257175"/>
            <a:endParaRPr lang="en-US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1033979" y="4040079"/>
            <a:ext cx="175322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 Provided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36289" y="4040079"/>
            <a:ext cx="203238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API End-point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57362" y="4040079"/>
            <a:ext cx="190790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Fast </a:t>
            </a:r>
            <a:r>
              <a:rPr lang="en-US" dirty="0" err="1" smtClean="0"/>
              <a:t>Excecuation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1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1949" y="311236"/>
            <a:ext cx="24821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Methodology</a:t>
            </a:r>
            <a:endParaRPr lang="en-US" sz="320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44956" y="1144122"/>
            <a:ext cx="7336140" cy="34697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For </a:t>
            </a:r>
            <a:r>
              <a:rPr lang="en-US" sz="1400" b="1" dirty="0" smtClean="0"/>
              <a:t>Voice Cloning</a:t>
            </a:r>
            <a:r>
              <a:rPr lang="en-US" sz="1400" dirty="0" smtClean="0"/>
              <a:t>, we Use RVC Model. But for</a:t>
            </a:r>
            <a:r>
              <a:rPr lang="en-US" sz="1400" b="1" dirty="0" smtClean="0"/>
              <a:t> Text-to-Speech</a:t>
            </a:r>
            <a:r>
              <a:rPr lang="en-US" sz="1400" dirty="0" smtClean="0"/>
              <a:t>, we tried different approaches.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</a:t>
            </a:r>
            <a:r>
              <a:rPr lang="en-US" sz="1400" b="1" u="sng" dirty="0" err="1" smtClean="0"/>
              <a:t>WebAPI</a:t>
            </a:r>
            <a:r>
              <a:rPr lang="en-US" sz="1400" b="1" u="sng" dirty="0" smtClean="0"/>
              <a:t>:</a:t>
            </a:r>
          </a:p>
          <a:p>
            <a:pPr marL="342900" indent="-342900"/>
            <a:r>
              <a:rPr lang="en-US" sz="1400" dirty="0" smtClean="0"/>
              <a:t>Converting </a:t>
            </a:r>
            <a:r>
              <a:rPr lang="en-US" sz="1400" dirty="0"/>
              <a:t>Text to default person speech using </a:t>
            </a:r>
            <a:r>
              <a:rPr lang="en-US" sz="1400" b="1" dirty="0"/>
              <a:t>web-API</a:t>
            </a:r>
            <a:r>
              <a:rPr lang="en-US" sz="1400" dirty="0"/>
              <a:t> and then this speech pass to </a:t>
            </a:r>
            <a:r>
              <a:rPr lang="en-US" sz="1400" b="1" dirty="0"/>
              <a:t>RVC model</a:t>
            </a:r>
            <a:r>
              <a:rPr lang="en-US" sz="1400" dirty="0"/>
              <a:t> as Input</a:t>
            </a:r>
            <a:r>
              <a:rPr lang="en-US" sz="1400" dirty="0" smtClean="0"/>
              <a:t>.</a:t>
            </a:r>
            <a:endParaRPr lang="en-US" sz="1400" dirty="0"/>
          </a:p>
          <a:p>
            <a:pPr marL="342900" indent="-342900"/>
            <a:r>
              <a:rPr lang="en-US" sz="1400" dirty="0" smtClean="0"/>
              <a:t>But this approach has Limitations as results are not promising.</a:t>
            </a:r>
          </a:p>
          <a:p>
            <a:pPr marL="342900" indent="-342900"/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</a:t>
            </a:r>
            <a:r>
              <a:rPr lang="en-US" sz="1400" b="1" u="sng" dirty="0" smtClean="0"/>
              <a:t>Tortoise TTS</a:t>
            </a:r>
            <a:r>
              <a:rPr lang="en-US" sz="1400" b="1" dirty="0" smtClean="0"/>
              <a:t>:</a:t>
            </a:r>
            <a:endParaRPr lang="en-US" sz="1400" b="1" dirty="0"/>
          </a:p>
          <a:p>
            <a:pPr marL="342900" indent="-342900"/>
            <a:r>
              <a:rPr lang="en-US" sz="1400" dirty="0" smtClean="0"/>
              <a:t>Then Uses Tortoise TTS. We provided it Input, and Targeted person voice for Cloning.</a:t>
            </a:r>
          </a:p>
          <a:p>
            <a:pPr marL="342900" indent="-342900"/>
            <a:r>
              <a:rPr lang="en-US" sz="1400" dirty="0" smtClean="0"/>
              <a:t>Limitation as take lot of time generating </a:t>
            </a:r>
            <a:r>
              <a:rPr lang="en-US" sz="1400" dirty="0" err="1" smtClean="0"/>
              <a:t>Ouptut</a:t>
            </a:r>
            <a:r>
              <a:rPr lang="en-US" sz="1400" dirty="0" smtClean="0"/>
              <a:t> even using GPU.</a:t>
            </a:r>
          </a:p>
          <a:p>
            <a:pPr marL="342900" indent="-342900"/>
            <a:r>
              <a:rPr lang="en-US" sz="1400" dirty="0" smtClean="0"/>
              <a:t>Results up till yet obtain, are not satisfactory</a:t>
            </a: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257175" indent="-257175"/>
            <a:endParaRPr lang="en-US" sz="1400" dirty="0" smtClean="0"/>
          </a:p>
          <a:p>
            <a:pPr marL="257175" indent="-257175"/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7906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1949" y="311236"/>
            <a:ext cx="24821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Methodology</a:t>
            </a:r>
            <a:endParaRPr lang="en-US" sz="320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44956" y="1423328"/>
            <a:ext cx="7336140" cy="310679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For </a:t>
            </a:r>
            <a:r>
              <a:rPr lang="en-US" sz="1400" b="1" dirty="0" smtClean="0"/>
              <a:t>Voice Cloning</a:t>
            </a:r>
            <a:r>
              <a:rPr lang="en-US" sz="1400" dirty="0" smtClean="0"/>
              <a:t>, we Use RVC Model. But for</a:t>
            </a:r>
            <a:r>
              <a:rPr lang="en-US" sz="1400" b="1" dirty="0" smtClean="0"/>
              <a:t> Text-to-Speech</a:t>
            </a:r>
            <a:r>
              <a:rPr lang="en-US" sz="1400" dirty="0" smtClean="0"/>
              <a:t>, we tried different approaches.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</a:t>
            </a:r>
            <a:r>
              <a:rPr lang="en-US" sz="1400" b="1" u="sng" dirty="0" smtClean="0"/>
              <a:t>XTTS:</a:t>
            </a:r>
          </a:p>
          <a:p>
            <a:pPr marL="342900" indent="-342900"/>
            <a:r>
              <a:rPr lang="en-US" sz="1400" dirty="0" smtClean="0"/>
              <a:t>Its Similar to Tortoise. Generate output very quickly.</a:t>
            </a:r>
            <a:endParaRPr lang="en-US" sz="1400" dirty="0"/>
          </a:p>
          <a:p>
            <a:pPr marL="342900" indent="-342900"/>
            <a:r>
              <a:rPr lang="en-US" sz="1400" dirty="0"/>
              <a:t>Limitation </a:t>
            </a:r>
            <a:r>
              <a:rPr lang="en-US" sz="1400" dirty="0" smtClean="0"/>
              <a:t>as Results are not Promising but better than Tortoise.</a:t>
            </a:r>
          </a:p>
          <a:p>
            <a:pPr marL="342900" indent="-342900"/>
            <a:r>
              <a:rPr lang="en-US" sz="1400" dirty="0" smtClean="0"/>
              <a:t>We uses this model to Extract speech in given voice and then Passes it to RVC for better results.</a:t>
            </a:r>
          </a:p>
          <a:p>
            <a:pPr marL="257175" indent="-257175"/>
            <a:endParaRPr lang="en-US" sz="1400" dirty="0"/>
          </a:p>
          <a:p>
            <a:pPr marL="257175" indent="-257175"/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 smtClean="0"/>
              <a:t>Note</a:t>
            </a:r>
            <a:r>
              <a:rPr lang="en-US" sz="1400" dirty="0" smtClean="0"/>
              <a:t>: We are still working on </a:t>
            </a:r>
            <a:r>
              <a:rPr lang="en-US" sz="1400" b="1" dirty="0" smtClean="0"/>
              <a:t>Tortoise TTS </a:t>
            </a:r>
            <a:r>
              <a:rPr lang="en-US" sz="1400" dirty="0" smtClean="0"/>
              <a:t>and </a:t>
            </a:r>
            <a:r>
              <a:rPr lang="en-US" sz="1400" b="1" dirty="0" smtClean="0"/>
              <a:t>XTTS </a:t>
            </a:r>
            <a:r>
              <a:rPr lang="en-US" sz="1400" dirty="0" smtClean="0"/>
              <a:t>for achieving better </a:t>
            </a:r>
            <a:r>
              <a:rPr lang="en-US" sz="1400" b="1" dirty="0" smtClean="0"/>
              <a:t>results</a:t>
            </a:r>
            <a:r>
              <a:rPr lang="en-US" sz="1400" dirty="0" smtClean="0"/>
              <a:t>.</a:t>
            </a:r>
          </a:p>
          <a:p>
            <a:pPr marL="257175" indent="-257175"/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4798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690" y="551320"/>
            <a:ext cx="6858000" cy="41834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+mn-lt"/>
              </a:rPr>
              <a:t>Voice Cloning </a:t>
            </a:r>
            <a:r>
              <a:rPr lang="en-US" sz="3600" b="1" dirty="0" smtClean="0">
                <a:latin typeface="+mn-lt"/>
              </a:rPr>
              <a:t>Work Flow</a:t>
            </a:r>
            <a:endParaRPr lang="en-US" sz="3600" b="1" dirty="0">
              <a:latin typeface="+mn-lt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16690" y="1459914"/>
            <a:ext cx="6858000" cy="302968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sz="1800" dirty="0"/>
              <a:t>On replicate, firstly we train the model on three different datasets.</a:t>
            </a:r>
          </a:p>
          <a:p>
            <a:pPr algn="l"/>
            <a:endParaRPr lang="en-US" sz="18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sz="1800" dirty="0"/>
              <a:t>Datasets includes Sir </a:t>
            </a:r>
            <a:r>
              <a:rPr lang="en-US" sz="1800" b="1" dirty="0"/>
              <a:t>Wajahat </a:t>
            </a:r>
            <a:r>
              <a:rPr lang="en-US" sz="1800" b="1" dirty="0" err="1"/>
              <a:t>Qazi</a:t>
            </a:r>
            <a:r>
              <a:rPr lang="en-US" sz="1800" b="1" dirty="0"/>
              <a:t> </a:t>
            </a:r>
            <a:r>
              <a:rPr lang="en-US" sz="1800" dirty="0"/>
              <a:t>(~20 mins), </a:t>
            </a:r>
            <a:r>
              <a:rPr lang="en-US" sz="1800" b="1" dirty="0"/>
              <a:t>Imran Khan </a:t>
            </a:r>
            <a:r>
              <a:rPr lang="en-US" sz="1800" dirty="0"/>
              <a:t>(~70 m) and </a:t>
            </a:r>
            <a:r>
              <a:rPr lang="en-US" sz="1800" b="1" dirty="0" err="1"/>
              <a:t>Talha</a:t>
            </a:r>
            <a:r>
              <a:rPr lang="en-US" sz="1800" dirty="0"/>
              <a:t> (~20 m) .</a:t>
            </a:r>
          </a:p>
          <a:p>
            <a:pPr algn="l"/>
            <a:endParaRPr lang="en-US" sz="18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sz="1800" dirty="0"/>
              <a:t>Training took </a:t>
            </a:r>
            <a:r>
              <a:rPr lang="en-US" sz="1800" b="1" dirty="0"/>
              <a:t>time</a:t>
            </a:r>
            <a:r>
              <a:rPr lang="en-US" sz="1800" dirty="0"/>
              <a:t> between 1 hour to 3 hrs.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sz="1800" dirty="0"/>
              <a:t>Dataset prepared using </a:t>
            </a:r>
            <a:r>
              <a:rPr lang="en-US" sz="1800" b="1" dirty="0"/>
              <a:t>Audacity</a:t>
            </a:r>
            <a:r>
              <a:rPr lang="en-US" sz="1800" dirty="0"/>
              <a:t> tool. 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08119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292" y="1069129"/>
            <a:ext cx="7749715" cy="74312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latin typeface="+mn-lt"/>
              </a:rPr>
              <a:t>Deep Fake Text to Speech</a:t>
            </a:r>
            <a:endParaRPr lang="en-US" sz="48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3724" y="1795084"/>
            <a:ext cx="2382849" cy="441709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DeepCloning.AI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31606" y="3305094"/>
            <a:ext cx="6858000" cy="441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Evaluator:    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Dr. Usama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Bajwa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93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5694" y="754181"/>
            <a:ext cx="6858000" cy="418340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+mn-lt"/>
              </a:rPr>
              <a:t>Parameters for Training Model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85160" y="1395585"/>
            <a:ext cx="7089530" cy="181019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/>
              <a:t>Epochs</a:t>
            </a:r>
            <a:r>
              <a:rPr lang="en-US" sz="2000" dirty="0"/>
              <a:t> =      </a:t>
            </a:r>
            <a:r>
              <a:rPr lang="en-US" sz="2000" dirty="0" smtClean="0"/>
              <a:t>    80 | 120</a:t>
            </a:r>
            <a:endParaRPr lang="en-US" sz="2000" dirty="0"/>
          </a:p>
          <a:p>
            <a:pPr algn="l"/>
            <a:r>
              <a:rPr lang="en-US" sz="2000" b="1" dirty="0"/>
              <a:t>Batch Size </a:t>
            </a:r>
            <a:r>
              <a:rPr lang="en-US" sz="2000" dirty="0"/>
              <a:t>=      7</a:t>
            </a:r>
          </a:p>
          <a:p>
            <a:pPr algn="l"/>
            <a:r>
              <a:rPr lang="en-US" sz="2000" b="1" dirty="0"/>
              <a:t>f0Method</a:t>
            </a:r>
            <a:r>
              <a:rPr lang="en-US" sz="2000" dirty="0"/>
              <a:t> =      </a:t>
            </a:r>
            <a:r>
              <a:rPr lang="en-US" sz="2000" dirty="0" err="1"/>
              <a:t>rmvpe</a:t>
            </a:r>
            <a:endParaRPr lang="en-US" sz="2000" dirty="0"/>
          </a:p>
          <a:p>
            <a:pPr algn="l"/>
            <a:r>
              <a:rPr lang="en-US" sz="2000" b="1" dirty="0" err="1"/>
              <a:t>Sample_rate</a:t>
            </a:r>
            <a:r>
              <a:rPr lang="en-US" sz="2000" dirty="0"/>
              <a:t> =  48k </a:t>
            </a:r>
            <a:r>
              <a:rPr lang="en-US" sz="2000" dirty="0" err="1"/>
              <a:t>hz</a:t>
            </a:r>
            <a:endParaRPr lang="en-US" sz="2000" b="1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endParaRPr lang="en-US" sz="2000" b="1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52254" y="3096733"/>
            <a:ext cx="7089530" cy="181019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/>
              <a:t>f0Method:  </a:t>
            </a:r>
            <a:r>
              <a:rPr lang="en-US" sz="2000" dirty="0"/>
              <a:t>	Feature Extracting Algorithms.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/>
              <a:t>Rmvpe</a:t>
            </a:r>
            <a:r>
              <a:rPr lang="en-US" sz="2000" dirty="0"/>
              <a:t> (most Popular) 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Harvest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/>
              <a:t>Dio</a:t>
            </a:r>
            <a:r>
              <a:rPr lang="en-US" sz="2000" dirty="0"/>
              <a:t>		</a:t>
            </a:r>
          </a:p>
          <a:p>
            <a:pPr algn="l"/>
            <a:endParaRPr lang="en-US" sz="20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endParaRPr lang="en-US" sz="20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00925" y="335841"/>
            <a:ext cx="6858000" cy="4183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+mn-lt"/>
              </a:rPr>
              <a:t>Voice Cloning Work Flow</a:t>
            </a:r>
            <a:endParaRPr lang="en-US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434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4607" y="1660352"/>
            <a:ext cx="737166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For Audio Processing, </a:t>
            </a:r>
            <a:r>
              <a:rPr lang="en-US" sz="1600" dirty="0"/>
              <a:t>we used Audacity, which provide almost all these features</a:t>
            </a:r>
            <a:r>
              <a:rPr lang="en-US" sz="1600" dirty="0" smtClean="0"/>
              <a:t>.</a:t>
            </a:r>
            <a:endParaRPr lang="en-US" sz="1300" dirty="0" smtClean="0"/>
          </a:p>
          <a:p>
            <a:pPr marL="285743" indent="-28574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 marL="285743" indent="-28574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Background </a:t>
            </a:r>
            <a:r>
              <a:rPr lang="en-US" sz="1600" b="1" dirty="0"/>
              <a:t>Noise Removal</a:t>
            </a:r>
            <a:endParaRPr lang="en-IE" sz="1300" b="1" dirty="0"/>
          </a:p>
          <a:p>
            <a:pPr marL="285743" indent="-28574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Reducing Echo</a:t>
            </a:r>
            <a:endParaRPr lang="en-IE" sz="1300" dirty="0"/>
          </a:p>
          <a:p>
            <a:pPr marL="285743" indent="-28574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Voice Pitch in -12 to 12 HZ:</a:t>
            </a:r>
          </a:p>
          <a:p>
            <a:pPr marL="285743" indent="-28574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Vocal Segmenting</a:t>
            </a:r>
          </a:p>
          <a:p>
            <a:pPr marL="285743" indent="-28574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Vocal Isolation / Doubling</a:t>
            </a:r>
          </a:p>
          <a:p>
            <a:pPr>
              <a:lnSpc>
                <a:spcPct val="150000"/>
              </a:lnSpc>
            </a:pPr>
            <a:endParaRPr lang="en-US" sz="1600" b="1" dirty="0"/>
          </a:p>
        </p:txBody>
      </p:sp>
      <p:sp>
        <p:nvSpPr>
          <p:cNvPr id="5" name="AutoShape 2" descr="Free AI Voice Cloning In 30 Seconds! No Sign-up Required."/>
          <p:cNvSpPr>
            <a:spLocks noChangeAspect="1" noChangeArrowheads="1"/>
          </p:cNvSpPr>
          <p:nvPr/>
        </p:nvSpPr>
        <p:spPr bwMode="auto">
          <a:xfrm>
            <a:off x="155576" y="-144463"/>
            <a:ext cx="1238032" cy="123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19913" y="749453"/>
            <a:ext cx="3220024" cy="4183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+mn-lt"/>
              </a:rPr>
              <a:t>Dataset Preparation Guide</a:t>
            </a:r>
            <a:endParaRPr lang="en-US" sz="1800" b="1" dirty="0"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00925" y="335841"/>
            <a:ext cx="6858000" cy="4183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+mn-lt"/>
              </a:rPr>
              <a:t>Voice Cloning Work Flow</a:t>
            </a:r>
            <a:endParaRPr lang="en-US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960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Free AI Voice Cloning In 30 Seconds! No Sign-up Required."/>
          <p:cNvSpPr>
            <a:spLocks noChangeAspect="1" noChangeArrowheads="1"/>
          </p:cNvSpPr>
          <p:nvPr/>
        </p:nvSpPr>
        <p:spPr bwMode="auto">
          <a:xfrm>
            <a:off x="155576" y="-144463"/>
            <a:ext cx="1238032" cy="123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116690" y="1459914"/>
            <a:ext cx="6858000" cy="3029683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sz="1800" dirty="0"/>
              <a:t>Provide clear</a:t>
            </a:r>
            <a:r>
              <a:rPr lang="en-US" sz="1800" b="1" dirty="0"/>
              <a:t> Input </a:t>
            </a:r>
            <a:r>
              <a:rPr lang="en-US" sz="1800" dirty="0"/>
              <a:t>Audio in mp3/wav format.</a:t>
            </a:r>
          </a:p>
          <a:p>
            <a:pPr algn="l"/>
            <a:endParaRPr lang="en-US" sz="18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sz="1800" dirty="0"/>
              <a:t>Input not more than </a:t>
            </a:r>
            <a:r>
              <a:rPr lang="en-US" sz="1800" b="1" dirty="0"/>
              <a:t>2 mins</a:t>
            </a:r>
            <a:r>
              <a:rPr lang="en-US" sz="1800" dirty="0"/>
              <a:t>. Upload </a:t>
            </a:r>
            <a:r>
              <a:rPr lang="en-US" sz="1800" b="1" dirty="0"/>
              <a:t>File</a:t>
            </a:r>
            <a:r>
              <a:rPr lang="en-US" sz="1800" dirty="0"/>
              <a:t> or </a:t>
            </a:r>
            <a:r>
              <a:rPr lang="en-US" sz="1800" b="1" dirty="0"/>
              <a:t>Record</a:t>
            </a:r>
            <a:r>
              <a:rPr lang="en-US" sz="1800" dirty="0"/>
              <a:t> using App.</a:t>
            </a:r>
          </a:p>
          <a:p>
            <a:pPr algn="l"/>
            <a:endParaRPr lang="en-US" sz="18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sz="1800" dirty="0"/>
              <a:t>Set </a:t>
            </a:r>
            <a:r>
              <a:rPr lang="en-US" sz="1800" b="1" dirty="0"/>
              <a:t>parameters</a:t>
            </a:r>
            <a:r>
              <a:rPr lang="en-US" sz="1800" dirty="0"/>
              <a:t> includes </a:t>
            </a:r>
            <a:r>
              <a:rPr lang="en-US" sz="1800" dirty="0" err="1" smtClean="0"/>
              <a:t>target_Person</a:t>
            </a:r>
            <a:r>
              <a:rPr lang="en-US" sz="1800" dirty="0"/>
              <a:t>, </a:t>
            </a:r>
            <a:r>
              <a:rPr lang="en-US" sz="1800" dirty="0" err="1" smtClean="0"/>
              <a:t>Pitch_detection</a:t>
            </a:r>
            <a:r>
              <a:rPr lang="en-US" sz="1800" dirty="0" err="1"/>
              <a:t>_</a:t>
            </a:r>
            <a:r>
              <a:rPr lang="en-US" sz="1800" dirty="0" err="1" smtClean="0"/>
              <a:t>algo</a:t>
            </a:r>
            <a:r>
              <a:rPr lang="en-US" sz="1800" dirty="0"/>
              <a:t>,  reverb, protect, </a:t>
            </a:r>
            <a:r>
              <a:rPr lang="en-US" sz="1800" dirty="0" err="1"/>
              <a:t>rms_mix_rate</a:t>
            </a:r>
            <a:r>
              <a:rPr lang="en-US" sz="1800" dirty="0"/>
              <a:t> .</a:t>
            </a:r>
          </a:p>
          <a:p>
            <a:pPr algn="l"/>
            <a:endParaRPr lang="en-US" sz="18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sz="1800" dirty="0"/>
              <a:t>It took around 2-3 minutes to </a:t>
            </a:r>
            <a:r>
              <a:rPr lang="en-US" sz="1800" b="1" dirty="0"/>
              <a:t>generate</a:t>
            </a:r>
            <a:r>
              <a:rPr lang="en-US" sz="1800" dirty="0"/>
              <a:t> Output. Sample result shown in first slides.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/>
            <a:endParaRPr lang="en-US" sz="18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306475" y="754181"/>
            <a:ext cx="2104425" cy="4183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+mn-lt"/>
              </a:rPr>
              <a:t>Cloning Input Voice</a:t>
            </a:r>
            <a:endParaRPr lang="en-US" sz="1800" b="1" dirty="0">
              <a:latin typeface="+mn-l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00925" y="335841"/>
            <a:ext cx="6858000" cy="4183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+mn-lt"/>
              </a:rPr>
              <a:t>Voice Cloning Work Flow</a:t>
            </a:r>
            <a:endParaRPr lang="en-US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138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8346" y="420190"/>
            <a:ext cx="42460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Voice Cloning Workflow</a:t>
            </a:r>
            <a:endParaRPr lang="en-US" sz="3200" b="1" dirty="0"/>
          </a:p>
        </p:txBody>
      </p:sp>
      <p:sp>
        <p:nvSpPr>
          <p:cNvPr id="5" name="AutoShape 2" descr="Free AI Voice Cloning In 30 Seconds! No Sign-up Required."/>
          <p:cNvSpPr>
            <a:spLocks noChangeAspect="1" noChangeArrowheads="1"/>
          </p:cNvSpPr>
          <p:nvPr/>
        </p:nvSpPr>
        <p:spPr bwMode="auto">
          <a:xfrm>
            <a:off x="155576" y="-144463"/>
            <a:ext cx="1238032" cy="123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952" y="1542981"/>
            <a:ext cx="5291339" cy="293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88395" y="474555"/>
            <a:ext cx="43664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Text to Speech workflow</a:t>
            </a:r>
            <a:endParaRPr lang="en-US" sz="3200" b="1" dirty="0"/>
          </a:p>
        </p:txBody>
      </p:sp>
      <p:sp>
        <p:nvSpPr>
          <p:cNvPr id="5" name="AutoShape 2" descr="Free AI Voice Cloning In 30 Seconds! No Sign-up Required."/>
          <p:cNvSpPr>
            <a:spLocks noChangeAspect="1" noChangeArrowheads="1"/>
          </p:cNvSpPr>
          <p:nvPr/>
        </p:nvSpPr>
        <p:spPr bwMode="auto">
          <a:xfrm>
            <a:off x="155576" y="-144463"/>
            <a:ext cx="1238032" cy="123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512" y="1778740"/>
            <a:ext cx="6377723" cy="233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3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9927" y="150442"/>
            <a:ext cx="6858000" cy="626810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Application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44" y="1004455"/>
            <a:ext cx="4700095" cy="384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4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5218" y="376945"/>
            <a:ext cx="6858000" cy="62681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+mn-lt"/>
              </a:rPr>
              <a:t>Future Work</a:t>
            </a:r>
            <a:endParaRPr lang="en-US" sz="3000" b="1" dirty="0">
              <a:latin typeface="+mn-lt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30990" y="1574214"/>
            <a:ext cx="6858000" cy="283000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sz="1800" dirty="0"/>
              <a:t>Working on TTS and completing this system.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sz="1800" dirty="0"/>
              <a:t>Making App UI experience more better.</a:t>
            </a:r>
          </a:p>
          <a:p>
            <a:pPr algn="l"/>
            <a:endParaRPr lang="en-US" sz="18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sz="1800" dirty="0"/>
              <a:t>Documentation.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sz="1800" dirty="0"/>
              <a:t>App Deployment.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07622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9927" y="150442"/>
            <a:ext cx="6858000" cy="626810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Resources &amp; Source Code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30990" y="1574214"/>
            <a:ext cx="6858000" cy="55868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u="sng" dirty="0">
                <a:solidFill>
                  <a:schemeClr val="accent1">
                    <a:lumMod val="75000"/>
                  </a:schemeClr>
                </a:solidFill>
              </a:rPr>
              <a:t>https://github.com/HassanMahmoodAwan/DeepFake-FYP-Project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4024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2430" y="407039"/>
            <a:ext cx="6858000" cy="681577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</a:rP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1157" y="1402532"/>
            <a:ext cx="7083938" cy="2987225"/>
          </a:xfrm>
        </p:spPr>
        <p:txBody>
          <a:bodyPr>
            <a:normAutofit/>
          </a:bodyPr>
          <a:lstStyle/>
          <a:p>
            <a:pPr marL="257175" indent="-257175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1" dirty="0" err="1" smtClean="0"/>
              <a:t>Deepfake</a:t>
            </a:r>
            <a:r>
              <a:rPr lang="en-US" sz="1800" b="1" dirty="0" smtClean="0"/>
              <a:t> TTS</a:t>
            </a:r>
            <a:r>
              <a:rPr lang="en-US" sz="1800" dirty="0" smtClean="0"/>
              <a:t>(Text to Speech) uses AI technology for generating fake speech of targeted </a:t>
            </a:r>
            <a:r>
              <a:rPr lang="en-US" sz="1800" b="1" dirty="0" smtClean="0"/>
              <a:t>person</a:t>
            </a:r>
            <a:r>
              <a:rPr lang="en-US" sz="1800" dirty="0" smtClean="0"/>
              <a:t> using provided </a:t>
            </a:r>
            <a:r>
              <a:rPr lang="en-US" sz="1800" b="1" dirty="0" smtClean="0"/>
              <a:t>Input</a:t>
            </a:r>
            <a:r>
              <a:rPr lang="en-US" sz="1800" dirty="0" smtClean="0"/>
              <a:t> Text.</a:t>
            </a:r>
          </a:p>
          <a:p>
            <a:pPr marL="257175" indent="-257175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57175" indent="-257175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Voice Cloning </a:t>
            </a:r>
            <a:r>
              <a:rPr lang="en-US" sz="1800" dirty="0"/>
              <a:t>involves the replication of a person's voice using </a:t>
            </a:r>
            <a:r>
              <a:rPr lang="en-US" sz="1800" dirty="0" smtClean="0"/>
              <a:t>AI techniques </a:t>
            </a:r>
            <a:r>
              <a:rPr lang="en-US" sz="1800" dirty="0"/>
              <a:t>without their explicit </a:t>
            </a:r>
            <a:r>
              <a:rPr lang="en-US" sz="1800" dirty="0" smtClean="0"/>
              <a:t>knowledge. </a:t>
            </a:r>
          </a:p>
          <a:p>
            <a:pPr marL="257175" indent="-257175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57175" indent="-257175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Generated </a:t>
            </a:r>
            <a:r>
              <a:rPr lang="en-US" sz="1800" b="1" dirty="0" smtClean="0"/>
              <a:t>content</a:t>
            </a:r>
            <a:r>
              <a:rPr lang="en-US" sz="1800" dirty="0" smtClean="0"/>
              <a:t> doesn’t actually belongs to targeted </a:t>
            </a:r>
            <a:r>
              <a:rPr lang="en-US" sz="1800" b="1" dirty="0" smtClean="0"/>
              <a:t>person</a:t>
            </a:r>
            <a:r>
              <a:rPr lang="en-US" sz="1800" dirty="0" smtClean="0"/>
              <a:t>.</a:t>
            </a:r>
            <a:endParaRPr lang="en-US" sz="1800" dirty="0"/>
          </a:p>
          <a:p>
            <a:pPr marL="257175" indent="-257175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57175" indent="-257175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57175" indent="-257175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34126" y="3065110"/>
            <a:ext cx="6858000" cy="32915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957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6390" y="562878"/>
            <a:ext cx="6858000" cy="681577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+mn-lt"/>
              </a:rPr>
              <a:t>Process Diagram</a:t>
            </a:r>
            <a:endParaRPr lang="en-US" sz="4000" b="1" dirty="0">
              <a:latin typeface="+mn-lt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87396" y="1438735"/>
            <a:ext cx="6858000" cy="32915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91" y="2302957"/>
            <a:ext cx="6868767" cy="194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6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3368" y="418364"/>
            <a:ext cx="43190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Problem Statement</a:t>
            </a:r>
            <a:endParaRPr lang="en-US" sz="400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24722" y="1571497"/>
            <a:ext cx="7279382" cy="2987225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lnSpc>
                <a:spcPct val="120000"/>
              </a:lnSpc>
            </a:pPr>
            <a:r>
              <a:rPr lang="en-IE" dirty="0"/>
              <a:t>This </a:t>
            </a:r>
            <a:r>
              <a:rPr lang="en-IE" b="1" dirty="0"/>
              <a:t>Project</a:t>
            </a:r>
            <a:r>
              <a:rPr lang="en-IE" dirty="0"/>
              <a:t> aims the creation of </a:t>
            </a:r>
            <a:r>
              <a:rPr lang="en-IE" dirty="0" smtClean="0"/>
              <a:t>Deepfakes </a:t>
            </a:r>
            <a:r>
              <a:rPr lang="en-IE" dirty="0"/>
              <a:t>text to speech on a </a:t>
            </a:r>
            <a:r>
              <a:rPr lang="en-IE" b="1" dirty="0"/>
              <a:t>single</a:t>
            </a:r>
            <a:r>
              <a:rPr lang="en-IE" dirty="0"/>
              <a:t> person </a:t>
            </a:r>
            <a:r>
              <a:rPr lang="en-IE" dirty="0" smtClean="0"/>
              <a:t>dataset.</a:t>
            </a:r>
          </a:p>
          <a:p>
            <a:pPr marL="257175" indent="-257175">
              <a:lnSpc>
                <a:spcPct val="120000"/>
              </a:lnSpc>
            </a:pPr>
            <a:endParaRPr lang="en-IE" dirty="0" smtClean="0"/>
          </a:p>
          <a:p>
            <a:pPr marL="257175" indent="-257175">
              <a:lnSpc>
                <a:spcPct val="120000"/>
              </a:lnSpc>
            </a:pPr>
            <a:r>
              <a:rPr lang="en-IE" dirty="0" smtClean="0"/>
              <a:t>The </a:t>
            </a:r>
            <a:r>
              <a:rPr lang="en-IE" b="1" dirty="0" smtClean="0"/>
              <a:t>cloning</a:t>
            </a:r>
            <a:r>
              <a:rPr lang="en-IE" dirty="0" smtClean="0"/>
              <a:t> of target person should have nearly realistic results. Focusing on </a:t>
            </a:r>
            <a:r>
              <a:rPr lang="en-IE" b="1" dirty="0" smtClean="0"/>
              <a:t>high quality </a:t>
            </a:r>
            <a:r>
              <a:rPr lang="en-IE" dirty="0" smtClean="0"/>
              <a:t>generated results.</a:t>
            </a:r>
          </a:p>
          <a:p>
            <a:pPr marL="257175" indent="-257175">
              <a:lnSpc>
                <a:spcPct val="120000"/>
              </a:lnSpc>
            </a:pPr>
            <a:endParaRPr lang="en-IE" dirty="0"/>
          </a:p>
          <a:p>
            <a:pPr marL="257175" indent="-257175">
              <a:lnSpc>
                <a:spcPct val="120000"/>
              </a:lnSpc>
            </a:pPr>
            <a:r>
              <a:rPr lang="en-US" dirty="0"/>
              <a:t>Developing End-to-End application Web </a:t>
            </a:r>
            <a:r>
              <a:rPr lang="en-US" b="1" dirty="0" smtClean="0"/>
              <a:t>Application</a:t>
            </a:r>
            <a:r>
              <a:rPr lang="en-US" dirty="0" smtClean="0"/>
              <a:t> includes </a:t>
            </a:r>
            <a:r>
              <a:rPr lang="en-US" b="1" dirty="0" smtClean="0"/>
              <a:t>feature</a:t>
            </a:r>
            <a:r>
              <a:rPr lang="en-US" dirty="0" smtClean="0"/>
              <a:t> of Text-to-Speech and voice Cloning.</a:t>
            </a:r>
          </a:p>
          <a:p>
            <a:pPr marL="257175" indent="-257175">
              <a:lnSpc>
                <a:spcPct val="120000"/>
              </a:lnSpc>
            </a:pPr>
            <a:endParaRPr lang="en-US" dirty="0"/>
          </a:p>
          <a:p>
            <a:pPr marL="257175" indent="-257175">
              <a:lnSpc>
                <a:spcPct val="120000"/>
              </a:lnSpc>
            </a:pPr>
            <a:endParaRPr lang="en-US" dirty="0" smtClean="0"/>
          </a:p>
          <a:p>
            <a:pPr marL="257175" indent="-257175">
              <a:lnSpc>
                <a:spcPct val="120000"/>
              </a:lnSpc>
            </a:pPr>
            <a:endParaRPr lang="en-US" dirty="0" smtClean="0"/>
          </a:p>
          <a:p>
            <a:pPr marL="257175" indent="-257175">
              <a:lnSpc>
                <a:spcPct val="120000"/>
              </a:lnSpc>
            </a:pPr>
            <a:endParaRPr lang="en-US" dirty="0" smtClean="0"/>
          </a:p>
          <a:p>
            <a:pPr marL="257175" indent="-257175">
              <a:lnSpc>
                <a:spcPct val="120000"/>
              </a:lnSpc>
            </a:pPr>
            <a:endParaRPr lang="en-US" dirty="0" smtClean="0"/>
          </a:p>
          <a:p>
            <a:pPr marL="257175" indent="-257175">
              <a:lnSpc>
                <a:spcPct val="12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571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5211" y="575915"/>
            <a:ext cx="28262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Success Criteria</a:t>
            </a:r>
            <a:endParaRPr lang="en-US" sz="320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84985" y="1671927"/>
            <a:ext cx="7594406" cy="14997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IE" sz="2000" dirty="0"/>
              <a:t>Our project's </a:t>
            </a:r>
            <a:r>
              <a:rPr lang="en-IE" sz="2000" b="1" dirty="0"/>
              <a:t>success</a:t>
            </a:r>
            <a:r>
              <a:rPr lang="en-IE" sz="2000" dirty="0"/>
              <a:t> is measured by achieving </a:t>
            </a:r>
            <a:r>
              <a:rPr lang="en-IE" sz="2000" dirty="0" smtClean="0"/>
              <a:t>satisfactory </a:t>
            </a:r>
            <a:r>
              <a:rPr lang="en-IE" sz="2000" b="1" dirty="0" smtClean="0"/>
              <a:t>accuracy</a:t>
            </a:r>
            <a:r>
              <a:rPr lang="en-IE" sz="2000" dirty="0" smtClean="0"/>
              <a:t> in </a:t>
            </a:r>
            <a:r>
              <a:rPr lang="en-IE" sz="2000" dirty="0"/>
              <a:t>creating </a:t>
            </a:r>
            <a:r>
              <a:rPr lang="en-IE" sz="2000" dirty="0" err="1" smtClean="0"/>
              <a:t>Deepfake</a:t>
            </a:r>
            <a:r>
              <a:rPr lang="en-IE" sz="2000" dirty="0" smtClean="0"/>
              <a:t> </a:t>
            </a:r>
            <a:r>
              <a:rPr lang="en-IE" sz="2000" dirty="0"/>
              <a:t>voices from </a:t>
            </a:r>
            <a:r>
              <a:rPr lang="en-IE" sz="2000" dirty="0" smtClean="0"/>
              <a:t>input </a:t>
            </a:r>
            <a:r>
              <a:rPr lang="en-IE" sz="2000" dirty="0"/>
              <a:t>and ensuring efficient real-time performance </a:t>
            </a:r>
            <a:r>
              <a:rPr lang="en-IE" sz="2000" dirty="0" smtClean="0"/>
              <a:t>with minimum output generating </a:t>
            </a:r>
            <a:r>
              <a:rPr lang="en-IE" sz="2000" b="1" dirty="0" smtClean="0"/>
              <a:t>time</a:t>
            </a:r>
            <a:r>
              <a:rPr lang="en-IE" sz="2000" dirty="0" smtClean="0"/>
              <a:t> approx. (3-4 mins) and providing User-friendly </a:t>
            </a:r>
            <a:r>
              <a:rPr lang="en-IE" sz="2000" b="1" dirty="0" smtClean="0"/>
              <a:t>UI</a:t>
            </a:r>
            <a:r>
              <a:rPr lang="en-IE" sz="2000" dirty="0" smtClean="0"/>
              <a:t>.</a:t>
            </a:r>
            <a:endParaRPr lang="en-US" sz="2000" dirty="0" smtClean="0"/>
          </a:p>
          <a:p>
            <a:pPr marL="257175" indent="-257175"/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257175" indent="-257175"/>
            <a:endParaRPr lang="en-US" sz="2400" dirty="0" smtClean="0"/>
          </a:p>
          <a:p>
            <a:pPr marL="257175" indent="-257175"/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1020019" y="3734776"/>
            <a:ext cx="175322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Generation Time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92129" y="3734776"/>
            <a:ext cx="203238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satisfactory Results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43402" y="3734776"/>
            <a:ext cx="190790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User-Friendly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95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3246" y="771926"/>
            <a:ext cx="31770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Literature Review</a:t>
            </a:r>
            <a:endParaRPr lang="en-US" sz="320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09698" y="1864664"/>
            <a:ext cx="7594406" cy="281901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Initially, we don’t have much understanding related to Deepfakes.</a:t>
            </a:r>
          </a:p>
          <a:p>
            <a:endParaRPr lang="en-US" sz="2400" dirty="0" smtClean="0"/>
          </a:p>
          <a:p>
            <a:r>
              <a:rPr lang="en-US" sz="2400" dirty="0" smtClean="0"/>
              <a:t>We</a:t>
            </a:r>
            <a:r>
              <a:rPr lang="en-US" sz="2400" b="1" dirty="0" smtClean="0"/>
              <a:t> explored </a:t>
            </a:r>
            <a:r>
              <a:rPr lang="en-US" sz="2400" dirty="0" smtClean="0"/>
              <a:t>an Research Paper </a:t>
            </a:r>
            <a:r>
              <a:rPr lang="en-US" sz="2400" dirty="0" smtClean="0">
                <a:hlinkClick r:id="rId2"/>
              </a:rPr>
              <a:t>Audio_Deepfakes: A Survey</a:t>
            </a:r>
            <a:r>
              <a:rPr lang="en-US" sz="2400" dirty="0" smtClean="0"/>
              <a:t> by Zahra </a:t>
            </a:r>
            <a:r>
              <a:rPr lang="en-US" sz="2400" dirty="0" err="1" smtClean="0"/>
              <a:t>Khanjani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Provides</a:t>
            </a:r>
            <a:r>
              <a:rPr lang="en-US" sz="2400" b="1" dirty="0" smtClean="0"/>
              <a:t> initial </a:t>
            </a:r>
            <a:r>
              <a:rPr lang="en-US" sz="2400" dirty="0" smtClean="0"/>
              <a:t>understanding related to </a:t>
            </a:r>
            <a:r>
              <a:rPr lang="en-US" sz="2400" dirty="0" err="1" smtClean="0"/>
              <a:t>deepfake</a:t>
            </a:r>
            <a:r>
              <a:rPr lang="en-US" sz="2400" dirty="0" smtClean="0"/>
              <a:t> </a:t>
            </a:r>
            <a:r>
              <a:rPr lang="en-US" sz="2400" dirty="0" err="1" smtClean="0"/>
              <a:t>tts</a:t>
            </a:r>
            <a:r>
              <a:rPr lang="en-US" sz="2400" dirty="0" smtClean="0"/>
              <a:t> and voice cloning.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257175" indent="-257175"/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257175" indent="-257175"/>
            <a:endParaRPr lang="en-US" sz="2400" dirty="0" smtClean="0"/>
          </a:p>
          <a:p>
            <a:pPr marL="257175" indent="-257175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4970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1726" y="415939"/>
            <a:ext cx="52401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Literature Review (</a:t>
            </a:r>
            <a:r>
              <a:rPr lang="en-US" sz="3200" b="1" dirty="0" err="1" smtClean="0"/>
              <a:t>suno</a:t>
            </a:r>
            <a:r>
              <a:rPr lang="en-US" sz="3200" b="1" dirty="0" smtClean="0"/>
              <a:t>-bark)</a:t>
            </a:r>
            <a:endParaRPr lang="en-US" sz="320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44599" y="1459815"/>
            <a:ext cx="7594406" cy="322386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Started Searching  </a:t>
            </a:r>
            <a:r>
              <a:rPr lang="en-US" sz="1600" b="1" dirty="0" smtClean="0"/>
              <a:t>AI</a:t>
            </a:r>
            <a:r>
              <a:rPr lang="en-US" sz="1600" dirty="0" smtClean="0"/>
              <a:t> Models for </a:t>
            </a:r>
            <a:r>
              <a:rPr lang="en-US" sz="1600" dirty="0" err="1" smtClean="0"/>
              <a:t>deepfake</a:t>
            </a:r>
            <a:r>
              <a:rPr lang="en-US" sz="1600" dirty="0" smtClean="0"/>
              <a:t> cloning, </a:t>
            </a:r>
            <a:r>
              <a:rPr lang="en-US" sz="1600" dirty="0"/>
              <a:t>Firstly </a:t>
            </a:r>
            <a:r>
              <a:rPr lang="en-US" sz="1600" dirty="0" smtClean="0"/>
              <a:t>explored </a:t>
            </a:r>
            <a:r>
              <a:rPr lang="en-US" sz="1600" b="1" dirty="0">
                <a:hlinkClick r:id="rId2"/>
              </a:rPr>
              <a:t>Suno-bark</a:t>
            </a:r>
            <a:r>
              <a:rPr lang="en-US" sz="1600" dirty="0"/>
              <a:t> </a:t>
            </a:r>
            <a:r>
              <a:rPr lang="en-US" sz="1600" dirty="0" smtClean="0"/>
              <a:t>TTS  (</a:t>
            </a:r>
            <a:r>
              <a:rPr lang="en-US" sz="1600" dirty="0" smtClean="0">
                <a:hlinkClick r:id="rId3"/>
              </a:rPr>
              <a:t>source-code</a:t>
            </a:r>
            <a:r>
              <a:rPr lang="en-US" sz="1600" dirty="0" smtClean="0"/>
              <a:t>).</a:t>
            </a:r>
          </a:p>
          <a:p>
            <a:endParaRPr lang="en-US" sz="1600" dirty="0" smtClean="0"/>
          </a:p>
          <a:p>
            <a:r>
              <a:rPr lang="en-US" sz="1600" dirty="0" smtClean="0"/>
              <a:t>Suno-bark is a transformer-based </a:t>
            </a:r>
            <a:r>
              <a:rPr lang="en-US" sz="1600" dirty="0"/>
              <a:t>text-to-audio model 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 smtClean="0"/>
          </a:p>
          <a:p>
            <a:pPr lvl="1"/>
            <a:r>
              <a:rPr lang="en-US" sz="1600" dirty="0" smtClean="0"/>
              <a:t>Can generate </a:t>
            </a:r>
            <a:r>
              <a:rPr lang="en-US" sz="1600" dirty="0"/>
              <a:t>highly realistic, multilingual </a:t>
            </a:r>
            <a:r>
              <a:rPr lang="en-US" sz="1600" dirty="0" smtClean="0"/>
              <a:t>speeches.</a:t>
            </a:r>
          </a:p>
          <a:p>
            <a:pPr lvl="1"/>
            <a:r>
              <a:rPr lang="en-US" sz="1600" dirty="0"/>
              <a:t>P</a:t>
            </a:r>
            <a:r>
              <a:rPr lang="en-US" sz="1600" dirty="0" smtClean="0"/>
              <a:t>roduce </a:t>
            </a:r>
            <a:r>
              <a:rPr lang="en-US" sz="1600" dirty="0"/>
              <a:t>nonverbal communications like laughing, sighing and </a:t>
            </a:r>
            <a:r>
              <a:rPr lang="en-US" sz="1600" dirty="0" smtClean="0"/>
              <a:t>crying.</a:t>
            </a:r>
          </a:p>
          <a:p>
            <a:pPr lvl="1"/>
            <a:r>
              <a:rPr lang="en-US" sz="1600" dirty="0" smtClean="0"/>
              <a:t>TTS feature provided in 13 languages with over 100+ speakers.</a:t>
            </a:r>
          </a:p>
          <a:p>
            <a:pPr marL="457200" lvl="1" indent="0">
              <a:buNone/>
            </a:pPr>
            <a:endParaRPr lang="en-US" sz="1600" b="1" dirty="0" smtClean="0"/>
          </a:p>
          <a:p>
            <a:pPr marL="457200" lvl="1" indent="0">
              <a:buNone/>
            </a:pPr>
            <a:r>
              <a:rPr lang="en-US" sz="1600" b="1" dirty="0" smtClean="0"/>
              <a:t>Limitation</a:t>
            </a:r>
            <a:r>
              <a:rPr lang="en-US" sz="1600" dirty="0"/>
              <a:t>: Currently, </a:t>
            </a:r>
            <a:r>
              <a:rPr lang="en-US" sz="1600" dirty="0" err="1"/>
              <a:t>suno</a:t>
            </a:r>
            <a:r>
              <a:rPr lang="en-US" sz="1600" dirty="0"/>
              <a:t>-bark repository on GitHub doesn't provide official training scripts, which makes fine-tuning on custom dataset difficult.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 smtClean="0"/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257175" indent="-257175"/>
            <a:endParaRPr lang="en-US" sz="1600" dirty="0" smtClean="0"/>
          </a:p>
          <a:p>
            <a:pPr marL="257175" indent="-257175"/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4444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4591" y="415939"/>
            <a:ext cx="52401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Literature Review (</a:t>
            </a:r>
            <a:r>
              <a:rPr lang="en-US" sz="3200" b="1" dirty="0" err="1" smtClean="0"/>
              <a:t>suno</a:t>
            </a:r>
            <a:r>
              <a:rPr lang="en-US" sz="3200" b="1" dirty="0" smtClean="0"/>
              <a:t>-bark)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168" y="1466245"/>
            <a:ext cx="6299887" cy="314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1162</Words>
  <Application>Microsoft Office PowerPoint</Application>
  <PresentationFormat>On-screen Show (16:9)</PresentationFormat>
  <Paragraphs>235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Custom Design</vt:lpstr>
      <vt:lpstr>FYP Evaluation: Presentation</vt:lpstr>
      <vt:lpstr>Deep Fake Text to Speech</vt:lpstr>
      <vt:lpstr>Introduction</vt:lpstr>
      <vt:lpstr>Process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Voice Cloning Work Flow</vt:lpstr>
      <vt:lpstr>Parameters for Training Model</vt:lpstr>
      <vt:lpstr>PowerPoint Presentation</vt:lpstr>
      <vt:lpstr>PowerPoint Presentation</vt:lpstr>
      <vt:lpstr>PowerPoint Presentation</vt:lpstr>
      <vt:lpstr>PowerPoint Presentation</vt:lpstr>
      <vt:lpstr>Application Architecture</vt:lpstr>
      <vt:lpstr>Future Work</vt:lpstr>
      <vt:lpstr>Resources &amp; Source 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2024-04-17T20:17:10Z</dcterms:modified>
</cp:coreProperties>
</file>