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8"/>
  </p:notesMasterIdLst>
  <p:sldIdLst>
    <p:sldId id="326" r:id="rId2"/>
    <p:sldId id="441" r:id="rId3"/>
    <p:sldId id="442" r:id="rId4"/>
    <p:sldId id="443" r:id="rId5"/>
    <p:sldId id="458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61" r:id="rId14"/>
    <p:sldId id="459" r:id="rId15"/>
    <p:sldId id="460" r:id="rId16"/>
    <p:sldId id="456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3399"/>
    <a:srgbClr val="FF33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09" autoAdjust="0"/>
  </p:normalViewPr>
  <p:slideViewPr>
    <p:cSldViewPr>
      <p:cViewPr>
        <p:scale>
          <a:sx n="80" d="100"/>
          <a:sy n="80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AC4160-D9F3-45E2-9DE0-B8B505BD6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5B799E-8931-4162-B505-68AEEEF98DB2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25DD-DC0F-48CA-BCBD-2AAA89487B25}" type="slidenum">
              <a:rPr lang="en-US"/>
              <a:pPr/>
              <a:t>5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A9EE7-E4AC-4300-A754-514C3129D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A75F8-C3A3-43B4-80CB-23D2B6E01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0AFE1-0021-4963-8B77-5747897D1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fld id="{B27F8A55-0BAF-464A-8472-11FC1434EFA4}" type="datetime1">
              <a:rPr lang="en-US"/>
              <a:pPr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2F7C73C7-096B-4FAB-A469-E1155D800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E1A1F-3ABD-4CEF-A482-B15E21FE0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8B5C6-2A8F-42B5-99F9-35F9B3F49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BAAB9-4F84-40AE-B308-95384B73C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00C8-5B76-4616-82A2-EE151DA16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4BC93-BA4B-4474-84A5-200AE18AB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A281-50F0-40D6-9CF3-3E00E48EF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7B583-639C-495F-A483-15D5E0E4D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14A99-27F8-416E-9CB7-91D553088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7DCC2CAA-102D-45B2-908E-FFE82ECC9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Microsoft_Office_Excel_97-2003_Worksheet3.xls"/><Relationship Id="rId4" Type="http://schemas.openxmlformats.org/officeDocument/2006/relationships/oleObject" Target="../embeddings/Microsoft_Office_Excel_97-2003_Worksheet2.xls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762000" y="762000"/>
            <a:ext cx="7543800" cy="483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/>
              <a:t>CSC479 </a:t>
            </a:r>
          </a:p>
          <a:p>
            <a:r>
              <a:rPr lang="en-US" sz="4400" dirty="0"/>
              <a:t>Data Mining</a:t>
            </a:r>
          </a:p>
          <a:p>
            <a:endParaRPr lang="en-US" sz="2800" dirty="0"/>
          </a:p>
          <a:p>
            <a:r>
              <a:rPr lang="en-US" sz="2800" dirty="0"/>
              <a:t>Lecture # </a:t>
            </a:r>
            <a:r>
              <a:rPr lang="en-US" sz="2800" dirty="0" smtClean="0"/>
              <a:t>14</a:t>
            </a:r>
            <a:endParaRPr lang="en-US" sz="2800" dirty="0"/>
          </a:p>
          <a:p>
            <a:endParaRPr lang="en-US" sz="2800" dirty="0"/>
          </a:p>
          <a:p>
            <a:pPr algn="l"/>
            <a:r>
              <a:rPr lang="en-US" sz="3600" dirty="0" smtClean="0"/>
              <a:t>Classification</a:t>
            </a:r>
          </a:p>
          <a:p>
            <a:pPr algn="l"/>
            <a:r>
              <a:rPr lang="en-US" sz="3600" b="0" dirty="0" smtClean="0"/>
              <a:t>	</a:t>
            </a:r>
            <a:r>
              <a:rPr lang="en-US" sz="3600" dirty="0" smtClean="0"/>
              <a:t>NAÏVE BAYES CLASSIFIER</a:t>
            </a:r>
            <a:endParaRPr lang="en-US" sz="3600" b="0" dirty="0" smtClean="0"/>
          </a:p>
          <a:p>
            <a:pPr>
              <a:lnSpc>
                <a:spcPct val="90000"/>
              </a:lnSpc>
            </a:pPr>
            <a:endParaRPr lang="en-US" sz="3600" b="0" dirty="0"/>
          </a:p>
          <a:p>
            <a:r>
              <a:rPr lang="en-US" sz="3200" dirty="0"/>
              <a:t>(Ch # </a:t>
            </a:r>
            <a:r>
              <a:rPr lang="en-US" sz="3200" dirty="0" smtClean="0"/>
              <a:t>8)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sz="4000" dirty="0"/>
              <a:t>Example of Naïve </a:t>
            </a:r>
            <a:r>
              <a:rPr lang="en-US" sz="4000" dirty="0" err="1"/>
              <a:t>Bayes</a:t>
            </a:r>
            <a:r>
              <a:rPr lang="en-US" sz="4000" dirty="0"/>
              <a:t> Classifier</a:t>
            </a:r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6174622"/>
              </p:ext>
            </p:extLst>
          </p:nvPr>
        </p:nvGraphicFramePr>
        <p:xfrm>
          <a:off x="0" y="2362200"/>
          <a:ext cx="3886200" cy="4279900"/>
        </p:xfrm>
        <a:graphic>
          <a:graphicData uri="http://schemas.openxmlformats.org/presentationml/2006/ole">
            <p:oleObj spid="_x0000_s304130" name="Visio" r:id="rId3" imgW="9070380" imgH="5536811" progId="">
              <p:embed/>
            </p:oleObj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686721"/>
              </p:ext>
            </p:extLst>
          </p:nvPr>
        </p:nvGraphicFramePr>
        <p:xfrm>
          <a:off x="1371600" y="1814513"/>
          <a:ext cx="5562600" cy="350390"/>
        </p:xfrm>
        <a:graphic>
          <a:graphicData uri="http://schemas.openxmlformats.org/presentationml/2006/ole">
            <p:oleObj spid="_x0000_s304131" name="Equation" r:id="rId4" imgW="5448300" imgH="342900" progId="Equation.3">
              <p:embed/>
            </p:oleObj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8194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/>
              <a:t>P(</a:t>
            </a:r>
            <a:r>
              <a:rPr lang="en-US" sz="1600" b="0" dirty="0" err="1"/>
              <a:t>X|Class</a:t>
            </a:r>
            <a:r>
              <a:rPr lang="en-US" sz="1600" b="0" dirty="0"/>
              <a:t>=No) = P(Refund=</a:t>
            </a:r>
            <a:r>
              <a:rPr lang="en-US" sz="1600" b="0" dirty="0" err="1"/>
              <a:t>No|Class</a:t>
            </a:r>
            <a:r>
              <a:rPr lang="en-US" sz="1600" b="0" dirty="0"/>
              <a:t>=No)</a:t>
            </a:r>
            <a:br>
              <a:rPr lang="en-US" sz="1600" b="0" dirty="0"/>
            </a:br>
            <a:r>
              <a:rPr lang="en-US" sz="1600" b="0" dirty="0"/>
              <a:t>		 </a:t>
            </a:r>
            <a:r>
              <a:rPr lang="en-US" sz="1600" b="0" dirty="0">
                <a:sym typeface="Symbol" pitchFamily="18" charset="2"/>
              </a:rPr>
              <a:t> P(Married| </a:t>
            </a:r>
            <a:r>
              <a:rPr lang="en-US" sz="1600" b="0" dirty="0"/>
              <a:t>Class=No)</a:t>
            </a:r>
            <a:br>
              <a:rPr lang="en-US" sz="1600" b="0" dirty="0"/>
            </a:br>
            <a:r>
              <a:rPr lang="en-US" sz="1600" b="0" dirty="0"/>
              <a:t>		 </a:t>
            </a:r>
            <a:r>
              <a:rPr lang="en-US" sz="1600" b="0" dirty="0">
                <a:sym typeface="Symbol" pitchFamily="18" charset="2"/>
              </a:rPr>
              <a:t></a:t>
            </a:r>
            <a:r>
              <a:rPr lang="en-US" sz="1600" b="0" dirty="0"/>
              <a:t> P(Income=</a:t>
            </a:r>
            <a:r>
              <a:rPr lang="en-US" sz="1600" b="0" dirty="0" err="1"/>
              <a:t>120K</a:t>
            </a:r>
            <a:r>
              <a:rPr lang="en-US" sz="1600" b="0" dirty="0"/>
              <a:t>| Class=No)</a:t>
            </a:r>
            <a:br>
              <a:rPr lang="en-US" sz="1600" b="0" dirty="0"/>
            </a:br>
            <a:r>
              <a:rPr lang="en-US" sz="1600" b="0" dirty="0"/>
              <a:t>	              = 4/7 </a:t>
            </a:r>
            <a:r>
              <a:rPr lang="en-US" sz="1600" b="0" dirty="0">
                <a:sym typeface="Symbol" pitchFamily="18" charset="2"/>
              </a:rPr>
              <a:t> 4/7  0.0072 =</a:t>
            </a:r>
            <a:r>
              <a:rPr lang="en-US" sz="1600" b="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1600" b="0" dirty="0">
                <a:solidFill>
                  <a:srgbClr val="FF0000"/>
                </a:solidFill>
                <a:sym typeface="Symbol" pitchFamily="18" charset="2"/>
              </a:rPr>
              <a:t>0.0024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X|Class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=Yes) = P(Refund=No|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P(Married|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P(Income=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120K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	               = 1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0  1.2  10</a:t>
            </a:r>
            <a:r>
              <a:rPr lang="en-US" sz="1600" b="0" baseline="30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-9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=</a:t>
            </a:r>
            <a:r>
              <a:rPr lang="en-US" sz="1600" b="0" dirty="0">
                <a:sym typeface="Symbol" pitchFamily="18" charset="2"/>
              </a:rPr>
              <a:t> </a:t>
            </a:r>
            <a:r>
              <a:rPr lang="en-US" sz="1600" b="0" dirty="0">
                <a:solidFill>
                  <a:srgbClr val="FF0000"/>
                </a:solidFill>
                <a:sym typeface="Symbol" pitchFamily="18" charset="2"/>
              </a:rPr>
              <a:t>0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 smtClean="0"/>
              <a:t>P(No) = 0.3, </a:t>
            </a:r>
            <a:r>
              <a:rPr lang="en-US" sz="1800" b="0" dirty="0" smtClean="0">
                <a:solidFill>
                  <a:schemeClr val="accent6">
                    <a:lumMod val="75000"/>
                  </a:schemeClr>
                </a:solidFill>
              </a:rPr>
              <a:t>P(Yes) = 0.7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 smtClean="0"/>
              <a:t>Since </a:t>
            </a:r>
            <a:r>
              <a:rPr lang="en-US" sz="1800" b="0" dirty="0"/>
              <a:t>P(</a:t>
            </a:r>
            <a:r>
              <a:rPr lang="en-US" sz="1800" b="0" dirty="0" err="1"/>
              <a:t>X|No</a:t>
            </a:r>
            <a:r>
              <a:rPr lang="en-US" sz="1800" b="0" dirty="0"/>
              <a:t>)P(No) &gt; P(</a:t>
            </a:r>
            <a:r>
              <a:rPr lang="en-US" sz="1800" b="0" dirty="0" err="1"/>
              <a:t>X|Yes</a:t>
            </a:r>
            <a:r>
              <a:rPr lang="en-US" sz="1800" b="0" dirty="0"/>
              <a:t>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Therefore P(</a:t>
            </a:r>
            <a:r>
              <a:rPr lang="en-US" sz="1800" b="0" dirty="0" err="1"/>
              <a:t>No|X</a:t>
            </a:r>
            <a:r>
              <a:rPr lang="en-US" sz="1800" b="0" dirty="0"/>
              <a:t>) &gt; P(</a:t>
            </a:r>
            <a:r>
              <a:rPr lang="en-US" sz="1800" b="0" dirty="0" err="1"/>
              <a:t>Yes|X</a:t>
            </a:r>
            <a:r>
              <a:rPr lang="en-US" sz="1800" b="0" dirty="0"/>
              <a:t>)</a:t>
            </a:r>
            <a:br>
              <a:rPr lang="en-US" sz="1800" b="0" dirty="0"/>
            </a:br>
            <a:r>
              <a:rPr lang="en-US" sz="1800" b="0" dirty="0"/>
              <a:t>      </a:t>
            </a:r>
            <a:r>
              <a:rPr lang="en-US" sz="2000" b="0" dirty="0">
                <a:sym typeface="Symbol" pitchFamily="18" charset="2"/>
              </a:rPr>
              <a:t>=&gt; </a:t>
            </a:r>
            <a:r>
              <a:rPr lang="en-US" sz="2000" b="0" dirty="0">
                <a:solidFill>
                  <a:srgbClr val="FF0000"/>
                </a:solidFill>
                <a:sym typeface="Symbol" pitchFamily="18" charset="2"/>
              </a:rPr>
              <a:t>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</p:spTree>
    <p:extLst>
      <p:ext uri="{BB962C8B-B14F-4D97-AF65-F5344CB8AC3E}">
        <p14:creationId xmlns:p14="http://schemas.microsoft.com/office/powerpoint/2010/main" xmlns="" val="29975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4000" dirty="0"/>
              <a:t>Naïve </a:t>
            </a:r>
            <a:r>
              <a:rPr lang="en-US" sz="4000" dirty="0" err="1"/>
              <a:t>Bayes</a:t>
            </a:r>
            <a:r>
              <a:rPr lang="en-US" sz="4000" dirty="0"/>
              <a:t> Classifier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876800"/>
          </a:xfrm>
        </p:spPr>
        <p:txBody>
          <a:bodyPr/>
          <a:lstStyle/>
          <a:p>
            <a:r>
              <a:rPr lang="en-US" dirty="0"/>
              <a:t>If one of the conditional probability is </a:t>
            </a:r>
            <a:r>
              <a:rPr lang="en-US" dirty="0">
                <a:solidFill>
                  <a:srgbClr val="0070C0"/>
                </a:solidFill>
              </a:rPr>
              <a:t>zero</a:t>
            </a:r>
            <a:r>
              <a:rPr lang="en-US" dirty="0"/>
              <a:t>, then the entire expression becomes zero</a:t>
            </a:r>
          </a:p>
          <a:p>
            <a:r>
              <a:rPr lang="en-US" dirty="0"/>
              <a:t>Probability estimation:</a:t>
            </a:r>
          </a:p>
          <a:p>
            <a:pPr lvl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1076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0187504"/>
              </p:ext>
            </p:extLst>
          </p:nvPr>
        </p:nvGraphicFramePr>
        <p:xfrm>
          <a:off x="846138" y="3795713"/>
          <a:ext cx="4465637" cy="1819275"/>
        </p:xfrm>
        <a:graphic>
          <a:graphicData uri="http://schemas.openxmlformats.org/presentationml/2006/ole">
            <p:oleObj spid="_x0000_s305154" name="Equation" r:id="rId3" imgW="2184120" imgH="888840" progId="Equation.DSMT4">
              <p:embed/>
            </p:oleObj>
          </a:graphicData>
        </a:graphic>
      </p:graphicFrame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6019800" y="3733800"/>
            <a:ext cx="2743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 smtClean="0">
                <a:latin typeface="Times New Roman" charset="0"/>
              </a:rPr>
              <a:t>N</a:t>
            </a:r>
            <a:r>
              <a:rPr lang="en-US" sz="2000" b="0" baseline="-25000" dirty="0" smtClean="0">
                <a:latin typeface="Times New Roman" charset="0"/>
              </a:rPr>
              <a:t>i</a:t>
            </a:r>
            <a:r>
              <a:rPr lang="en-US" sz="2000" b="0" dirty="0" smtClean="0">
                <a:latin typeface="Times New Roman" charset="0"/>
              </a:rPr>
              <a:t>: </a:t>
            </a:r>
            <a:r>
              <a:rPr lang="en-US" sz="2000" b="0" dirty="0">
                <a:latin typeface="Times New Roman" charset="0"/>
              </a:rPr>
              <a:t>number of </a:t>
            </a:r>
            <a:r>
              <a:rPr lang="en-US" sz="2000" b="0" dirty="0" smtClean="0">
                <a:latin typeface="Times New Roman" charset="0"/>
              </a:rPr>
              <a:t>attribute values for attribute A</a:t>
            </a:r>
            <a:r>
              <a:rPr lang="en-US" sz="2000" b="0" baseline="-25000" dirty="0" smtClean="0">
                <a:latin typeface="Times New Roman" charset="0"/>
              </a:rPr>
              <a:t>i</a:t>
            </a:r>
            <a:endParaRPr lang="en-US" sz="2000" b="0" baseline="-25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3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90600"/>
          </a:xfrm>
        </p:spPr>
        <p:txBody>
          <a:bodyPr/>
          <a:lstStyle/>
          <a:p>
            <a:r>
              <a:rPr lang="en-US" sz="4000" dirty="0"/>
              <a:t>Example of Naïve </a:t>
            </a:r>
            <a:r>
              <a:rPr lang="en-US" sz="4000" dirty="0" err="1"/>
              <a:t>Bayes</a:t>
            </a:r>
            <a:r>
              <a:rPr lang="en-US" sz="4000" dirty="0"/>
              <a:t> Classifier</a:t>
            </a:r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7684821"/>
              </p:ext>
            </p:extLst>
          </p:nvPr>
        </p:nvGraphicFramePr>
        <p:xfrm>
          <a:off x="0" y="2362200"/>
          <a:ext cx="3886200" cy="4279900"/>
        </p:xfrm>
        <a:graphic>
          <a:graphicData uri="http://schemas.openxmlformats.org/presentationml/2006/ole">
            <p:oleObj spid="_x0000_s306178" name="Visio" r:id="rId3" imgW="9070380" imgH="5536811" progId="">
              <p:embed/>
            </p:oleObj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5488217"/>
              </p:ext>
            </p:extLst>
          </p:nvPr>
        </p:nvGraphicFramePr>
        <p:xfrm>
          <a:off x="1371600" y="1814513"/>
          <a:ext cx="5562600" cy="350390"/>
        </p:xfrm>
        <a:graphic>
          <a:graphicData uri="http://schemas.openxmlformats.org/presentationml/2006/ole">
            <p:oleObj spid="_x0000_s306179" name="Equation" r:id="rId4" imgW="5448300" imgH="342900" progId="Equation.3">
              <p:embed/>
            </p:oleObj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8194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/>
              <a:t>P(</a:t>
            </a:r>
            <a:r>
              <a:rPr lang="en-US" sz="1600" b="0" dirty="0" err="1"/>
              <a:t>X|Class</a:t>
            </a:r>
            <a:r>
              <a:rPr lang="en-US" sz="1600" b="0" dirty="0"/>
              <a:t>=No) = P(Refund=</a:t>
            </a:r>
            <a:r>
              <a:rPr lang="en-US" sz="1600" b="0" dirty="0" err="1"/>
              <a:t>No|Class</a:t>
            </a:r>
            <a:r>
              <a:rPr lang="en-US" sz="1600" b="0" dirty="0"/>
              <a:t>=No)</a:t>
            </a:r>
            <a:br>
              <a:rPr lang="en-US" sz="1600" b="0" dirty="0"/>
            </a:br>
            <a:r>
              <a:rPr lang="en-US" sz="1600" b="0" dirty="0"/>
              <a:t>		 </a:t>
            </a:r>
            <a:r>
              <a:rPr lang="en-US" sz="1600" b="0" dirty="0">
                <a:sym typeface="Symbol" pitchFamily="18" charset="2"/>
              </a:rPr>
              <a:t> P(Married| </a:t>
            </a:r>
            <a:r>
              <a:rPr lang="en-US" sz="1600" b="0" dirty="0"/>
              <a:t>Class=No)</a:t>
            </a:r>
            <a:br>
              <a:rPr lang="en-US" sz="1600" b="0" dirty="0"/>
            </a:br>
            <a:r>
              <a:rPr lang="en-US" sz="1600" b="0" dirty="0"/>
              <a:t>		 </a:t>
            </a:r>
            <a:r>
              <a:rPr lang="en-US" sz="1600" b="0" dirty="0">
                <a:sym typeface="Symbol" pitchFamily="18" charset="2"/>
              </a:rPr>
              <a:t></a:t>
            </a:r>
            <a:r>
              <a:rPr lang="en-US" sz="1600" b="0" dirty="0"/>
              <a:t> P(Income=</a:t>
            </a:r>
            <a:r>
              <a:rPr lang="en-US" sz="1600" b="0" dirty="0" err="1"/>
              <a:t>120K</a:t>
            </a:r>
            <a:r>
              <a:rPr lang="en-US" sz="1600" b="0" dirty="0"/>
              <a:t>| Class=No)</a:t>
            </a:r>
            <a:br>
              <a:rPr lang="en-US" sz="1600" b="0" dirty="0"/>
            </a:br>
            <a:r>
              <a:rPr lang="en-US" sz="1600" b="0" dirty="0"/>
              <a:t>	              = </a:t>
            </a:r>
            <a:r>
              <a:rPr lang="en-US" sz="1600" dirty="0" smtClean="0"/>
              <a:t>5/9</a:t>
            </a:r>
            <a:r>
              <a:rPr lang="en-US" sz="1600" b="0" dirty="0" smtClean="0"/>
              <a:t> </a:t>
            </a:r>
            <a:r>
              <a:rPr lang="en-US" sz="1600" b="0" dirty="0">
                <a:sym typeface="Symbol" pitchFamily="18" charset="2"/>
              </a:rPr>
              <a:t> </a:t>
            </a:r>
            <a:r>
              <a:rPr lang="en-US" sz="1600" b="0" dirty="0" smtClean="0">
                <a:sym typeface="Symbol" pitchFamily="18" charset="2"/>
              </a:rPr>
              <a:t>5/10 </a:t>
            </a:r>
            <a:r>
              <a:rPr lang="en-US" sz="1600" b="0" dirty="0">
                <a:sym typeface="Symbol" pitchFamily="18" charset="2"/>
              </a:rPr>
              <a:t> 0.0072 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X|Class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=Yes) = P(Refund=No|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P(Married|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 P(Income=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</a:rPr>
              <a:t>120K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| Class=Yes)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</a:rPr>
              <a:t>	               = 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</a:rPr>
              <a:t>4/5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1/6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1.2  10</a:t>
            </a:r>
            <a:r>
              <a:rPr lang="en-US" sz="1600" b="0" baseline="30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-9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endParaRPr lang="en-US" sz="1600" b="0" dirty="0">
              <a:solidFill>
                <a:srgbClr val="FF0000"/>
              </a:solidFill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 b="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 smtClean="0"/>
              <a:t>P(No) = 0.7, </a:t>
            </a:r>
            <a:r>
              <a:rPr lang="en-US" sz="1800" b="0" dirty="0" smtClean="0">
                <a:solidFill>
                  <a:schemeClr val="accent6">
                    <a:lumMod val="75000"/>
                  </a:schemeClr>
                </a:solidFill>
              </a:rPr>
              <a:t>P(Yes) = 0.3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 smtClean="0"/>
              <a:t>Since </a:t>
            </a:r>
            <a:r>
              <a:rPr lang="en-US" sz="1800" b="0" dirty="0"/>
              <a:t>P(</a:t>
            </a:r>
            <a:r>
              <a:rPr lang="en-US" sz="1800" b="0" dirty="0" err="1"/>
              <a:t>X|No</a:t>
            </a:r>
            <a:r>
              <a:rPr lang="en-US" sz="1800" b="0" dirty="0"/>
              <a:t>)P(No) &gt; P(</a:t>
            </a:r>
            <a:r>
              <a:rPr lang="en-US" sz="1800" b="0" dirty="0" err="1"/>
              <a:t>X|Yes</a:t>
            </a:r>
            <a:r>
              <a:rPr lang="en-US" sz="1800" b="0" dirty="0"/>
              <a:t>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 dirty="0"/>
              <a:t>Therefore P(</a:t>
            </a:r>
            <a:r>
              <a:rPr lang="en-US" sz="1800" b="0" dirty="0" err="1"/>
              <a:t>No|X</a:t>
            </a:r>
            <a:r>
              <a:rPr lang="en-US" sz="1800" b="0" dirty="0"/>
              <a:t>) &gt; P(</a:t>
            </a:r>
            <a:r>
              <a:rPr lang="en-US" sz="1800" b="0" dirty="0" err="1"/>
              <a:t>Yes|X</a:t>
            </a:r>
            <a:r>
              <a:rPr lang="en-US" sz="1800" b="0" dirty="0"/>
              <a:t>)</a:t>
            </a:r>
            <a:br>
              <a:rPr lang="en-US" sz="1800" b="0" dirty="0"/>
            </a:br>
            <a:r>
              <a:rPr lang="en-US" sz="1800" b="0" dirty="0"/>
              <a:t>      </a:t>
            </a:r>
            <a:r>
              <a:rPr lang="en-US" sz="2000" b="0" dirty="0">
                <a:sym typeface="Symbol" pitchFamily="18" charset="2"/>
              </a:rPr>
              <a:t>=&gt; </a:t>
            </a:r>
            <a:r>
              <a:rPr lang="en-US" sz="2000" b="0" dirty="0">
                <a:solidFill>
                  <a:srgbClr val="FF0000"/>
                </a:solidFill>
                <a:sym typeface="Symbol" pitchFamily="18" charset="2"/>
              </a:rPr>
              <a:t>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1371600"/>
            <a:ext cx="2685351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 Laplace 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4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4000" dirty="0" smtClean="0"/>
              <a:t>Example of </a:t>
            </a:r>
            <a:r>
              <a:rPr lang="en-US" sz="4000" dirty="0" err="1" smtClean="0"/>
              <a:t>Laplacian</a:t>
            </a:r>
            <a:r>
              <a:rPr lang="en-US" sz="4000" dirty="0" smtClean="0"/>
              <a:t> correction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114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In order to avoid probability values of zero we can add one value to each category of the attribute with zero count category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800" dirty="0" smtClean="0"/>
              <a:t>Examples 8.5: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E1A1F-3ABD-4CEF-A482-B15E21FE085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30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831408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91DA-7E96-420B-8482-F59ECD67C13C}" type="slidenum">
              <a:rPr lang="en-US"/>
              <a:pPr/>
              <a:t>14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906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Naïve Bayesian classification – </a:t>
            </a:r>
            <a:r>
              <a:rPr lang="en-US" sz="3600" dirty="0" smtClean="0">
                <a:solidFill>
                  <a:schemeClr val="tx1"/>
                </a:solidFill>
              </a:rPr>
              <a:t>Example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3771900" cy="4038600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Estimating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sz="2000" i="1" dirty="0" err="1">
                <a:solidFill>
                  <a:schemeClr val="tx2"/>
                </a:solidFill>
              </a:rPr>
              <a:t>x</a:t>
            </a:r>
            <a:r>
              <a:rPr lang="en-US" sz="2000" i="1" baseline="-25000" dirty="0" err="1">
                <a:solidFill>
                  <a:schemeClr val="tx2"/>
                </a:solidFill>
              </a:rPr>
              <a:t>i</a:t>
            </a:r>
            <a:r>
              <a:rPr lang="en-US" sz="2000" i="1" dirty="0" err="1">
                <a:solidFill>
                  <a:schemeClr val="tx2"/>
                </a:solidFill>
              </a:rPr>
              <a:t>|C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4338" name="Group 18"/>
          <p:cNvGraphicFramePr>
            <a:graphicFrameLocks noGrp="1"/>
          </p:cNvGraphicFramePr>
          <p:nvPr/>
        </p:nvGraphicFramePr>
        <p:xfrm>
          <a:off x="5410200" y="1676401"/>
          <a:ext cx="1676400" cy="762634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381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= 9/14</a:t>
                      </a:r>
                      <a:endParaRPr kumimoji="0" lang="it-I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= 5/14</a:t>
                      </a:r>
                      <a:endParaRPr kumimoji="0" lang="it-I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332" name="Object 12"/>
          <p:cNvGraphicFramePr>
            <a:graphicFrameLocks/>
          </p:cNvGraphicFramePr>
          <p:nvPr/>
        </p:nvGraphicFramePr>
        <p:xfrm>
          <a:off x="762000" y="2362200"/>
          <a:ext cx="3352800" cy="1905000"/>
        </p:xfrm>
        <a:graphic>
          <a:graphicData uri="http://schemas.openxmlformats.org/presentationml/2006/ole">
            <p:oleObj spid="_x0000_s328706" name="Worksheet" r:id="rId3" imgW="4480200" imgH="2472120" progId="Excel.Sheet.8">
              <p:embed/>
            </p:oleObj>
          </a:graphicData>
        </a:graphic>
      </p:graphicFrame>
      <p:graphicFrame>
        <p:nvGraphicFramePr>
          <p:cNvPr id="184333" name="Object 13"/>
          <p:cNvGraphicFramePr>
            <a:graphicFrameLocks/>
          </p:cNvGraphicFramePr>
          <p:nvPr/>
        </p:nvGraphicFramePr>
        <p:xfrm>
          <a:off x="762000" y="4648200"/>
          <a:ext cx="3352800" cy="1828800"/>
        </p:xfrm>
        <a:graphic>
          <a:graphicData uri="http://schemas.openxmlformats.org/presentationml/2006/ole">
            <p:oleObj spid="_x0000_s328707" name="Worksheet" r:id="rId4" imgW="4530960" imgH="2176920" progId="Excel.Sheet.8">
              <p:embed/>
            </p:oleObj>
          </a:graphicData>
        </a:graphic>
      </p:graphicFrame>
      <p:graphicFrame>
        <p:nvGraphicFramePr>
          <p:cNvPr id="184339" name="Object 19"/>
          <p:cNvGraphicFramePr>
            <a:graphicFrameLocks/>
          </p:cNvGraphicFramePr>
          <p:nvPr>
            <p:ph sz="half" idx="2"/>
          </p:nvPr>
        </p:nvGraphicFramePr>
        <p:xfrm>
          <a:off x="4419600" y="2743200"/>
          <a:ext cx="4191000" cy="3429000"/>
        </p:xfrm>
        <a:graphic>
          <a:graphicData uri="http://schemas.openxmlformats.org/presentationml/2006/ole">
            <p:oleObj spid="_x0000_s328708" name="Worksheet" r:id="rId5" imgW="5551920" imgH="4581720" progId="Excel.Shee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F217-0779-43FA-8928-753E0332E031}" type="slidenum">
              <a:rPr lang="en-US"/>
              <a:pPr/>
              <a:t>15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9906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Naïve Bayesian classification – Example 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200" dirty="0"/>
              <a:t>Classifying </a:t>
            </a:r>
            <a:r>
              <a:rPr lang="en-US" sz="2200" i="1" dirty="0"/>
              <a:t>X</a:t>
            </a:r>
            <a:r>
              <a:rPr lang="en-US" sz="2200" i="1" dirty="0" smtClean="0"/>
              <a:t>:</a:t>
            </a:r>
          </a:p>
          <a:p>
            <a:pPr lvl="1"/>
            <a:r>
              <a:rPr lang="en-US" sz="2200" dirty="0" smtClean="0"/>
              <a:t>an </a:t>
            </a:r>
            <a:r>
              <a:rPr lang="en-US" sz="2200" dirty="0"/>
              <a:t>unseen sample </a:t>
            </a:r>
            <a:r>
              <a:rPr lang="en-US" sz="2200" i="1" dirty="0"/>
              <a:t>X = &lt;rain, hot, high, false</a:t>
            </a:r>
            <a:r>
              <a:rPr lang="en-US" sz="2200" i="1" dirty="0" smtClean="0"/>
              <a:t>&gt;</a:t>
            </a:r>
          </a:p>
          <a:p>
            <a:pPr lvl="1"/>
            <a:r>
              <a:rPr lang="en-US" sz="2200" b="1" dirty="0" smtClean="0"/>
              <a:t>P(</a:t>
            </a:r>
            <a:r>
              <a:rPr lang="en-US" sz="2200" i="1" dirty="0" err="1" smtClean="0"/>
              <a:t>X|p</a:t>
            </a:r>
            <a:r>
              <a:rPr lang="en-US" sz="2200" b="1" dirty="0"/>
              <a:t>)·P(</a:t>
            </a:r>
            <a:r>
              <a:rPr lang="en-US" sz="2200" i="1" dirty="0"/>
              <a:t>p</a:t>
            </a:r>
            <a:r>
              <a:rPr lang="en-US" sz="2200" b="1" dirty="0"/>
              <a:t>) = </a:t>
            </a:r>
            <a:br>
              <a:rPr lang="en-US" sz="2200" b="1" dirty="0"/>
            </a:br>
            <a:r>
              <a:rPr lang="en-US" sz="2200" b="1" dirty="0"/>
              <a:t>P(</a:t>
            </a:r>
            <a:r>
              <a:rPr lang="en-US" sz="2200" i="1" dirty="0" err="1"/>
              <a:t>rain|p</a:t>
            </a:r>
            <a:r>
              <a:rPr lang="en-US" sz="2200" b="1" dirty="0"/>
              <a:t>)·P(</a:t>
            </a:r>
            <a:r>
              <a:rPr lang="en-US" sz="2200" i="1" dirty="0" err="1"/>
              <a:t>hot|p</a:t>
            </a:r>
            <a:r>
              <a:rPr lang="en-US" sz="2200" b="1" dirty="0"/>
              <a:t>)·P(</a:t>
            </a:r>
            <a:r>
              <a:rPr lang="en-US" sz="2200" i="1" dirty="0" err="1"/>
              <a:t>high|p</a:t>
            </a:r>
            <a:r>
              <a:rPr lang="en-US" sz="2200" b="1" dirty="0"/>
              <a:t>)·P(</a:t>
            </a:r>
            <a:r>
              <a:rPr lang="en-US" sz="2200" i="1" dirty="0" err="1"/>
              <a:t>false|p</a:t>
            </a:r>
            <a:r>
              <a:rPr lang="en-US" sz="2200" b="1" dirty="0"/>
              <a:t>)·P(</a:t>
            </a:r>
            <a:r>
              <a:rPr lang="en-US" sz="2200" i="1" dirty="0"/>
              <a:t>p</a:t>
            </a:r>
            <a:r>
              <a:rPr lang="en-US" sz="2200" b="1" dirty="0"/>
              <a:t>) = </a:t>
            </a:r>
            <a:r>
              <a:rPr lang="en-US" sz="2200" dirty="0"/>
              <a:t>3/9·2/9·3/9·6/9·9/14</a:t>
            </a:r>
            <a:r>
              <a:rPr lang="en-US" sz="2200" b="1" dirty="0"/>
              <a:t> = </a:t>
            </a:r>
            <a:r>
              <a:rPr lang="it-IT" sz="2200" dirty="0" smtClean="0">
                <a:cs typeface="Arial" charset="0"/>
              </a:rPr>
              <a:t>0.010582</a:t>
            </a:r>
          </a:p>
          <a:p>
            <a:pPr lvl="1"/>
            <a:r>
              <a:rPr lang="en-US" sz="2200" b="1" dirty="0" smtClean="0"/>
              <a:t>P(</a:t>
            </a:r>
            <a:r>
              <a:rPr lang="en-US" sz="2200" i="1" dirty="0" err="1" smtClean="0"/>
              <a:t>X|n</a:t>
            </a:r>
            <a:r>
              <a:rPr lang="en-US" sz="2200" b="1" dirty="0"/>
              <a:t>)·P(</a:t>
            </a:r>
            <a:r>
              <a:rPr lang="en-US" sz="2200" i="1" dirty="0"/>
              <a:t>n</a:t>
            </a:r>
            <a:r>
              <a:rPr lang="en-US" sz="2200" b="1" dirty="0"/>
              <a:t>) = </a:t>
            </a:r>
            <a:br>
              <a:rPr lang="en-US" sz="2200" b="1" dirty="0"/>
            </a:br>
            <a:r>
              <a:rPr lang="en-US" sz="2200" b="1" dirty="0"/>
              <a:t>P(</a:t>
            </a:r>
            <a:r>
              <a:rPr lang="en-US" sz="2200" i="1" dirty="0" err="1"/>
              <a:t>rain|n</a:t>
            </a:r>
            <a:r>
              <a:rPr lang="en-US" sz="2200" b="1" dirty="0"/>
              <a:t>)·P(</a:t>
            </a:r>
            <a:r>
              <a:rPr lang="en-US" sz="2200" i="1" dirty="0" err="1"/>
              <a:t>hot|n</a:t>
            </a:r>
            <a:r>
              <a:rPr lang="en-US" sz="2200" b="1" dirty="0"/>
              <a:t>)·P(</a:t>
            </a:r>
            <a:r>
              <a:rPr lang="en-US" sz="2200" i="1" dirty="0" err="1"/>
              <a:t>high|n</a:t>
            </a:r>
            <a:r>
              <a:rPr lang="en-US" sz="2200" b="1" dirty="0"/>
              <a:t>)·P(</a:t>
            </a:r>
            <a:r>
              <a:rPr lang="en-US" sz="2200" i="1" dirty="0" err="1"/>
              <a:t>false|n</a:t>
            </a:r>
            <a:r>
              <a:rPr lang="en-US" sz="2200" b="1" dirty="0"/>
              <a:t>)·P(</a:t>
            </a:r>
            <a:r>
              <a:rPr lang="en-US" sz="2200" i="1" dirty="0"/>
              <a:t>n</a:t>
            </a:r>
            <a:r>
              <a:rPr lang="en-US" sz="2200" b="1" dirty="0"/>
              <a:t>) = </a:t>
            </a:r>
            <a:r>
              <a:rPr lang="en-US" sz="2200" dirty="0"/>
              <a:t>2/5·2/5·4/5·2/5·5/14</a:t>
            </a:r>
            <a:r>
              <a:rPr lang="en-US" sz="2200" b="1" dirty="0"/>
              <a:t> = </a:t>
            </a:r>
            <a:r>
              <a:rPr lang="it-IT" sz="2200" b="1" dirty="0" smtClean="0">
                <a:cs typeface="Arial" charset="0"/>
              </a:rPr>
              <a:t>0.018286</a:t>
            </a:r>
          </a:p>
          <a:p>
            <a:pPr lvl="1"/>
            <a:r>
              <a:rPr lang="en-US" sz="2200" dirty="0" smtClean="0"/>
              <a:t>Sample </a:t>
            </a:r>
            <a:r>
              <a:rPr lang="en-US" sz="2200" i="1" dirty="0"/>
              <a:t>X</a:t>
            </a:r>
            <a:r>
              <a:rPr lang="en-US" sz="2200" dirty="0"/>
              <a:t> is classified in class </a:t>
            </a:r>
            <a:r>
              <a:rPr lang="en-US" sz="2200" i="1" dirty="0"/>
              <a:t>n</a:t>
            </a:r>
            <a:r>
              <a:rPr lang="en-US" sz="2200" dirty="0"/>
              <a:t> (don</a:t>
            </a:r>
            <a:r>
              <a:rPr lang="en-US" sz="2200" dirty="0">
                <a:latin typeface="Comic Sans MS"/>
              </a:rPr>
              <a:t>’</a:t>
            </a:r>
            <a:r>
              <a:rPr lang="en-US" sz="2200" dirty="0"/>
              <a:t>t play</a:t>
            </a:r>
            <a:r>
              <a:rPr lang="en-US" dirty="0"/>
              <a:t>)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20000" cy="762000"/>
          </a:xfrm>
        </p:spPr>
        <p:txBody>
          <a:bodyPr/>
          <a:lstStyle/>
          <a:p>
            <a:r>
              <a:rPr lang="en-US" sz="4000" dirty="0"/>
              <a:t>Naïve </a:t>
            </a:r>
            <a:r>
              <a:rPr lang="en-US" sz="4000" dirty="0" err="1"/>
              <a:t>Bayes</a:t>
            </a:r>
            <a:r>
              <a:rPr lang="en-US" sz="4000" dirty="0"/>
              <a:t> (Summary)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800" dirty="0"/>
              <a:t>Robust to isolated noise points</a:t>
            </a:r>
          </a:p>
          <a:p>
            <a:pPr>
              <a:lnSpc>
                <a:spcPct val="120000"/>
              </a:lnSpc>
            </a:pPr>
            <a:endParaRPr lang="en-US" sz="2500" dirty="0"/>
          </a:p>
          <a:p>
            <a:pPr>
              <a:lnSpc>
                <a:spcPct val="120000"/>
              </a:lnSpc>
            </a:pPr>
            <a:r>
              <a:rPr lang="en-US" sz="3800" dirty="0"/>
              <a:t>Handle missing values by ignoring the instance during probability estimate calculations</a:t>
            </a:r>
          </a:p>
          <a:p>
            <a:pPr>
              <a:lnSpc>
                <a:spcPct val="120000"/>
              </a:lnSpc>
            </a:pPr>
            <a:endParaRPr lang="en-US" sz="2500" dirty="0"/>
          </a:p>
          <a:p>
            <a:pPr>
              <a:lnSpc>
                <a:spcPct val="120000"/>
              </a:lnSpc>
            </a:pPr>
            <a:r>
              <a:rPr lang="en-US" sz="3800" dirty="0"/>
              <a:t>Robust to irrelevant attributes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3800" dirty="0"/>
              <a:t>Independence assumption may not hold for some attributes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Use other techniques such as Bayesian Belief Networks (BBN</a:t>
            </a:r>
            <a:r>
              <a:rPr lang="en-US" sz="3200" dirty="0" smtClean="0"/>
              <a:t>)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3800" dirty="0" smtClean="0"/>
              <a:t>Naïve Bayes can produce a probability estimate, but it is usually a very biased one</a:t>
            </a:r>
          </a:p>
          <a:p>
            <a:pPr lvl="1">
              <a:lnSpc>
                <a:spcPct val="120000"/>
              </a:lnSpc>
            </a:pPr>
            <a:r>
              <a:rPr lang="en-US" sz="3200" dirty="0" smtClean="0"/>
              <a:t>Logistic Regression is better for obtaining probabilities.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8466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 Classifier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probabilistic framework for solving classification </a:t>
            </a:r>
            <a:r>
              <a:rPr lang="en-US" dirty="0" smtClean="0"/>
              <a:t>problems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calculate explicit probabilities for hypothesis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among the most practical approaches to certain types of learning problems</a:t>
            </a:r>
          </a:p>
          <a:p>
            <a:r>
              <a:rPr lang="en-US" dirty="0" smtClean="0"/>
              <a:t>Incremental: 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each training example can incrementally increase/decrease the probability that a hypothesis is correct  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prior knowledge can be combined with observed data</a:t>
            </a:r>
          </a:p>
          <a:p>
            <a:pPr lvl="1">
              <a:lnSpc>
                <a:spcPct val="120000"/>
              </a:lnSpc>
              <a:buNone/>
            </a:pP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A, </a:t>
            </a:r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random variables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</a:rPr>
              <a:t>Joint</a:t>
            </a:r>
            <a:r>
              <a:rPr lang="en-US" dirty="0"/>
              <a:t> probability: </a:t>
            </a:r>
            <a:r>
              <a:rPr lang="en-US" b="1" dirty="0" err="1" smtClean="0">
                <a:solidFill>
                  <a:schemeClr val="accent2"/>
                </a:solidFill>
              </a:rPr>
              <a:t>Pr</a:t>
            </a:r>
            <a:r>
              <a:rPr lang="en-US" b="1" dirty="0" smtClean="0">
                <a:solidFill>
                  <a:schemeClr val="accent2"/>
                </a:solidFill>
              </a:rPr>
              <a:t>(A=</a:t>
            </a:r>
            <a:r>
              <a:rPr lang="en-US" b="1" dirty="0" err="1" smtClean="0">
                <a:solidFill>
                  <a:schemeClr val="accent2"/>
                </a:solidFill>
              </a:rPr>
              <a:t>a,C</a:t>
            </a:r>
            <a:r>
              <a:rPr lang="en-US" b="1" dirty="0" smtClean="0">
                <a:solidFill>
                  <a:schemeClr val="accent2"/>
                </a:solidFill>
              </a:rPr>
              <a:t>=c)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Conditional</a:t>
            </a:r>
            <a:r>
              <a:rPr lang="en-US" dirty="0"/>
              <a:t> probability: </a:t>
            </a:r>
            <a:r>
              <a:rPr lang="en-US" b="1" dirty="0" err="1" smtClean="0">
                <a:solidFill>
                  <a:schemeClr val="accent2"/>
                </a:solidFill>
              </a:rPr>
              <a:t>Pr</a:t>
            </a:r>
            <a:r>
              <a:rPr lang="en-US" b="1" dirty="0" smtClean="0">
                <a:solidFill>
                  <a:schemeClr val="accent2"/>
                </a:solidFill>
              </a:rPr>
              <a:t>(C=c </a:t>
            </a:r>
            <a:r>
              <a:rPr lang="en-US" b="1" dirty="0">
                <a:solidFill>
                  <a:schemeClr val="accent2"/>
                </a:solidFill>
              </a:rPr>
              <a:t>| </a:t>
            </a:r>
            <a:r>
              <a:rPr lang="en-US" b="1" dirty="0" smtClean="0">
                <a:solidFill>
                  <a:schemeClr val="accent2"/>
                </a:solidFill>
              </a:rPr>
              <a:t>A=a)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Relationship between joint and conditional probability distributions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Bayes </a:t>
            </a:r>
            <a:r>
              <a:rPr lang="en-US" b="1" dirty="0">
                <a:solidFill>
                  <a:srgbClr val="FF0000"/>
                </a:solidFill>
              </a:rPr>
              <a:t>Theorem</a:t>
            </a:r>
            <a:r>
              <a:rPr lang="en-US" dirty="0"/>
              <a:t>:</a:t>
            </a:r>
          </a:p>
        </p:txBody>
      </p:sp>
      <p:graphicFrame>
        <p:nvGraphicFramePr>
          <p:cNvPr id="1067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3231778"/>
              </p:ext>
            </p:extLst>
          </p:nvPr>
        </p:nvGraphicFramePr>
        <p:xfrm>
          <a:off x="3810000" y="5867400"/>
          <a:ext cx="3581400" cy="933444"/>
        </p:xfrm>
        <a:graphic>
          <a:graphicData uri="http://schemas.openxmlformats.org/presentationml/2006/ole">
            <p:oleObj spid="_x0000_s299010" name="Equation" r:id="rId3" imgW="3022600" imgH="787400" progId="Equation.3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3748139"/>
              </p:ext>
            </p:extLst>
          </p:nvPr>
        </p:nvGraphicFramePr>
        <p:xfrm>
          <a:off x="1295400" y="5257800"/>
          <a:ext cx="6457950" cy="457200"/>
        </p:xfrm>
        <a:graphic>
          <a:graphicData uri="http://schemas.openxmlformats.org/presentationml/2006/ole">
            <p:oleObj spid="_x0000_s299011" name="Εξίσωση" r:id="rId4" imgW="286992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997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Bayesian Classifiers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r>
              <a:rPr lang="en-US" dirty="0"/>
              <a:t>Consider each attribute and class label as random variables</a:t>
            </a:r>
          </a:p>
          <a:p>
            <a:pPr lvl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3660038"/>
              </p:ext>
            </p:extLst>
          </p:nvPr>
        </p:nvGraphicFramePr>
        <p:xfrm>
          <a:off x="228600" y="2582862"/>
          <a:ext cx="4389438" cy="4275138"/>
        </p:xfrm>
        <a:graphic>
          <a:graphicData uri="http://schemas.openxmlformats.org/presentationml/2006/ole">
            <p:oleObj spid="_x0000_s300034" name="VISIO" r:id="rId3" imgW="4392168" imgH="5334000" progId="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75471" y="2133600"/>
            <a:ext cx="253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Evade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/>
              <a:t>Event space: {Yes, No}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P(C) = (0.3, 0.7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5471" y="3200400"/>
            <a:ext cx="2685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Refund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Event space: {Yes, No}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P(A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) = (0.3, 0.7)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4191000"/>
            <a:ext cx="4621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Martial Status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Event space: {Single, Married, Divorced}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P(A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 = (0.4, 0.4, 0.2)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098" y="5380672"/>
            <a:ext cx="47949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Taxable Income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aseline="-25000" dirty="0" err="1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/>
              <a:t>Event space: R (real)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P(A</a:t>
            </a:r>
            <a:r>
              <a:rPr lang="en-US" baseline="-25000" dirty="0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rgbClr val="0070C0"/>
                </a:solidFill>
              </a:rPr>
              <a:t>) ~ Normal(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,)</a:t>
            </a:r>
          </a:p>
          <a:p>
            <a:r>
              <a:rPr lang="el-GR" dirty="0" smtClean="0">
                <a:solidFill>
                  <a:srgbClr val="0070C0"/>
                </a:solidFill>
                <a:sym typeface="Symbol"/>
              </a:rPr>
              <a:t>μ = 104</a:t>
            </a:r>
            <a:r>
              <a:rPr lang="en-US" dirty="0" smtClean="0">
                <a:sym typeface="Symbol"/>
              </a:rPr>
              <a:t>:sample mean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, </a:t>
            </a:r>
            <a:r>
              <a:rPr lang="el-GR" baseline="30000" dirty="0" smtClean="0">
                <a:solidFill>
                  <a:srgbClr val="0070C0"/>
                </a:solidFill>
                <a:sym typeface="Symbol"/>
              </a:rPr>
              <a:t>2</a:t>
            </a:r>
            <a:r>
              <a:rPr lang="el-GR" dirty="0" smtClean="0">
                <a:solidFill>
                  <a:srgbClr val="0070C0"/>
                </a:solidFill>
                <a:sym typeface="Symbol"/>
              </a:rPr>
              <a:t>=1874</a:t>
            </a:r>
            <a:r>
              <a:rPr lang="en-US" dirty="0" smtClean="0">
                <a:sym typeface="Symbol"/>
              </a:rPr>
              <a:t>:sample </a:t>
            </a:r>
            <a:r>
              <a:rPr lang="en-US" dirty="0" err="1" smtClean="0">
                <a:sym typeface="Symbol"/>
              </a:rPr>
              <a:t>var</a:t>
            </a:r>
            <a:endParaRPr lang="en-US" dirty="0" smtClean="0"/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16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dirty="0"/>
              <a:t>Bayesian Classifiers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record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</a:t>
            </a:r>
            <a:r>
              <a:rPr lang="en-US" dirty="0" smtClean="0"/>
              <a:t>over attributes </a:t>
            </a:r>
            <a:r>
              <a:rPr lang="en-US" dirty="0" smtClean="0">
                <a:solidFill>
                  <a:srgbClr val="0070C0"/>
                </a:solidFill>
              </a:rPr>
              <a:t>(A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baseline="-25000" dirty="0" err="1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,…,A</a:t>
            </a:r>
            <a:r>
              <a:rPr lang="en-US" baseline="-25000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/>
              <a:t>E.g., </a:t>
            </a:r>
            <a:r>
              <a:rPr lang="en-US" dirty="0" smtClean="0">
                <a:solidFill>
                  <a:srgbClr val="0070C0"/>
                </a:solidFill>
              </a:rPr>
              <a:t>X = (‘Yes’, ‘Single’, </a:t>
            </a:r>
            <a:r>
              <a:rPr lang="en-US" dirty="0" err="1" smtClean="0">
                <a:solidFill>
                  <a:srgbClr val="0070C0"/>
                </a:solidFill>
              </a:rPr>
              <a:t>125K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The goal </a:t>
            </a:r>
            <a:r>
              <a:rPr lang="en-US" dirty="0"/>
              <a:t>is to predict class 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lvl="1"/>
            <a:r>
              <a:rPr lang="en-US" dirty="0"/>
              <a:t>Specifically, we want to find the value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of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that maximizes </a:t>
            </a:r>
            <a:r>
              <a:rPr lang="en-US" dirty="0" smtClean="0">
                <a:solidFill>
                  <a:srgbClr val="0070C0"/>
                </a:solidFill>
              </a:rPr>
              <a:t>P(C=c| X)</a:t>
            </a:r>
          </a:p>
          <a:p>
            <a:pPr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Maximum A posteriori Probability </a:t>
            </a:r>
            <a:r>
              <a:rPr lang="en-US" dirty="0" smtClean="0"/>
              <a:t>estimate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we estimate </a:t>
            </a:r>
            <a:r>
              <a:rPr lang="en-US" dirty="0">
                <a:solidFill>
                  <a:srgbClr val="0070C0"/>
                </a:solidFill>
              </a:rPr>
              <a:t>P(C| </a:t>
            </a:r>
            <a:r>
              <a:rPr lang="en-US" dirty="0" smtClean="0">
                <a:solidFill>
                  <a:srgbClr val="0070C0"/>
                </a:solidFill>
              </a:rPr>
              <a:t>X) </a:t>
            </a:r>
            <a:r>
              <a:rPr lang="en-US" dirty="0"/>
              <a:t>directly from data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This means that we estimate the probability for all possible values of the class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34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B412-D674-4C86-8A5D-55CF127B6E8A}" type="slidenum">
              <a:rPr lang="en-US"/>
              <a:pPr/>
              <a:t>5</a:t>
            </a:fld>
            <a:endParaRPr lang="en-US"/>
          </a:p>
        </p:txBody>
      </p:sp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1756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 dirty="0">
                <a:solidFill>
                  <a:srgbClr val="FF3300"/>
                </a:solidFill>
                <a:latin typeface="Times New Roman" pitchFamily="18" charset="0"/>
              </a:rPr>
              <a:t>Naïve (Simple) Bayesian Classification</a:t>
            </a:r>
          </a:p>
          <a:p>
            <a:pPr algn="l" eaLnBrk="1" hangingPunct="1"/>
            <a:r>
              <a:rPr lang="en-US" sz="2400" b="1" dirty="0">
                <a:latin typeface="Times New Roman" pitchFamily="18" charset="0"/>
              </a:rPr>
              <a:t>	</a:t>
            </a:r>
          </a:p>
          <a:p>
            <a:pPr algn="just" eaLnBrk="1" hangingPunct="1"/>
            <a:r>
              <a:rPr lang="en-GB" sz="2400" b="0" dirty="0">
                <a:latin typeface="Times New Roman" pitchFamily="18" charset="0"/>
                <a:cs typeface="Times New Roman" pitchFamily="18" charset="0"/>
              </a:rPr>
              <a:t>Suppose that there are m classes C</a:t>
            </a:r>
            <a:r>
              <a:rPr lang="en-GB" sz="2400" b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b="0" dirty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GB" sz="2400" b="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 b="0" dirty="0">
                <a:latin typeface="Times New Roman" pitchFamily="18" charset="0"/>
                <a:cs typeface="Times New Roman" pitchFamily="18" charset="0"/>
              </a:rPr>
              <a:t>, … C</a:t>
            </a:r>
            <a:r>
              <a:rPr lang="en-GB" sz="2400" b="0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400" b="0" dirty="0">
                <a:latin typeface="Times New Roman" pitchFamily="18" charset="0"/>
                <a:cs typeface="Times New Roman" pitchFamily="18" charset="0"/>
              </a:rPr>
              <a:t>. Given an unknown data sample, X (i.e. having no class label), the classifier will predict that X belongs to the class having the highest posterior probability given X</a:t>
            </a:r>
          </a:p>
          <a:p>
            <a:pPr algn="just" eaLnBrk="1" hangingPunct="1"/>
            <a:endParaRPr lang="en-GB" sz="2400" b="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GB" sz="2400" b="0" dirty="0">
                <a:latin typeface="Times New Roman" pitchFamily="18" charset="0"/>
                <a:cs typeface="Times New Roman" pitchFamily="18" charset="0"/>
              </a:rPr>
              <a:t>Thus if 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GB" sz="2400" b="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/X</a:t>
            </a:r>
            <a:r>
              <a:rPr lang="en-GB" sz="2400" b="0" dirty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GB" sz="2400" b="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/X</a:t>
            </a:r>
            <a:r>
              <a:rPr lang="en-GB" sz="2400" b="0" dirty="0">
                <a:latin typeface="Times New Roman" pitchFamily="18" charset="0"/>
                <a:cs typeface="Times New Roman" pitchFamily="18" charset="0"/>
              </a:rPr>
              <a:t>) 	for 1 </a:t>
            </a:r>
            <a:r>
              <a:rPr lang="en-GB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j  m , j  </a:t>
            </a:r>
            <a:r>
              <a:rPr lang="en-GB" sz="2400" b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en-GB" sz="2400" b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eaLnBrk="1" hangingPunct="1"/>
            <a:r>
              <a:rPr lang="en-GB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then X is assigned to </a:t>
            </a:r>
            <a:r>
              <a:rPr lang="en-GB" sz="2400" b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GB" sz="2400" b="0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GB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just" eaLnBrk="1" hangingPunct="1"/>
            <a:endParaRPr lang="en-GB" sz="2400" b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eaLnBrk="1" hangingPunct="1"/>
            <a:r>
              <a:rPr lang="en-GB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This is called </a:t>
            </a:r>
            <a:r>
              <a:rPr lang="en-GB" sz="2400" b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Bayes</a:t>
            </a:r>
            <a:r>
              <a:rPr lang="en-GB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decision 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rule i.e. Assign X to </a:t>
            </a:r>
            <a:r>
              <a:rPr lang="en-GB" sz="2400" b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GB" sz="2400" b="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if</a:t>
            </a:r>
          </a:p>
          <a:p>
            <a:pPr algn="just" eaLnBrk="1" hangingPunct="1"/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P(X/</a:t>
            </a:r>
            <a:r>
              <a:rPr lang="en-GB" sz="2400" b="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GB" sz="2400" b="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 ) &gt; P(X/</a:t>
            </a:r>
            <a:r>
              <a:rPr lang="en-GB" sz="2400" b="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) P(</a:t>
            </a:r>
            <a:r>
              <a:rPr lang="en-GB" sz="2400" b="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)	 for 1 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j  m , j  </a:t>
            </a:r>
            <a:r>
              <a:rPr lang="en-GB" sz="2400" b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en-GB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If P(</a:t>
            </a:r>
            <a:r>
              <a:rPr lang="en-GB" sz="2400" b="0" dirty="0" err="1" smtClean="0">
                <a:latin typeface="Times New Roman" pitchFamily="18" charset="0"/>
                <a:cs typeface="Times New Roman" pitchFamily="18" charset="0"/>
              </a:rPr>
              <a:t>Cj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) are unknown then assume that all P(</a:t>
            </a:r>
            <a:r>
              <a:rPr lang="en-GB" sz="2400" b="0" dirty="0" err="1" smtClean="0">
                <a:latin typeface="Times New Roman" pitchFamily="18" charset="0"/>
                <a:cs typeface="Times New Roman" pitchFamily="18" charset="0"/>
              </a:rPr>
              <a:t>Cj</a:t>
            </a:r>
            <a:r>
              <a:rPr lang="en-GB" sz="2400" b="0" dirty="0" smtClean="0">
                <a:latin typeface="Times New Roman" pitchFamily="18" charset="0"/>
                <a:cs typeface="Times New Roman" pitchFamily="18" charset="0"/>
              </a:rPr>
              <a:t>)  are equal to 1/m</a:t>
            </a:r>
            <a:endParaRPr lang="en-GB" sz="2400" b="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762000" y="3810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4000" b="0" dirty="0">
                <a:solidFill>
                  <a:srgbClr val="FF0000"/>
                </a:solidFill>
                <a:latin typeface="Times New Roman" pitchFamily="18" charset="0"/>
              </a:rPr>
              <a:t>BAYESIAN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How to Estimate Probabilities from Data?</a:t>
            </a:r>
          </a:p>
        </p:txBody>
      </p:sp>
      <p:sp>
        <p:nvSpPr>
          <p:cNvPr id="107213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343400" y="1524000"/>
            <a:ext cx="4572000" cy="5181600"/>
          </a:xfrm>
          <a:blipFill rotWithShape="1">
            <a:blip r:embed="rId3"/>
            <a:stretch>
              <a:fillRect l="-2133" t="-2824" b="-1412"/>
            </a:stretch>
          </a:blipFill>
        </p:spPr>
        <p:txBody>
          <a:bodyPr/>
          <a:lstStyle/>
          <a:p>
            <a:pPr>
              <a:buNone/>
            </a:pPr>
            <a:endParaRPr lang="en-US" dirty="0">
              <a:noFill/>
            </a:endParaRPr>
          </a:p>
        </p:txBody>
      </p:sp>
      <p:graphicFrame>
        <p:nvGraphicFramePr>
          <p:cNvPr id="1072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3811375"/>
              </p:ext>
            </p:extLst>
          </p:nvPr>
        </p:nvGraphicFramePr>
        <p:xfrm>
          <a:off x="152400" y="1981200"/>
          <a:ext cx="4389438" cy="4275138"/>
        </p:xfrm>
        <a:graphic>
          <a:graphicData uri="http://schemas.openxmlformats.org/presentationml/2006/ole">
            <p:oleObj spid="_x0000_s302082" name="VISIO" r:id="rId4" imgW="4392168" imgH="53340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927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>
            <a:noAutofit/>
          </a:bodyPr>
          <a:lstStyle/>
          <a:p>
            <a:r>
              <a:rPr lang="en-US" sz="3600" dirty="0"/>
              <a:t>How to Estimate Probabilities from Data?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638800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continuous</a:t>
            </a:r>
            <a:r>
              <a:rPr lang="en-US" dirty="0"/>
              <a:t> attributes: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Discretize</a:t>
            </a:r>
            <a:r>
              <a:rPr lang="en-US" dirty="0"/>
              <a:t> the range into bins </a:t>
            </a:r>
          </a:p>
          <a:p>
            <a:pPr lvl="2"/>
            <a:r>
              <a:rPr lang="en-US" dirty="0"/>
              <a:t> one ordinal attribute per bin</a:t>
            </a:r>
          </a:p>
          <a:p>
            <a:pPr lvl="2"/>
            <a:r>
              <a:rPr lang="en-US" dirty="0"/>
              <a:t> violates independence assumption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Two-way split:</a:t>
            </a:r>
            <a:r>
              <a:rPr lang="en-US" dirty="0"/>
              <a:t>  (A &lt; v) or (A &gt; v)</a:t>
            </a:r>
          </a:p>
          <a:p>
            <a:pPr lvl="2"/>
            <a:r>
              <a:rPr lang="en-US" dirty="0"/>
              <a:t> choose only one of the two splits as new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lvl="2"/>
            <a:r>
              <a:rPr lang="en-US" dirty="0"/>
              <a:t> Assume attribute follows a </a:t>
            </a:r>
            <a:r>
              <a:rPr lang="en-US" dirty="0">
                <a:solidFill>
                  <a:srgbClr val="00B0F0"/>
                </a:solidFill>
              </a:rPr>
              <a:t>normal distribution</a:t>
            </a:r>
          </a:p>
          <a:p>
            <a:pPr lvl="2"/>
            <a:r>
              <a:rPr lang="en-US" dirty="0"/>
              <a:t> Use data to estimate parameters of distribution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(i.e.,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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standard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deviation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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 Once probability distribution is known, </a:t>
            </a:r>
            <a:r>
              <a:rPr lang="en-US" dirty="0" smtClean="0"/>
              <a:t>we can </a:t>
            </a:r>
            <a:r>
              <a:rPr lang="en-US" dirty="0"/>
              <a:t>use it to estimate the conditional probability </a:t>
            </a:r>
            <a:r>
              <a:rPr lang="en-US" dirty="0">
                <a:solidFill>
                  <a:srgbClr val="00B0F0"/>
                </a:solidFill>
              </a:rPr>
              <a:t>P(</a:t>
            </a:r>
            <a:r>
              <a:rPr lang="en-US" dirty="0" err="1">
                <a:solidFill>
                  <a:srgbClr val="00B0F0"/>
                </a:solidFill>
              </a:rPr>
              <a:t>A</a:t>
            </a:r>
            <a:r>
              <a:rPr lang="en-US" baseline="-25000" dirty="0" err="1">
                <a:solidFill>
                  <a:srgbClr val="00B0F0"/>
                </a:solidFill>
              </a:rPr>
              <a:t>i</a:t>
            </a:r>
            <a:r>
              <a:rPr lang="en-US" dirty="0" err="1">
                <a:solidFill>
                  <a:srgbClr val="00B0F0"/>
                </a:solidFill>
              </a:rPr>
              <a:t>|c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8505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How to Estimate Probabilities from Data?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306512"/>
            <a:ext cx="4419600" cy="5181600"/>
          </a:xfrm>
        </p:spPr>
        <p:txBody>
          <a:bodyPr/>
          <a:lstStyle/>
          <a:p>
            <a:r>
              <a:rPr lang="en-US" sz="2400" dirty="0"/>
              <a:t>Normal distribution: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1000" dirty="0"/>
          </a:p>
          <a:p>
            <a:pPr lvl="1"/>
            <a:r>
              <a:rPr lang="en-US" sz="2400" dirty="0"/>
              <a:t>One for each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en-US" sz="2400" dirty="0"/>
              <a:t>) pair</a:t>
            </a:r>
          </a:p>
          <a:p>
            <a:pPr lvl="1"/>
            <a:endParaRPr lang="en-US" sz="800" dirty="0"/>
          </a:p>
          <a:p>
            <a:r>
              <a:rPr lang="en-US" sz="2400" dirty="0"/>
              <a:t>For (Income, Class=No):</a:t>
            </a:r>
          </a:p>
          <a:p>
            <a:pPr lvl="1"/>
            <a:r>
              <a:rPr lang="en-US" sz="2400" dirty="0"/>
              <a:t>If Class=No</a:t>
            </a:r>
          </a:p>
          <a:p>
            <a:pPr lvl="2"/>
            <a:r>
              <a:rPr lang="en-US" sz="2000" dirty="0"/>
              <a:t> sample mean = 110</a:t>
            </a:r>
          </a:p>
          <a:p>
            <a:pPr lvl="2"/>
            <a:r>
              <a:rPr lang="en-US" sz="2000" dirty="0"/>
              <a:t> sample variance = 2975</a:t>
            </a:r>
          </a:p>
          <a:p>
            <a:pPr lvl="1">
              <a:buFont typeface="Arial" charset="0"/>
              <a:buNone/>
            </a:pPr>
            <a:endParaRPr lang="en-US" sz="2400" dirty="0"/>
          </a:p>
        </p:txBody>
      </p:sp>
      <p:graphicFrame>
        <p:nvGraphicFramePr>
          <p:cNvPr id="1074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0078745"/>
              </p:ext>
            </p:extLst>
          </p:nvPr>
        </p:nvGraphicFramePr>
        <p:xfrm>
          <a:off x="304800" y="1382712"/>
          <a:ext cx="4195763" cy="4038600"/>
        </p:xfrm>
        <a:graphic>
          <a:graphicData uri="http://schemas.openxmlformats.org/presentationml/2006/ole">
            <p:oleObj spid="_x0000_s303106" name="VISIO" r:id="rId3" imgW="4392168" imgH="5334000" progId="">
              <p:embed/>
            </p:oleObj>
          </a:graphicData>
        </a:graphic>
      </p:graphicFrame>
      <p:graphicFrame>
        <p:nvGraphicFramePr>
          <p:cNvPr id="1074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5745795"/>
              </p:ext>
            </p:extLst>
          </p:nvPr>
        </p:nvGraphicFramePr>
        <p:xfrm>
          <a:off x="5697538" y="1812925"/>
          <a:ext cx="2598737" cy="846138"/>
        </p:xfrm>
        <a:graphic>
          <a:graphicData uri="http://schemas.openxmlformats.org/presentationml/2006/ole">
            <p:oleObj spid="_x0000_s303107" name="Equation" r:id="rId4" imgW="1942920" imgH="634680" progId="Equation.DSMT4">
              <p:embed/>
            </p:oleObj>
          </a:graphicData>
        </a:graphic>
      </p:graphicFrame>
      <p:graphicFrame>
        <p:nvGraphicFramePr>
          <p:cNvPr id="1074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6075406"/>
              </p:ext>
            </p:extLst>
          </p:nvPr>
        </p:nvGraphicFramePr>
        <p:xfrm>
          <a:off x="3457575" y="5864225"/>
          <a:ext cx="3676650" cy="539750"/>
        </p:xfrm>
        <a:graphic>
          <a:graphicData uri="http://schemas.openxmlformats.org/presentationml/2006/ole">
            <p:oleObj spid="_x0000_s303108" name="Equation" r:id="rId5" imgW="3441600" imgH="5079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32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4000" dirty="0" smtClean="0"/>
              <a:t>Example of Naïve Bayes Classifier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0"/>
          </a:xfrm>
        </p:spPr>
        <p:txBody>
          <a:bodyPr/>
          <a:lstStyle/>
          <a:p>
            <a:r>
              <a:rPr lang="en-US" dirty="0" smtClean="0"/>
              <a:t>Creating a Naïve Bayes Classifier, essentially means to compute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counts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73395"/>
            <a:ext cx="342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number of records: </a:t>
            </a:r>
            <a:r>
              <a:rPr lang="en-US" dirty="0" smtClean="0">
                <a:solidFill>
                  <a:srgbClr val="0070C0"/>
                </a:solidFill>
              </a:rPr>
              <a:t>N = 10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033" y="3276600"/>
            <a:ext cx="2621230" cy="34163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 No</a:t>
            </a:r>
            <a:r>
              <a:rPr lang="en-US" dirty="0" smtClean="0"/>
              <a:t>:</a:t>
            </a:r>
          </a:p>
          <a:p>
            <a:r>
              <a:rPr lang="en-US" dirty="0" smtClean="0"/>
              <a:t>Number of records: 7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Refund: </a:t>
            </a:r>
          </a:p>
          <a:p>
            <a:r>
              <a:rPr lang="en-US" dirty="0"/>
              <a:t>	</a:t>
            </a:r>
            <a:r>
              <a:rPr lang="en-US" dirty="0" smtClean="0"/>
              <a:t>Yes: 3 </a:t>
            </a:r>
          </a:p>
          <a:p>
            <a:r>
              <a:rPr lang="en-US" dirty="0"/>
              <a:t>	</a:t>
            </a:r>
            <a:r>
              <a:rPr lang="en-US" dirty="0" smtClean="0"/>
              <a:t>No: 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Marital Status:</a:t>
            </a:r>
          </a:p>
          <a:p>
            <a:r>
              <a:rPr lang="en-US" dirty="0"/>
              <a:t>	</a:t>
            </a:r>
            <a:r>
              <a:rPr lang="en-US" dirty="0" smtClean="0"/>
              <a:t>Single:     2</a:t>
            </a:r>
          </a:p>
          <a:p>
            <a:r>
              <a:rPr lang="en-US" dirty="0"/>
              <a:t>	</a:t>
            </a:r>
            <a:r>
              <a:rPr lang="en-US" dirty="0" smtClean="0"/>
              <a:t>Divorced: 1</a:t>
            </a:r>
          </a:p>
          <a:p>
            <a:r>
              <a:rPr lang="en-US" dirty="0" smtClean="0"/>
              <a:t>	Married</a:t>
            </a:r>
            <a:r>
              <a:rPr lang="en-US" dirty="0"/>
              <a:t>:  </a:t>
            </a:r>
            <a:r>
              <a:rPr lang="en-US" dirty="0" smtClean="0"/>
              <a:t>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Income:</a:t>
            </a:r>
          </a:p>
          <a:p>
            <a:r>
              <a:rPr lang="en-US" dirty="0"/>
              <a:t>	</a:t>
            </a:r>
            <a:r>
              <a:rPr lang="en-US" dirty="0" smtClean="0"/>
              <a:t>mean:     110</a:t>
            </a:r>
          </a:p>
          <a:p>
            <a:r>
              <a:rPr lang="en-US" dirty="0"/>
              <a:t>	</a:t>
            </a:r>
            <a:r>
              <a:rPr lang="en-US" dirty="0" smtClean="0"/>
              <a:t>variance: 2975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3276600"/>
            <a:ext cx="2621230" cy="341632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 Yes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Number of records: 3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Refund: </a:t>
            </a:r>
          </a:p>
          <a:p>
            <a:r>
              <a:rPr lang="en-US" dirty="0"/>
              <a:t>	</a:t>
            </a:r>
            <a:r>
              <a:rPr lang="en-US" dirty="0" smtClean="0"/>
              <a:t>Yes: 0 </a:t>
            </a:r>
          </a:p>
          <a:p>
            <a:r>
              <a:rPr lang="en-US" dirty="0"/>
              <a:t>	</a:t>
            </a:r>
            <a:r>
              <a:rPr lang="en-US" dirty="0" smtClean="0"/>
              <a:t>No:  3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Marital Status:</a:t>
            </a:r>
          </a:p>
          <a:p>
            <a:r>
              <a:rPr lang="en-US" dirty="0"/>
              <a:t>	</a:t>
            </a:r>
            <a:r>
              <a:rPr lang="en-US" dirty="0" smtClean="0"/>
              <a:t>Single:     2</a:t>
            </a:r>
          </a:p>
          <a:p>
            <a:r>
              <a:rPr lang="en-US" dirty="0"/>
              <a:t>	</a:t>
            </a:r>
            <a:r>
              <a:rPr lang="en-US" dirty="0" smtClean="0"/>
              <a:t>Divorced: 1</a:t>
            </a:r>
          </a:p>
          <a:p>
            <a:r>
              <a:rPr lang="en-US" dirty="0" smtClean="0"/>
              <a:t>	Married</a:t>
            </a:r>
            <a:r>
              <a:rPr lang="en-US" dirty="0"/>
              <a:t>:  </a:t>
            </a:r>
            <a:r>
              <a:rPr lang="en-US" dirty="0" smtClean="0"/>
              <a:t> 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Attribute Income:</a:t>
            </a:r>
          </a:p>
          <a:p>
            <a:r>
              <a:rPr lang="en-US" dirty="0"/>
              <a:t>	</a:t>
            </a:r>
            <a:r>
              <a:rPr lang="en-US" dirty="0" smtClean="0"/>
              <a:t>mean:     90</a:t>
            </a:r>
          </a:p>
          <a:p>
            <a:r>
              <a:rPr lang="en-US" dirty="0"/>
              <a:t>	</a:t>
            </a:r>
            <a:r>
              <a:rPr lang="en-US" dirty="0" smtClean="0"/>
              <a:t>variance: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57388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7415</TotalTime>
  <Words>642</Words>
  <Application>Microsoft PowerPoint</Application>
  <PresentationFormat>On-screen Show (4:3)</PresentationFormat>
  <Paragraphs>162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Default Design</vt:lpstr>
      <vt:lpstr>Equation</vt:lpstr>
      <vt:lpstr>Εξίσωση</vt:lpstr>
      <vt:lpstr>VISIO</vt:lpstr>
      <vt:lpstr>Visio</vt:lpstr>
      <vt:lpstr>Worksheet</vt:lpstr>
      <vt:lpstr>Slide 1</vt:lpstr>
      <vt:lpstr>Bayes Classifier</vt:lpstr>
      <vt:lpstr>Bayesian Classifiers</vt:lpstr>
      <vt:lpstr>Bayesian Classifiers</vt:lpstr>
      <vt:lpstr>Slide 5</vt:lpstr>
      <vt:lpstr>How to Estimate Probabilities from Data?</vt:lpstr>
      <vt:lpstr>How to Estimate Probabilities from Data?</vt:lpstr>
      <vt:lpstr>How to Estimate Probabilities from Data?</vt:lpstr>
      <vt:lpstr>Example of Naïve Bayes Classifier</vt:lpstr>
      <vt:lpstr>Example of Naïve Bayes Classifier</vt:lpstr>
      <vt:lpstr>Naïve Bayes Classifier</vt:lpstr>
      <vt:lpstr>Example of Naïve Bayes Classifier</vt:lpstr>
      <vt:lpstr>Example of Laplacian correction</vt:lpstr>
      <vt:lpstr>Naïve Bayesian classification – Example</vt:lpstr>
      <vt:lpstr>Naïve Bayesian classification – Example </vt:lpstr>
      <vt:lpstr>Naïve Bayes (Summary)</vt:lpstr>
    </vt:vector>
  </TitlesOfParts>
  <Company>RHfarm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Shariq</dc:creator>
  <cp:lastModifiedBy>abc</cp:lastModifiedBy>
  <cp:revision>478</cp:revision>
  <dcterms:created xsi:type="dcterms:W3CDTF">2006-02-06T02:43:57Z</dcterms:created>
  <dcterms:modified xsi:type="dcterms:W3CDTF">2016-04-06T06:53:57Z</dcterms:modified>
</cp:coreProperties>
</file>