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18"/>
  </p:notesMasterIdLst>
  <p:handoutMasterIdLst>
    <p:handoutMasterId r:id="rId19"/>
  </p:handoutMasterIdLst>
  <p:sldIdLst>
    <p:sldId id="334" r:id="rId5"/>
    <p:sldId id="350" r:id="rId6"/>
    <p:sldId id="316" r:id="rId7"/>
    <p:sldId id="337" r:id="rId8"/>
    <p:sldId id="343" r:id="rId9"/>
    <p:sldId id="342" r:id="rId10"/>
    <p:sldId id="336" r:id="rId11"/>
    <p:sldId id="324" r:id="rId12"/>
    <p:sldId id="351" r:id="rId13"/>
    <p:sldId id="352" r:id="rId14"/>
    <p:sldId id="353" r:id="rId15"/>
    <p:sldId id="354" r:id="rId16"/>
    <p:sldId id="34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مقطع بدون عنوان" id="{42EF6BBA-2CA6-48BB-AAAA-74BA499ED7AF}">
          <p14:sldIdLst>
            <p14:sldId id="334"/>
            <p14:sldId id="350"/>
            <p14:sldId id="316"/>
            <p14:sldId id="337"/>
            <p14:sldId id="343"/>
            <p14:sldId id="342"/>
            <p14:sldId id="336"/>
            <p14:sldId id="324"/>
            <p14:sldId id="351"/>
            <p14:sldId id="352"/>
            <p14:sldId id="353"/>
            <p14:sldId id="354"/>
            <p14:sldId id="349"/>
          </p14:sldIdLst>
        </p14:section>
      </p14:sectionLst>
    </p:ex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967" autoAdjust="0"/>
  </p:normalViewPr>
  <p:slideViewPr>
    <p:cSldViewPr snapToGrid="0">
      <p:cViewPr varScale="1">
        <p:scale>
          <a:sx n="96" d="100"/>
          <a:sy n="96" d="100"/>
        </p:scale>
        <p:origin x="130" y="58"/>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5/5/2024</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5/5/2024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801796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3470389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12</a:t>
            </a:fld>
            <a:endParaRPr lang="en-US" dirty="0"/>
          </a:p>
        </p:txBody>
      </p:sp>
    </p:spTree>
    <p:extLst>
      <p:ext uri="{BB962C8B-B14F-4D97-AF65-F5344CB8AC3E}">
        <p14:creationId xmlns:p14="http://schemas.microsoft.com/office/powerpoint/2010/main" val="1663480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3613364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346677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833487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4010776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3899010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1531547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215970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1921323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10</a:t>
            </a:fld>
            <a:endParaRPr lang="en-US" dirty="0"/>
          </a:p>
        </p:txBody>
      </p:sp>
    </p:spTree>
    <p:extLst>
      <p:ext uri="{BB962C8B-B14F-4D97-AF65-F5344CB8AC3E}">
        <p14:creationId xmlns:p14="http://schemas.microsoft.com/office/powerpoint/2010/main" val="112689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ar-SA"/>
              <a:t>انقر لتحرير نمط عنوان الشكل الرئيسي</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ar-SA"/>
              <a:t>انقر لتحرير نمط عنوان الشكل الرئيسي</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ar-SA"/>
              <a:t>انقر لتحرير نمط عنوان الشكل الرئيسي</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ar-SA"/>
              <a:t>انقر لتحرير نمط عنوان الشكل الرئيسي</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مقارنة">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ar-SA"/>
              <a:t>انقر لتحرير نمط عنوان الشكل الرئيسي</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ar-SA"/>
              <a:t>انقر لتحرير نمط عنوان الشكل الرئيسي</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ar-SA"/>
              <a:t>انقر لتحرير نمط عنوان الشكل الرئيسي</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1.png"/><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299500" y="0"/>
            <a:ext cx="11720222" cy="2449000"/>
          </a:xfrm>
        </p:spPr>
        <p:txBody>
          <a:bodyPr/>
          <a:lstStyle/>
          <a:p>
            <a:r>
              <a:rPr lang="en-US" sz="4800" dirty="0">
                <a:latin typeface="Times New Roman" panose="02020603050405020304" pitchFamily="18" charset="0"/>
                <a:cs typeface="Times New Roman" panose="02020603050405020304" pitchFamily="18" charset="0"/>
              </a:rPr>
              <a:t>Predict Diabetes Outcomes Based on Patient Data Project</a:t>
            </a:r>
          </a:p>
        </p:txBody>
      </p:sp>
      <p:sp>
        <p:nvSpPr>
          <p:cNvPr id="3" name="مربع نص 2">
            <a:extLst>
              <a:ext uri="{FF2B5EF4-FFF2-40B4-BE49-F238E27FC236}">
                <a16:creationId xmlns:a16="http://schemas.microsoft.com/office/drawing/2014/main" id="{01403FCD-63AB-A781-FC64-1B6182A23EB1}"/>
              </a:ext>
            </a:extLst>
          </p:cNvPr>
          <p:cNvSpPr txBox="1"/>
          <p:nvPr/>
        </p:nvSpPr>
        <p:spPr>
          <a:xfrm>
            <a:off x="1431234" y="4190337"/>
            <a:ext cx="9175805"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Dr. Mahmoud Bassiouni</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Eng. Rana Mohamed Mahmoud Ali</a:t>
            </a:r>
          </a:p>
        </p:txBody>
      </p:sp>
    </p:spTree>
    <p:extLst>
      <p:ext uri="{BB962C8B-B14F-4D97-AF65-F5344CB8AC3E}">
        <p14:creationId xmlns:p14="http://schemas.microsoft.com/office/powerpoint/2010/main" val="295540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98432-2D58-D940-A0AE-7748E2A4879B}"/>
              </a:ext>
            </a:extLst>
          </p:cNvPr>
          <p:cNvSpPr>
            <a:spLocks noGrp="1"/>
          </p:cNvSpPr>
          <p:nvPr>
            <p:ph type="ctrTitle"/>
          </p:nvPr>
        </p:nvSpPr>
        <p:spPr>
          <a:xfrm>
            <a:off x="1375573" y="1515398"/>
            <a:ext cx="10302240" cy="2297927"/>
          </a:xfrm>
        </p:spPr>
        <p:txBody>
          <a:bodyPr/>
          <a:lstStyle/>
          <a:p>
            <a:r>
              <a:rPr lang="en-US" sz="2400" b="0" cap="none" dirty="0">
                <a:latin typeface="Times New Roman" panose="02020603050405020304" pitchFamily="18" charset="0"/>
                <a:cs typeface="Times New Roman" panose="02020603050405020304" pitchFamily="18" charset="0"/>
              </a:rPr>
              <a:t>This type of statistical model (also known as logit model) is often used for classification and predictive analytics. Since the outcome is a probability, the dependent variable is bounded between 0 and 1.</a:t>
            </a:r>
          </a:p>
        </p:txBody>
      </p:sp>
      <p:sp>
        <p:nvSpPr>
          <p:cNvPr id="7" name="Subtitle 6">
            <a:extLst>
              <a:ext uri="{FF2B5EF4-FFF2-40B4-BE49-F238E27FC236}">
                <a16:creationId xmlns:a16="http://schemas.microsoft.com/office/drawing/2014/main" id="{4C780BDD-62B7-3E51-C2DE-09259F62CC03}"/>
              </a:ext>
            </a:extLst>
          </p:cNvPr>
          <p:cNvSpPr>
            <a:spLocks noGrp="1"/>
          </p:cNvSpPr>
          <p:nvPr>
            <p:ph type="subTitle" idx="1"/>
          </p:nvPr>
        </p:nvSpPr>
        <p:spPr>
          <a:xfrm>
            <a:off x="1184744" y="2267171"/>
            <a:ext cx="10302237" cy="397191"/>
          </a:xfrm>
        </p:spPr>
        <p:txBody>
          <a:bodyPr>
            <a:noAutofit/>
          </a:bodyPr>
          <a:lstStyle/>
          <a:p>
            <a:pPr lvl="1" algn="l"/>
            <a:r>
              <a:rPr lang="en-US" sz="5400" dirty="0">
                <a:latin typeface="Times New Roman" panose="02020603050405020304" pitchFamily="18" charset="0"/>
                <a:cs typeface="Times New Roman" panose="02020603050405020304" pitchFamily="18" charset="0"/>
              </a:rPr>
              <a:t>Logistic Regression</a:t>
            </a:r>
          </a:p>
          <a:p>
            <a:pPr lvl="1" algn="l"/>
            <a:r>
              <a:rPr lang="en-US" sz="5400" dirty="0">
                <a:latin typeface="Times New Roman" panose="02020603050405020304" pitchFamily="18" charset="0"/>
                <a:cs typeface="Times New Roman" panose="02020603050405020304" pitchFamily="18" charset="0"/>
              </a:rPr>
              <a:t> </a:t>
            </a:r>
          </a:p>
        </p:txBody>
      </p:sp>
      <p:pic>
        <p:nvPicPr>
          <p:cNvPr id="3" name="صورة 2" descr="صورة تحتوي على نص, لقطة شاشة, الخط, خط&#10;&#10;تم إنشاء الوصف تلقائياً">
            <a:extLst>
              <a:ext uri="{FF2B5EF4-FFF2-40B4-BE49-F238E27FC236}">
                <a16:creationId xmlns:a16="http://schemas.microsoft.com/office/drawing/2014/main" id="{FFFBE70D-8439-A452-4400-398FE32316CA}"/>
              </a:ext>
            </a:extLst>
          </p:cNvPr>
          <p:cNvPicPr>
            <a:picLocks noChangeAspect="1"/>
          </p:cNvPicPr>
          <p:nvPr/>
        </p:nvPicPr>
        <p:blipFill>
          <a:blip r:embed="rId3"/>
          <a:stretch>
            <a:fillRect/>
          </a:stretch>
        </p:blipFill>
        <p:spPr>
          <a:xfrm>
            <a:off x="5681024" y="4294581"/>
            <a:ext cx="5679338" cy="1442051"/>
          </a:xfrm>
          <a:prstGeom prst="rect">
            <a:avLst/>
          </a:prstGeom>
        </p:spPr>
      </p:pic>
      <p:pic>
        <p:nvPicPr>
          <p:cNvPr id="6" name="صورة 5" descr="صورة تحتوي على نص, لقطة شاشة, رسم بياني, تخطيط&#10;&#10;تم إنشاء الوصف تلقائياً">
            <a:extLst>
              <a:ext uri="{FF2B5EF4-FFF2-40B4-BE49-F238E27FC236}">
                <a16:creationId xmlns:a16="http://schemas.microsoft.com/office/drawing/2014/main" id="{0B250DE4-0104-D4FF-B984-F0774BF6F528}"/>
              </a:ext>
            </a:extLst>
          </p:cNvPr>
          <p:cNvPicPr>
            <a:picLocks noChangeAspect="1"/>
          </p:cNvPicPr>
          <p:nvPr/>
        </p:nvPicPr>
        <p:blipFill>
          <a:blip r:embed="rId4"/>
          <a:stretch>
            <a:fillRect/>
          </a:stretch>
        </p:blipFill>
        <p:spPr>
          <a:xfrm>
            <a:off x="1478943" y="3813325"/>
            <a:ext cx="3635107" cy="2645550"/>
          </a:xfrm>
          <a:prstGeom prst="rect">
            <a:avLst/>
          </a:prstGeom>
        </p:spPr>
      </p:pic>
      <p:sp>
        <p:nvSpPr>
          <p:cNvPr id="8" name="مربع نص 7">
            <a:extLst>
              <a:ext uri="{FF2B5EF4-FFF2-40B4-BE49-F238E27FC236}">
                <a16:creationId xmlns:a16="http://schemas.microsoft.com/office/drawing/2014/main" id="{531972B2-9880-23C4-83D8-7D14D16493B4}"/>
              </a:ext>
            </a:extLst>
          </p:cNvPr>
          <p:cNvSpPr txBox="1"/>
          <p:nvPr/>
        </p:nvSpPr>
        <p:spPr>
          <a:xfrm>
            <a:off x="2727297" y="6458875"/>
            <a:ext cx="1630017" cy="369332"/>
          </a:xfrm>
          <a:prstGeom prst="rect">
            <a:avLst/>
          </a:prstGeom>
          <a:noFill/>
        </p:spPr>
        <p:txBody>
          <a:bodyPr wrap="square" rtlCol="0">
            <a:spAutoFit/>
          </a:bodyPr>
          <a:lstStyle/>
          <a:p>
            <a:r>
              <a:rPr lang="en-US" dirty="0">
                <a:solidFill>
                  <a:schemeClr val="bg1"/>
                </a:solidFill>
              </a:rPr>
              <a:t>Graph</a:t>
            </a:r>
          </a:p>
        </p:txBody>
      </p:sp>
      <p:sp>
        <p:nvSpPr>
          <p:cNvPr id="9" name="مربع نص 8">
            <a:extLst>
              <a:ext uri="{FF2B5EF4-FFF2-40B4-BE49-F238E27FC236}">
                <a16:creationId xmlns:a16="http://schemas.microsoft.com/office/drawing/2014/main" id="{1131F023-C5E7-72B9-4BDE-8401A7D30672}"/>
              </a:ext>
            </a:extLst>
          </p:cNvPr>
          <p:cNvSpPr txBox="1"/>
          <p:nvPr/>
        </p:nvSpPr>
        <p:spPr>
          <a:xfrm>
            <a:off x="7705684" y="5848556"/>
            <a:ext cx="1630017" cy="369332"/>
          </a:xfrm>
          <a:prstGeom prst="rect">
            <a:avLst/>
          </a:prstGeom>
          <a:noFill/>
        </p:spPr>
        <p:txBody>
          <a:bodyPr wrap="square" rtlCol="0">
            <a:spAutoFit/>
          </a:bodyPr>
          <a:lstStyle/>
          <a:p>
            <a:r>
              <a:rPr lang="en-US" dirty="0">
                <a:solidFill>
                  <a:schemeClr val="bg1"/>
                </a:solidFill>
              </a:rPr>
              <a:t>Model Code</a:t>
            </a:r>
          </a:p>
        </p:txBody>
      </p:sp>
    </p:spTree>
    <p:extLst>
      <p:ext uri="{BB962C8B-B14F-4D97-AF65-F5344CB8AC3E}">
        <p14:creationId xmlns:p14="http://schemas.microsoft.com/office/powerpoint/2010/main" val="1367532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98432-2D58-D940-A0AE-7748E2A4879B}"/>
              </a:ext>
            </a:extLst>
          </p:cNvPr>
          <p:cNvSpPr>
            <a:spLocks noGrp="1"/>
          </p:cNvSpPr>
          <p:nvPr>
            <p:ph type="ctrTitle"/>
          </p:nvPr>
        </p:nvSpPr>
        <p:spPr>
          <a:xfrm>
            <a:off x="1447134" y="1477818"/>
            <a:ext cx="10302240" cy="2532490"/>
          </a:xfrm>
        </p:spPr>
        <p:txBody>
          <a:bodyPr/>
          <a:lstStyle/>
          <a:p>
            <a:r>
              <a:rPr lang="en-US" sz="2400" b="0" cap="none" dirty="0">
                <a:latin typeface="Times New Roman" panose="02020603050405020304" pitchFamily="18" charset="0"/>
                <a:cs typeface="Times New Roman" panose="02020603050405020304" pitchFamily="18" charset="0"/>
              </a:rPr>
              <a:t>A multilayer perceptron (MLP) is a name for a modern feedforward artificial neural network, consisting of fully connected neurons with a nonlinear kind of activation function, organized in at least three layers.</a:t>
            </a:r>
          </a:p>
        </p:txBody>
      </p:sp>
      <p:sp>
        <p:nvSpPr>
          <p:cNvPr id="7" name="Subtitle 6">
            <a:extLst>
              <a:ext uri="{FF2B5EF4-FFF2-40B4-BE49-F238E27FC236}">
                <a16:creationId xmlns:a16="http://schemas.microsoft.com/office/drawing/2014/main" id="{4C780BDD-62B7-3E51-C2DE-09259F62CC03}"/>
              </a:ext>
            </a:extLst>
          </p:cNvPr>
          <p:cNvSpPr>
            <a:spLocks noGrp="1"/>
          </p:cNvSpPr>
          <p:nvPr>
            <p:ph type="subTitle" idx="1"/>
          </p:nvPr>
        </p:nvSpPr>
        <p:spPr>
          <a:xfrm>
            <a:off x="1184744" y="2267171"/>
            <a:ext cx="10302237" cy="397191"/>
          </a:xfrm>
        </p:spPr>
        <p:txBody>
          <a:bodyPr>
            <a:noAutofit/>
          </a:bodyPr>
          <a:lstStyle/>
          <a:p>
            <a:pPr lvl="1" algn="l"/>
            <a:r>
              <a:rPr lang="en-US" sz="5400" dirty="0">
                <a:latin typeface="Times New Roman" panose="02020603050405020304" pitchFamily="18" charset="0"/>
                <a:cs typeface="Times New Roman" panose="02020603050405020304" pitchFamily="18" charset="0"/>
              </a:rPr>
              <a:t>Multi-Layer Perceptron </a:t>
            </a:r>
          </a:p>
          <a:p>
            <a:pPr lvl="1" algn="l"/>
            <a:r>
              <a:rPr lang="en-US" sz="5400" dirty="0">
                <a:latin typeface="Times New Roman" panose="02020603050405020304" pitchFamily="18" charset="0"/>
                <a:cs typeface="Times New Roman" panose="02020603050405020304" pitchFamily="18" charset="0"/>
              </a:rPr>
              <a:t> </a:t>
            </a:r>
          </a:p>
        </p:txBody>
      </p:sp>
      <p:grpSp>
        <p:nvGrpSpPr>
          <p:cNvPr id="2" name="Group 14">
            <a:extLst>
              <a:ext uri="{FF2B5EF4-FFF2-40B4-BE49-F238E27FC236}">
                <a16:creationId xmlns:a16="http://schemas.microsoft.com/office/drawing/2014/main" id="{44ACBFB9-6D14-5347-1713-C5EBCDFB08E1}"/>
              </a:ext>
            </a:extLst>
          </p:cNvPr>
          <p:cNvGrpSpPr/>
          <p:nvPr/>
        </p:nvGrpSpPr>
        <p:grpSpPr>
          <a:xfrm>
            <a:off x="500932" y="3706377"/>
            <a:ext cx="5046421" cy="2674916"/>
            <a:chOff x="685799" y="1123950"/>
            <a:chExt cx="7543801" cy="3352800"/>
          </a:xfrm>
        </p:grpSpPr>
        <p:pic>
          <p:nvPicPr>
            <p:cNvPr id="3" name="Picture 7" descr="A diagram of a network&#10;&#10;Description automatically generated">
              <a:extLst>
                <a:ext uri="{FF2B5EF4-FFF2-40B4-BE49-F238E27FC236}">
                  <a16:creationId xmlns:a16="http://schemas.microsoft.com/office/drawing/2014/main" id="{CF4F017B-635A-D1CD-AE31-4752EEA170BD}"/>
                </a:ext>
              </a:extLst>
            </p:cNvPr>
            <p:cNvPicPr>
              <a:picLocks noChangeAspect="1"/>
            </p:cNvPicPr>
            <p:nvPr/>
          </p:nvPicPr>
          <p:blipFill rotWithShape="1">
            <a:blip r:embed="rId3">
              <a:extLst>
                <a:ext uri="{28A0092B-C50C-407E-A947-70E740481C1C}">
                  <a14:useLocalDpi xmlns:a14="http://schemas.microsoft.com/office/drawing/2010/main" val="0"/>
                </a:ext>
              </a:extLst>
            </a:blip>
            <a:srcRect l="130" r="1086" b="-1469"/>
            <a:stretch/>
          </p:blipFill>
          <p:spPr>
            <a:xfrm>
              <a:off x="685799" y="1123950"/>
              <a:ext cx="7543801" cy="3352800"/>
            </a:xfrm>
            <a:prstGeom prst="rect">
              <a:avLst/>
            </a:prstGeom>
          </p:spPr>
        </p:pic>
        <p:sp>
          <p:nvSpPr>
            <p:cNvPr id="5" name="Rectangle 8">
              <a:extLst>
                <a:ext uri="{FF2B5EF4-FFF2-40B4-BE49-F238E27FC236}">
                  <a16:creationId xmlns:a16="http://schemas.microsoft.com/office/drawing/2014/main" id="{2B8CCDCE-A206-5C94-5AD2-F712D933840E}"/>
                </a:ext>
              </a:extLst>
            </p:cNvPr>
            <p:cNvSpPr/>
            <p:nvPr/>
          </p:nvSpPr>
          <p:spPr>
            <a:xfrm>
              <a:off x="914400" y="4124262"/>
              <a:ext cx="1447800" cy="2762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6980F161-0B3C-5472-1A95-490407616D9A}"/>
                </a:ext>
              </a:extLst>
            </p:cNvPr>
            <p:cNvSpPr/>
            <p:nvPr/>
          </p:nvSpPr>
          <p:spPr>
            <a:xfrm>
              <a:off x="914400" y="1962150"/>
              <a:ext cx="533400" cy="1447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10">
              <a:extLst>
                <a:ext uri="{FF2B5EF4-FFF2-40B4-BE49-F238E27FC236}">
                  <a16:creationId xmlns:a16="http://schemas.microsoft.com/office/drawing/2014/main" id="{32AFA4BC-74FC-5CFA-0541-8A163301285A}"/>
                </a:ext>
              </a:extLst>
            </p:cNvPr>
            <p:cNvSpPr/>
            <p:nvPr/>
          </p:nvSpPr>
          <p:spPr>
            <a:xfrm>
              <a:off x="6934200" y="2343150"/>
              <a:ext cx="609600" cy="457200"/>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مربع نص 8">
            <a:extLst>
              <a:ext uri="{FF2B5EF4-FFF2-40B4-BE49-F238E27FC236}">
                <a16:creationId xmlns:a16="http://schemas.microsoft.com/office/drawing/2014/main" id="{882BACE8-A891-6F88-0820-D83471557DCF}"/>
              </a:ext>
            </a:extLst>
          </p:cNvPr>
          <p:cNvSpPr txBox="1"/>
          <p:nvPr/>
        </p:nvSpPr>
        <p:spPr>
          <a:xfrm>
            <a:off x="2320451" y="6381293"/>
            <a:ext cx="1407381" cy="369332"/>
          </a:xfrm>
          <a:prstGeom prst="rect">
            <a:avLst/>
          </a:prstGeom>
          <a:noFill/>
        </p:spPr>
        <p:txBody>
          <a:bodyPr wrap="square" rtlCol="0">
            <a:spAutoFit/>
          </a:bodyPr>
          <a:lstStyle/>
          <a:p>
            <a:r>
              <a:rPr lang="en-US" dirty="0">
                <a:solidFill>
                  <a:schemeClr val="bg1"/>
                </a:solidFill>
              </a:rPr>
              <a:t>Structure</a:t>
            </a:r>
          </a:p>
        </p:txBody>
      </p:sp>
      <p:sp>
        <p:nvSpPr>
          <p:cNvPr id="10" name="مربع نص 9">
            <a:extLst>
              <a:ext uri="{FF2B5EF4-FFF2-40B4-BE49-F238E27FC236}">
                <a16:creationId xmlns:a16="http://schemas.microsoft.com/office/drawing/2014/main" id="{5E0BE7B0-09E0-414E-A574-210BA84BAD24}"/>
              </a:ext>
            </a:extLst>
          </p:cNvPr>
          <p:cNvSpPr txBox="1"/>
          <p:nvPr/>
        </p:nvSpPr>
        <p:spPr>
          <a:xfrm>
            <a:off x="8261548" y="5730741"/>
            <a:ext cx="1407381" cy="369332"/>
          </a:xfrm>
          <a:prstGeom prst="rect">
            <a:avLst/>
          </a:prstGeom>
          <a:noFill/>
        </p:spPr>
        <p:txBody>
          <a:bodyPr wrap="square" rtlCol="0">
            <a:spAutoFit/>
          </a:bodyPr>
          <a:lstStyle/>
          <a:p>
            <a:r>
              <a:rPr lang="en-US" dirty="0">
                <a:solidFill>
                  <a:schemeClr val="bg1"/>
                </a:solidFill>
              </a:rPr>
              <a:t>Code</a:t>
            </a:r>
          </a:p>
        </p:txBody>
      </p:sp>
      <p:pic>
        <p:nvPicPr>
          <p:cNvPr id="12" name="صورة 11">
            <a:extLst>
              <a:ext uri="{FF2B5EF4-FFF2-40B4-BE49-F238E27FC236}">
                <a16:creationId xmlns:a16="http://schemas.microsoft.com/office/drawing/2014/main" id="{1D8167D1-E099-059D-B0A8-5B774700FEE2}"/>
              </a:ext>
            </a:extLst>
          </p:cNvPr>
          <p:cNvPicPr>
            <a:picLocks noChangeAspect="1"/>
          </p:cNvPicPr>
          <p:nvPr/>
        </p:nvPicPr>
        <p:blipFill>
          <a:blip r:embed="rId4"/>
          <a:stretch>
            <a:fillRect/>
          </a:stretch>
        </p:blipFill>
        <p:spPr>
          <a:xfrm>
            <a:off x="5634730" y="4214191"/>
            <a:ext cx="6063139" cy="1433217"/>
          </a:xfrm>
          <a:prstGeom prst="rect">
            <a:avLst/>
          </a:prstGeom>
        </p:spPr>
      </p:pic>
    </p:spTree>
    <p:extLst>
      <p:ext uri="{BB962C8B-B14F-4D97-AF65-F5344CB8AC3E}">
        <p14:creationId xmlns:p14="http://schemas.microsoft.com/office/powerpoint/2010/main" val="3924219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98432-2D58-D940-A0AE-7748E2A4879B}"/>
              </a:ext>
            </a:extLst>
          </p:cNvPr>
          <p:cNvSpPr>
            <a:spLocks noGrp="1"/>
          </p:cNvSpPr>
          <p:nvPr>
            <p:ph type="ctrTitle"/>
          </p:nvPr>
        </p:nvSpPr>
        <p:spPr>
          <a:xfrm>
            <a:off x="1661820" y="610938"/>
            <a:ext cx="10302240" cy="2532490"/>
          </a:xfrm>
        </p:spPr>
        <p:txBody>
          <a:bodyPr/>
          <a:lstStyle/>
          <a:p>
            <a:r>
              <a:rPr lang="en-US" sz="2400" b="0" cap="none" dirty="0">
                <a:latin typeface="Times New Roman" panose="02020603050405020304" pitchFamily="18" charset="0"/>
                <a:cs typeface="Times New Roman" panose="02020603050405020304" pitchFamily="18" charset="0"/>
              </a:rPr>
              <a:t>A decision tree is a supervised learning algorithm, which is utilized for both classification and regression tasks. It has a hierarchical, tree structure, which consists of a root node, branches, internal nodes and leaf nodes and it uses this tree structure to predict the outcome of the problem.</a:t>
            </a:r>
          </a:p>
        </p:txBody>
      </p:sp>
      <p:sp>
        <p:nvSpPr>
          <p:cNvPr id="7" name="Subtitle 6">
            <a:extLst>
              <a:ext uri="{FF2B5EF4-FFF2-40B4-BE49-F238E27FC236}">
                <a16:creationId xmlns:a16="http://schemas.microsoft.com/office/drawing/2014/main" id="{4C780BDD-62B7-3E51-C2DE-09259F62CC03}"/>
              </a:ext>
            </a:extLst>
          </p:cNvPr>
          <p:cNvSpPr>
            <a:spLocks noGrp="1"/>
          </p:cNvSpPr>
          <p:nvPr>
            <p:ph type="subTitle" idx="1"/>
          </p:nvPr>
        </p:nvSpPr>
        <p:spPr>
          <a:xfrm>
            <a:off x="1144988" y="1479992"/>
            <a:ext cx="10302237" cy="397191"/>
          </a:xfrm>
        </p:spPr>
        <p:txBody>
          <a:bodyPr>
            <a:noAutofit/>
          </a:bodyPr>
          <a:lstStyle/>
          <a:p>
            <a:pPr lvl="1" algn="l"/>
            <a:r>
              <a:rPr lang="en-US" sz="5400" dirty="0">
                <a:latin typeface="Times New Roman" panose="02020603050405020304" pitchFamily="18" charset="0"/>
                <a:cs typeface="Times New Roman" panose="02020603050405020304" pitchFamily="18" charset="0"/>
              </a:rPr>
              <a:t>Decision trees </a:t>
            </a:r>
          </a:p>
          <a:p>
            <a:pPr lvl="1" algn="l"/>
            <a:r>
              <a:rPr lang="en-US" sz="5400" dirty="0">
                <a:latin typeface="Times New Roman" panose="02020603050405020304" pitchFamily="18" charset="0"/>
                <a:cs typeface="Times New Roman" panose="02020603050405020304" pitchFamily="18" charset="0"/>
              </a:rPr>
              <a:t> </a:t>
            </a:r>
          </a:p>
        </p:txBody>
      </p:sp>
      <p:pic>
        <p:nvPicPr>
          <p:cNvPr id="3" name="صورة 2" descr="صورة تحتوي على نص, لقطة شاشة, رسم بياني, خط&#10;&#10;تم إنشاء الوصف تلقائياً">
            <a:extLst>
              <a:ext uri="{FF2B5EF4-FFF2-40B4-BE49-F238E27FC236}">
                <a16:creationId xmlns:a16="http://schemas.microsoft.com/office/drawing/2014/main" id="{AE6C0C42-E27A-DCB6-EEE8-ABEB4849622B}"/>
              </a:ext>
            </a:extLst>
          </p:cNvPr>
          <p:cNvPicPr>
            <a:picLocks noChangeAspect="1"/>
          </p:cNvPicPr>
          <p:nvPr/>
        </p:nvPicPr>
        <p:blipFill>
          <a:blip r:embed="rId3"/>
          <a:stretch>
            <a:fillRect/>
          </a:stretch>
        </p:blipFill>
        <p:spPr>
          <a:xfrm>
            <a:off x="1264258" y="3603950"/>
            <a:ext cx="4375379" cy="2753735"/>
          </a:xfrm>
          <a:prstGeom prst="rect">
            <a:avLst/>
          </a:prstGeom>
        </p:spPr>
      </p:pic>
      <p:sp>
        <p:nvSpPr>
          <p:cNvPr id="5" name="مربع نص 4">
            <a:extLst>
              <a:ext uri="{FF2B5EF4-FFF2-40B4-BE49-F238E27FC236}">
                <a16:creationId xmlns:a16="http://schemas.microsoft.com/office/drawing/2014/main" id="{FF020478-B083-8E36-2301-36B6DE617723}"/>
              </a:ext>
            </a:extLst>
          </p:cNvPr>
          <p:cNvSpPr txBox="1"/>
          <p:nvPr/>
        </p:nvSpPr>
        <p:spPr>
          <a:xfrm>
            <a:off x="2854519" y="6448875"/>
            <a:ext cx="2377440" cy="369332"/>
          </a:xfrm>
          <a:prstGeom prst="rect">
            <a:avLst/>
          </a:prstGeom>
          <a:noFill/>
        </p:spPr>
        <p:txBody>
          <a:bodyPr wrap="square" rtlCol="0">
            <a:spAutoFit/>
          </a:bodyPr>
          <a:lstStyle/>
          <a:p>
            <a:r>
              <a:rPr lang="en-US" dirty="0">
                <a:solidFill>
                  <a:schemeClr val="bg1"/>
                </a:solidFill>
              </a:rPr>
              <a:t>Structure</a:t>
            </a:r>
          </a:p>
        </p:txBody>
      </p:sp>
      <p:sp>
        <p:nvSpPr>
          <p:cNvPr id="6" name="مربع نص 5">
            <a:extLst>
              <a:ext uri="{FF2B5EF4-FFF2-40B4-BE49-F238E27FC236}">
                <a16:creationId xmlns:a16="http://schemas.microsoft.com/office/drawing/2014/main" id="{9CF1B526-BB0E-23E5-1BF9-B0CAF61384CF}"/>
              </a:ext>
            </a:extLst>
          </p:cNvPr>
          <p:cNvSpPr txBox="1"/>
          <p:nvPr/>
        </p:nvSpPr>
        <p:spPr>
          <a:xfrm>
            <a:off x="8409829" y="6357685"/>
            <a:ext cx="2377440" cy="369332"/>
          </a:xfrm>
          <a:prstGeom prst="rect">
            <a:avLst/>
          </a:prstGeom>
          <a:noFill/>
        </p:spPr>
        <p:txBody>
          <a:bodyPr wrap="square" rtlCol="0">
            <a:spAutoFit/>
          </a:bodyPr>
          <a:lstStyle/>
          <a:p>
            <a:r>
              <a:rPr lang="en-US" dirty="0">
                <a:solidFill>
                  <a:schemeClr val="bg1"/>
                </a:solidFill>
              </a:rPr>
              <a:t>Code</a:t>
            </a:r>
          </a:p>
        </p:txBody>
      </p:sp>
      <p:pic>
        <p:nvPicPr>
          <p:cNvPr id="9" name="صورة 8" descr="صورة تحتوي على نص, لقطة شاشة, الخط, صفحة ويب&#10;&#10;تم إنشاء الوصف تلقائياً">
            <a:extLst>
              <a:ext uri="{FF2B5EF4-FFF2-40B4-BE49-F238E27FC236}">
                <a16:creationId xmlns:a16="http://schemas.microsoft.com/office/drawing/2014/main" id="{76CF6150-B00A-9B55-E61E-10D0DF149348}"/>
              </a:ext>
            </a:extLst>
          </p:cNvPr>
          <p:cNvPicPr>
            <a:picLocks noChangeAspect="1"/>
          </p:cNvPicPr>
          <p:nvPr/>
        </p:nvPicPr>
        <p:blipFill>
          <a:blip r:embed="rId4"/>
          <a:stretch>
            <a:fillRect/>
          </a:stretch>
        </p:blipFill>
        <p:spPr>
          <a:xfrm>
            <a:off x="6171811" y="3620529"/>
            <a:ext cx="5143946" cy="2720576"/>
          </a:xfrm>
          <a:prstGeom prst="rect">
            <a:avLst/>
          </a:prstGeom>
        </p:spPr>
      </p:pic>
    </p:spTree>
    <p:extLst>
      <p:ext uri="{BB962C8B-B14F-4D97-AF65-F5344CB8AC3E}">
        <p14:creationId xmlns:p14="http://schemas.microsoft.com/office/powerpoint/2010/main" val="2051597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D893-E98A-260A-9EC4-B9365E533FD5}"/>
              </a:ext>
            </a:extLst>
          </p:cNvPr>
          <p:cNvSpPr>
            <a:spLocks noGrp="1"/>
          </p:cNvSpPr>
          <p:nvPr>
            <p:ph type="title"/>
          </p:nvPr>
        </p:nvSpPr>
        <p:spPr>
          <a:xfrm>
            <a:off x="2721335" y="1921035"/>
            <a:ext cx="8965094" cy="2276856"/>
          </a:xfrm>
        </p:spPr>
        <p:txBody>
          <a:bodyPr/>
          <a:lstStyle/>
          <a:p>
            <a:r>
              <a:rPr lang="en-US" dirty="0"/>
              <a:t>Thank you</a:t>
            </a:r>
          </a:p>
        </p:txBody>
      </p:sp>
      <p:pic>
        <p:nvPicPr>
          <p:cNvPr id="5" name="Picture Placeholder 14" descr="Mountains under near dusk sky">
            <a:extLst>
              <a:ext uri="{FF2B5EF4-FFF2-40B4-BE49-F238E27FC236}">
                <a16:creationId xmlns:a16="http://schemas.microsoft.com/office/drawing/2014/main" id="{DE72DC91-8DC9-B68C-C1D3-8F5273481A74}"/>
              </a:ext>
            </a:extLst>
          </p:cNvPr>
          <p:cNvPicPr>
            <a:picLocks noGrp="1" noChangeAspect="1"/>
          </p:cNvPicPr>
          <p:nvPr>
            <p:ph type="pic" sz="quarter" idx="14"/>
          </p:nvPr>
        </p:nvPicPr>
        <p:blipFill rotWithShape="1">
          <a:blip r:embed="rId3"/>
          <a:srcRect l="13191" r="13191"/>
          <a:stretch/>
        </p:blipFill>
        <p:spPr>
          <a:xfrm>
            <a:off x="1371606" y="3205313"/>
            <a:ext cx="3043077" cy="3043083"/>
          </a:xfrm>
        </p:spPr>
      </p:pic>
    </p:spTree>
    <p:extLst>
      <p:ext uri="{BB962C8B-B14F-4D97-AF65-F5344CB8AC3E}">
        <p14:creationId xmlns:p14="http://schemas.microsoft.com/office/powerpoint/2010/main" val="427394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BE5C558-E005-4F8C-E521-0808233DA4B8}"/>
              </a:ext>
            </a:extLst>
          </p:cNvPr>
          <p:cNvSpPr>
            <a:spLocks noGrp="1"/>
          </p:cNvSpPr>
          <p:nvPr>
            <p:ph type="title"/>
          </p:nvPr>
        </p:nvSpPr>
        <p:spPr>
          <a:xfrm>
            <a:off x="5005226" y="1089329"/>
            <a:ext cx="5918072" cy="1245138"/>
          </a:xfrm>
        </p:spPr>
        <p:txBody>
          <a:bodyPr/>
          <a:lstStyle/>
          <a:p>
            <a:pPr algn="l"/>
            <a:r>
              <a:rPr lang="en-US" dirty="0"/>
              <a:t>TEAM MEMBERS</a:t>
            </a:r>
          </a:p>
        </p:txBody>
      </p:sp>
      <p:sp>
        <p:nvSpPr>
          <p:cNvPr id="4" name="عنصر نائب للنص 3">
            <a:extLst>
              <a:ext uri="{FF2B5EF4-FFF2-40B4-BE49-F238E27FC236}">
                <a16:creationId xmlns:a16="http://schemas.microsoft.com/office/drawing/2014/main" id="{C99BC9A5-C9F3-654B-49E0-D74566764CEF}"/>
              </a:ext>
            </a:extLst>
          </p:cNvPr>
          <p:cNvSpPr>
            <a:spLocks noGrp="1"/>
          </p:cNvSpPr>
          <p:nvPr>
            <p:ph type="body" sz="quarter" idx="17"/>
          </p:nvPr>
        </p:nvSpPr>
        <p:spPr>
          <a:xfrm>
            <a:off x="5005226" y="2732380"/>
            <a:ext cx="6110698" cy="3144965"/>
          </a:xfrm>
        </p:spPr>
        <p:txBody>
          <a:bodyPr>
            <a:normAutofit/>
          </a:bodyPr>
          <a:lstStyle/>
          <a:p>
            <a:pPr algn="l">
              <a:lnSpc>
                <a:spcPct val="150000"/>
              </a:lnSpc>
            </a:pPr>
            <a:r>
              <a:rPr lang="en-US" dirty="0"/>
              <a:t>HASSAN MOSTAFA HASSAN 	2100776</a:t>
            </a:r>
          </a:p>
          <a:p>
            <a:pPr algn="l">
              <a:lnSpc>
                <a:spcPct val="150000"/>
              </a:lnSpc>
            </a:pPr>
            <a:r>
              <a:rPr lang="en-US" dirty="0"/>
              <a:t>KAREEM AYMAN ELEMARY 	2100837</a:t>
            </a:r>
          </a:p>
          <a:p>
            <a:pPr algn="l">
              <a:lnSpc>
                <a:spcPct val="150000"/>
              </a:lnSpc>
            </a:pPr>
            <a:r>
              <a:rPr lang="en-US" dirty="0"/>
              <a:t>AHMED HUSSIEN ALM ELDIN    2100336</a:t>
            </a:r>
          </a:p>
        </p:txBody>
      </p:sp>
    </p:spTree>
    <p:extLst>
      <p:ext uri="{BB962C8B-B14F-4D97-AF65-F5344CB8AC3E}">
        <p14:creationId xmlns:p14="http://schemas.microsoft.com/office/powerpoint/2010/main" val="393453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43DF-1FE9-01BE-435F-1729F4AB3DE4}"/>
              </a:ext>
            </a:extLst>
          </p:cNvPr>
          <p:cNvSpPr>
            <a:spLocks noGrp="1"/>
          </p:cNvSpPr>
          <p:nvPr>
            <p:ph type="title"/>
          </p:nvPr>
        </p:nvSpPr>
        <p:spPr/>
        <p:txBody>
          <a:bodyPr/>
          <a:lstStyle/>
          <a:p>
            <a:pPr algn="l"/>
            <a:r>
              <a:rPr lang="en-US" dirty="0"/>
              <a:t>	Agenda</a:t>
            </a:r>
          </a:p>
        </p:txBody>
      </p:sp>
      <p:pic>
        <p:nvPicPr>
          <p:cNvPr id="6" name="Picture Placeholder 5" descr="Mountains at sunset">
            <a:extLst>
              <a:ext uri="{FF2B5EF4-FFF2-40B4-BE49-F238E27FC236}">
                <a16:creationId xmlns:a16="http://schemas.microsoft.com/office/drawing/2014/main" id="{B520C53E-8329-74AB-5229-BCDE630B2E13}"/>
              </a:ext>
            </a:extLst>
          </p:cNvPr>
          <p:cNvPicPr>
            <a:picLocks noGrp="1" noChangeAspect="1"/>
          </p:cNvPicPr>
          <p:nvPr>
            <p:ph type="pic" sz="quarter" idx="14"/>
          </p:nvPr>
        </p:nvPicPr>
        <p:blipFill rotWithShape="1">
          <a:blip r:embed="rId3"/>
          <a:srcRect t="21" b="21"/>
          <a:stretch/>
        </p:blipFill>
        <p:spPr/>
      </p:pic>
      <p:sp>
        <p:nvSpPr>
          <p:cNvPr id="4" name="Text Placeholder 3">
            <a:extLst>
              <a:ext uri="{FF2B5EF4-FFF2-40B4-BE49-F238E27FC236}">
                <a16:creationId xmlns:a16="http://schemas.microsoft.com/office/drawing/2014/main" id="{BFAF7377-87AF-3A8C-539C-8A9651F5DA33}"/>
              </a:ext>
            </a:extLst>
          </p:cNvPr>
          <p:cNvSpPr>
            <a:spLocks noGrp="1"/>
          </p:cNvSpPr>
          <p:nvPr>
            <p:ph type="body" sz="quarter" idx="17"/>
          </p:nvPr>
        </p:nvSpPr>
        <p:spPr/>
        <p:txBody>
          <a:bodyPr/>
          <a:lstStyle/>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4" action="ppaction://hlinksldjump"/>
              </a:rPr>
              <a:t>ABSTRACTION</a:t>
            </a:r>
            <a:r>
              <a:rPr lang="en-US" dirty="0">
                <a:latin typeface="Times New Roman" panose="02020603050405020304" pitchFamily="18" charset="0"/>
                <a:cs typeface="Times New Roman" panose="02020603050405020304" pitchFamily="18" charset="0"/>
              </a:rPr>
              <a:t> 	</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5" action="ppaction://hlinksldjump"/>
              </a:rPr>
              <a:t>PROBLEM STATEMENT</a:t>
            </a:r>
            <a:endParaRPr lang="en-US" dirty="0">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6" action="ppaction://hlinksldjump"/>
              </a:rPr>
              <a:t>DATASET INFORMATION</a:t>
            </a:r>
            <a:endParaRPr lang="en-US" dirty="0">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7" action="ppaction://hlinksldjump"/>
              </a:rPr>
              <a:t>LEARNING OUTCOME</a:t>
            </a:r>
            <a:endParaRPr lang="en-US" dirty="0">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8" action="ppaction://hlinksldjump"/>
              </a:rPr>
              <a:t>THE STEPS TO DO THIS PROJECT</a:t>
            </a: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3037812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A271-8875-6BCE-0A4A-542683BB3917}"/>
              </a:ext>
            </a:extLst>
          </p:cNvPr>
          <p:cNvSpPr>
            <a:spLocks noGrp="1"/>
          </p:cNvSpPr>
          <p:nvPr>
            <p:ph type="ctrTitle"/>
          </p:nvPr>
        </p:nvSpPr>
        <p:spPr>
          <a:xfrm>
            <a:off x="1423284" y="79033"/>
            <a:ext cx="8311102" cy="1113664"/>
          </a:xfrm>
        </p:spPr>
        <p:txBody>
          <a:bodyPr/>
          <a:lstStyle/>
          <a:p>
            <a:r>
              <a:rPr lang="en-US" dirty="0">
                <a:latin typeface="Times New Roman" panose="02020603050405020304" pitchFamily="18" charset="0"/>
                <a:cs typeface="Times New Roman" panose="02020603050405020304" pitchFamily="18" charset="0"/>
              </a:rPr>
              <a:t>ABSTRACTION</a:t>
            </a:r>
            <a:endParaRPr lang="en-US" dirty="0"/>
          </a:p>
        </p:txBody>
      </p:sp>
      <p:pic>
        <p:nvPicPr>
          <p:cNvPr id="7" name="Picture Placeholder 8" descr="Mountains at sunset">
            <a:extLst>
              <a:ext uri="{FF2B5EF4-FFF2-40B4-BE49-F238E27FC236}">
                <a16:creationId xmlns:a16="http://schemas.microsoft.com/office/drawing/2014/main" id="{DABEABE1-2983-8759-E3F7-CCC6330C6BA1}"/>
              </a:ext>
            </a:extLst>
          </p:cNvPr>
          <p:cNvPicPr>
            <a:picLocks noGrp="1" noChangeAspect="1"/>
          </p:cNvPicPr>
          <p:nvPr>
            <p:ph type="pic" sz="quarter" idx="13"/>
          </p:nvPr>
        </p:nvPicPr>
        <p:blipFill rotWithShape="1">
          <a:blip r:embed="rId3"/>
          <a:srcRect l="23" r="23"/>
          <a:stretch/>
        </p:blipFill>
        <p:spPr>
          <a:xfrm>
            <a:off x="8197587" y="411831"/>
            <a:ext cx="3521337" cy="3521344"/>
          </a:xfrm>
        </p:spPr>
      </p:pic>
      <p:sp>
        <p:nvSpPr>
          <p:cNvPr id="3" name="مربع نص 2">
            <a:extLst>
              <a:ext uri="{FF2B5EF4-FFF2-40B4-BE49-F238E27FC236}">
                <a16:creationId xmlns:a16="http://schemas.microsoft.com/office/drawing/2014/main" id="{77A0ED68-82A9-A0CD-1F21-649C6694CA7F}"/>
              </a:ext>
            </a:extLst>
          </p:cNvPr>
          <p:cNvSpPr txBox="1"/>
          <p:nvPr/>
        </p:nvSpPr>
        <p:spPr>
          <a:xfrm>
            <a:off x="3223138" y="3161125"/>
            <a:ext cx="3959749" cy="2266121"/>
          </a:xfrm>
          <a:prstGeom prst="rect">
            <a:avLst/>
          </a:prstGeom>
          <a:noFill/>
        </p:spPr>
        <p:txBody>
          <a:bodyPr wrap="square" rtlCol="0">
            <a:spAutoFit/>
          </a:bodyPr>
          <a:lstStyle/>
          <a:p>
            <a:endParaRPr lang="en-US" dirty="0"/>
          </a:p>
        </p:txBody>
      </p:sp>
      <p:sp>
        <p:nvSpPr>
          <p:cNvPr id="4" name="مربع نص 3">
            <a:extLst>
              <a:ext uri="{FF2B5EF4-FFF2-40B4-BE49-F238E27FC236}">
                <a16:creationId xmlns:a16="http://schemas.microsoft.com/office/drawing/2014/main" id="{1D2EE53C-BCC6-90C5-F28F-7157464FBC78}"/>
              </a:ext>
            </a:extLst>
          </p:cNvPr>
          <p:cNvSpPr txBox="1"/>
          <p:nvPr/>
        </p:nvSpPr>
        <p:spPr>
          <a:xfrm>
            <a:off x="1423284" y="1430754"/>
            <a:ext cx="6217919" cy="4653646"/>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Diabetes is a complex and chronic medical condition that affects the body's ability to regulate blood sugar levels. It is characterized by high blood glucose levels resulting from either insufficient insulin production or ineffective utilization of insulin. There are several key aspects related to diabetes that should be taken into consideration, so we need </a:t>
            </a:r>
            <a:r>
              <a:rPr lang="en-US" sz="2000" b="1" dirty="0">
                <a:latin typeface="Times New Roman" panose="02020603050405020304" pitchFamily="18" charset="0"/>
                <a:cs typeface="Times New Roman" panose="02020603050405020304" pitchFamily="18" charset="0"/>
              </a:rPr>
              <a:t>machine learning algorithms </a:t>
            </a:r>
            <a:r>
              <a:rPr lang="en-US" sz="2000" dirty="0">
                <a:latin typeface="Times New Roman" panose="02020603050405020304" pitchFamily="18" charset="0"/>
                <a:cs typeface="Times New Roman" panose="02020603050405020304" pitchFamily="18" charset="0"/>
              </a:rPr>
              <a:t>to predict weather a person will git diabetes or not based on patient information with ML models like </a:t>
            </a:r>
            <a:r>
              <a:rPr lang="en-US" sz="2000" b="1" dirty="0">
                <a:solidFill>
                  <a:schemeClr val="accent6">
                    <a:lumMod val="20000"/>
                    <a:lumOff val="80000"/>
                  </a:schemeClr>
                </a:solidFill>
                <a:latin typeface="Times New Roman" panose="02020603050405020304" pitchFamily="18" charset="0"/>
                <a:cs typeface="Times New Roman" panose="02020603050405020304" pitchFamily="18" charset="0"/>
              </a:rPr>
              <a:t>Logistic Regression</a:t>
            </a:r>
            <a:r>
              <a:rPr lang="en-US" sz="2000" dirty="0">
                <a:latin typeface="Times New Roman" panose="02020603050405020304" pitchFamily="18" charset="0"/>
                <a:cs typeface="Times New Roman" panose="02020603050405020304" pitchFamily="18" charset="0"/>
              </a:rPr>
              <a:t>, </a:t>
            </a:r>
            <a:r>
              <a:rPr lang="en-US" sz="2000" b="1" dirty="0">
                <a:solidFill>
                  <a:schemeClr val="accent6">
                    <a:lumMod val="20000"/>
                    <a:lumOff val="80000"/>
                  </a:schemeClr>
                </a:solidFill>
                <a:latin typeface="Times New Roman" panose="02020603050405020304" pitchFamily="18" charset="0"/>
                <a:cs typeface="Times New Roman" panose="02020603050405020304" pitchFamily="18" charset="0"/>
              </a:rPr>
              <a:t>Multi-Layer Perceptron</a:t>
            </a:r>
            <a:r>
              <a:rPr lang="en-US" sz="2000" dirty="0">
                <a:solidFill>
                  <a:schemeClr val="accent6">
                    <a:lumMod val="20000"/>
                    <a:lumOff val="80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or </a:t>
            </a:r>
            <a:r>
              <a:rPr lang="en-US" sz="2000" b="1" dirty="0">
                <a:solidFill>
                  <a:schemeClr val="accent6">
                    <a:lumMod val="20000"/>
                    <a:lumOff val="80000"/>
                  </a:schemeClr>
                </a:solidFill>
                <a:latin typeface="Times New Roman" panose="02020603050405020304" pitchFamily="18" charset="0"/>
                <a:cs typeface="Times New Roman" panose="02020603050405020304" pitchFamily="18" charset="0"/>
              </a:rPr>
              <a:t>Decision trees</a:t>
            </a:r>
            <a:r>
              <a:rPr lang="en-US" sz="2000" b="1" dirty="0">
                <a:solidFill>
                  <a:srgbClr val="92D05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4123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1277089" y="-316419"/>
            <a:ext cx="10302240" cy="1852046"/>
          </a:xfrm>
        </p:spPr>
        <p:txBody>
          <a:bodyPr/>
          <a:lstStyle/>
          <a:p>
            <a:r>
              <a:rPr lang="en-US" dirty="0"/>
              <a:t>Problem statement</a:t>
            </a:r>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1439184" y="2588447"/>
            <a:ext cx="7853678" cy="726645"/>
          </a:xfrm>
        </p:spPr>
        <p:txBody>
          <a:bodyPr>
            <a:noAutofit/>
          </a:bodyPr>
          <a:lstStyle/>
          <a:p>
            <a:r>
              <a:rPr lang="en-US" sz="3200" dirty="0">
                <a:latin typeface="Times New Roman" panose="02020603050405020304" pitchFamily="18" charset="0"/>
                <a:cs typeface="Times New Roman" panose="02020603050405020304" pitchFamily="18" charset="0"/>
              </a:rPr>
              <a:t>Predict if a person will have diabetes in the future based on diabetes prediction dataset by understanding its features and done machine learning algorithms on it.</a:t>
            </a:r>
          </a:p>
        </p:txBody>
      </p:sp>
      <p:pic>
        <p:nvPicPr>
          <p:cNvPr id="6" name="Picture Placeholder 21" descr="Mountains under near dusk sky">
            <a:extLst>
              <a:ext uri="{FF2B5EF4-FFF2-40B4-BE49-F238E27FC236}">
                <a16:creationId xmlns:a16="http://schemas.microsoft.com/office/drawing/2014/main" id="{56606EF5-1CC7-5421-5CF4-C03704056CCA}"/>
              </a:ext>
            </a:extLst>
          </p:cNvPr>
          <p:cNvPicPr>
            <a:picLocks noGrp="1" noChangeAspect="1"/>
          </p:cNvPicPr>
          <p:nvPr>
            <p:ph type="pic" sz="quarter" idx="13"/>
          </p:nvPr>
        </p:nvPicPr>
        <p:blipFill rotWithShape="1">
          <a:blip r:embed="rId3"/>
          <a:srcRect l="16939" r="16939"/>
          <a:stretch/>
        </p:blipFill>
        <p:spPr/>
      </p:pic>
    </p:spTree>
    <p:extLst>
      <p:ext uri="{BB962C8B-B14F-4D97-AF65-F5344CB8AC3E}">
        <p14:creationId xmlns:p14="http://schemas.microsoft.com/office/powerpoint/2010/main" val="39627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p:txBody>
          <a:bodyPr/>
          <a:lstStyle/>
          <a:p>
            <a:r>
              <a:rPr lang="en-US" dirty="0"/>
              <a:t>Dataset information</a:t>
            </a:r>
          </a:p>
        </p:txBody>
      </p:sp>
      <p:pic>
        <p:nvPicPr>
          <p:cNvPr id="13" name="Picture Placeholder 12" descr="A mountain range with snow">
            <a:extLst>
              <a:ext uri="{FF2B5EF4-FFF2-40B4-BE49-F238E27FC236}">
                <a16:creationId xmlns:a16="http://schemas.microsoft.com/office/drawing/2014/main" id="{06CC7187-0D55-8D17-DB17-83EAB1EF8D05}"/>
              </a:ext>
            </a:extLst>
          </p:cNvPr>
          <p:cNvPicPr>
            <a:picLocks noGrp="1" noChangeAspect="1"/>
          </p:cNvPicPr>
          <p:nvPr>
            <p:ph type="pic" sz="quarter" idx="13"/>
          </p:nvPr>
        </p:nvPicPr>
        <p:blipFill>
          <a:blip r:embed="rId3"/>
          <a:srcRect/>
          <a:stretch/>
        </p:blipFill>
        <p:spPr/>
      </p:pic>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a:xfrm>
            <a:off x="4114800" y="2321781"/>
            <a:ext cx="7498080" cy="4023360"/>
          </a:xfrm>
        </p:spPr>
        <p:txBody>
          <a:bodyPr/>
          <a:lstStyle/>
          <a:p>
            <a:r>
              <a:rPr lang="en-US" b="0" i="0" dirty="0">
                <a:solidFill>
                  <a:srgbClr val="3C4043"/>
                </a:solidFill>
                <a:effectLst/>
                <a:highlight>
                  <a:srgbClr val="FFFFFF"/>
                </a:highlight>
                <a:latin typeface="Times New Roman" panose="02020603050405020304" pitchFamily="18" charset="0"/>
                <a:cs typeface="Times New Roman" panose="02020603050405020304" pitchFamily="18" charset="0"/>
              </a:rPr>
              <a:t>The </a:t>
            </a:r>
            <a:r>
              <a:rPr lang="en-US" b="1" i="0" dirty="0">
                <a:solidFill>
                  <a:srgbClr val="3C4043"/>
                </a:solidFill>
                <a:effectLst/>
                <a:highlight>
                  <a:srgbClr val="FFFFFF"/>
                </a:highlight>
                <a:latin typeface="Times New Roman" panose="02020603050405020304" pitchFamily="18" charset="0"/>
                <a:cs typeface="Times New Roman" panose="02020603050405020304" pitchFamily="18" charset="0"/>
              </a:rPr>
              <a:t>Diabetes prediction dataset</a:t>
            </a:r>
            <a:r>
              <a:rPr lang="en-US" b="0" i="0" dirty="0">
                <a:solidFill>
                  <a:srgbClr val="3C4043"/>
                </a:solidFill>
                <a:effectLst/>
                <a:highlight>
                  <a:srgbClr val="FFFFFF"/>
                </a:highlight>
                <a:latin typeface="Times New Roman" panose="02020603050405020304" pitchFamily="18" charset="0"/>
                <a:cs typeface="Times New Roman" panose="02020603050405020304" pitchFamily="18" charset="0"/>
              </a:rPr>
              <a:t> is a collection of medical and demographic data from patients, along with their diabetes status (positive or negative). The data includes features such as age, gender, body mass index (BMI), hypertension, heart disease, smoking history, HbA1c level, and blood glucose level. This dataset can be used to build machine learning models to predict diabetes in patients based on their medical history and demographic information. This can be useful for healthcare professionals in identifying patients who may be at risk of developing diabetes and in developing personalized treatment plans. Additionally, the dataset can be used by researchers to explore the relationships between various medical and demographic factors and the likelihood of developing diabetes.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287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98432-2D58-D940-A0AE-7748E2A4879B}"/>
              </a:ext>
            </a:extLst>
          </p:cNvPr>
          <p:cNvSpPr>
            <a:spLocks noGrp="1"/>
          </p:cNvSpPr>
          <p:nvPr>
            <p:ph type="ctrTitle"/>
          </p:nvPr>
        </p:nvSpPr>
        <p:spPr>
          <a:xfrm>
            <a:off x="1534600" y="1928192"/>
            <a:ext cx="10302240" cy="2532490"/>
          </a:xfrm>
        </p:spPr>
        <p:txBody>
          <a:bodyPr/>
          <a:lstStyle/>
          <a:p>
            <a:r>
              <a:rPr lang="en-US" sz="2400" b="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students will understand how to use various machine learning algorithm on a dataset to make the model learns how predict the right output</a:t>
            </a:r>
            <a:endParaRPr lang="en-US" sz="2400" b="0" cap="none"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4C780BDD-62B7-3E51-C2DE-09259F62CC03}"/>
              </a:ext>
            </a:extLst>
          </p:cNvPr>
          <p:cNvSpPr>
            <a:spLocks noGrp="1"/>
          </p:cNvSpPr>
          <p:nvPr>
            <p:ph type="subTitle" idx="1"/>
          </p:nvPr>
        </p:nvSpPr>
        <p:spPr>
          <a:xfrm>
            <a:off x="1272208" y="1607213"/>
            <a:ext cx="10302237" cy="397191"/>
          </a:xfrm>
        </p:spPr>
        <p:txBody>
          <a:bodyPr>
            <a:noAutofit/>
          </a:bodyPr>
          <a:lstStyle/>
          <a:p>
            <a:pPr lvl="1" algn="l"/>
            <a:r>
              <a:rPr lang="en-US" sz="5400" dirty="0">
                <a:latin typeface="Times New Roman" panose="02020603050405020304" pitchFamily="18" charset="0"/>
                <a:cs typeface="Times New Roman" panose="02020603050405020304" pitchFamily="18" charset="0"/>
              </a:rPr>
              <a:t>LEARNING OUTCOME</a:t>
            </a:r>
          </a:p>
        </p:txBody>
      </p:sp>
    </p:spTree>
    <p:extLst>
      <p:ext uri="{BB962C8B-B14F-4D97-AF65-F5344CB8AC3E}">
        <p14:creationId xmlns:p14="http://schemas.microsoft.com/office/powerpoint/2010/main" val="374916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280160" y="685800"/>
            <a:ext cx="9137012" cy="1280160"/>
          </a:xfrm>
        </p:spPr>
        <p:txBody>
          <a:bodyPr/>
          <a:lstStyle/>
          <a:p>
            <a:r>
              <a:rPr lang="en-US" dirty="0"/>
              <a:t>The steps to do this project</a:t>
            </a:r>
          </a:p>
        </p:txBody>
      </p:sp>
      <p:sp>
        <p:nvSpPr>
          <p:cNvPr id="4" name="Content Placeholder 3">
            <a:extLst>
              <a:ext uri="{FF2B5EF4-FFF2-40B4-BE49-F238E27FC236}">
                <a16:creationId xmlns:a16="http://schemas.microsoft.com/office/drawing/2014/main" id="{352B3B4A-6ED2-64D9-BEC7-1B6C66971286}"/>
              </a:ext>
            </a:extLst>
          </p:cNvPr>
          <p:cNvSpPr>
            <a:spLocks noGrp="1"/>
          </p:cNvSpPr>
          <p:nvPr>
            <p:ph sz="half" idx="2"/>
          </p:nvPr>
        </p:nvSpPr>
        <p:spPr>
          <a:xfrm>
            <a:off x="1280160" y="2327440"/>
            <a:ext cx="10177670" cy="4040574"/>
          </a:xfrm>
        </p:spPr>
        <p:txBody>
          <a:bodyPr/>
          <a:lstStyle/>
          <a:p>
            <a:pPr lvl="1">
              <a:lnSpc>
                <a:spcPct val="150000"/>
              </a:lnSpc>
            </a:pPr>
            <a:r>
              <a:rPr lang="en-US" b="1" dirty="0">
                <a:hlinkClick r:id="rId3" action="ppaction://hlinksldjump"/>
              </a:rPr>
              <a:t>Preprocessing </a:t>
            </a:r>
            <a:endParaRPr lang="en-US" b="1" dirty="0"/>
          </a:p>
          <a:p>
            <a:pPr lvl="1">
              <a:lnSpc>
                <a:spcPct val="150000"/>
              </a:lnSpc>
            </a:pPr>
            <a:r>
              <a:rPr lang="en-US" sz="1800" b="1" dirty="0">
                <a:latin typeface="Times New Roman" panose="02020603050405020304" pitchFamily="18" charset="0"/>
                <a:cs typeface="Times New Roman" panose="02020603050405020304" pitchFamily="18" charset="0"/>
                <a:hlinkClick r:id="rId4" action="ppaction://hlinksldjump"/>
              </a:rPr>
              <a:t>Logistic Regression</a:t>
            </a:r>
            <a:endParaRPr lang="en-US" sz="1800" b="1" dirty="0">
              <a:latin typeface="Times New Roman" panose="02020603050405020304" pitchFamily="18" charset="0"/>
              <a:cs typeface="Times New Roman" panose="02020603050405020304" pitchFamily="18" charset="0"/>
            </a:endParaRPr>
          </a:p>
          <a:p>
            <a:pPr lvl="1">
              <a:lnSpc>
                <a:spcPct val="150000"/>
              </a:lnSpc>
            </a:pPr>
            <a:r>
              <a:rPr lang="en-US" sz="18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hlinkClick r:id="rId5" action="ppaction://hlinksldjump"/>
              </a:rPr>
              <a:t>Multi-Layer Perceptron </a:t>
            </a:r>
            <a:endParaRPr lang="en-US" sz="1800" b="1" dirty="0">
              <a:latin typeface="Times New Roman" panose="02020603050405020304" pitchFamily="18" charset="0"/>
              <a:cs typeface="Times New Roman" panose="02020603050405020304" pitchFamily="18" charset="0"/>
            </a:endParaRPr>
          </a:p>
          <a:p>
            <a:pPr lvl="1">
              <a:lnSpc>
                <a:spcPct val="150000"/>
              </a:lnSpc>
            </a:pPr>
            <a:r>
              <a:rPr lang="en-US" sz="1800" b="1" dirty="0">
                <a:latin typeface="Times New Roman" panose="02020603050405020304" pitchFamily="18" charset="0"/>
                <a:cs typeface="Times New Roman" panose="02020603050405020304" pitchFamily="18" charset="0"/>
                <a:hlinkClick r:id="rId6" action="ppaction://hlinksldjump"/>
              </a:rPr>
              <a:t>Decision trees. </a:t>
            </a:r>
            <a:endParaRPr lang="en-US" b="1" dirty="0"/>
          </a:p>
        </p:txBody>
      </p:sp>
    </p:spTree>
    <p:extLst>
      <p:ext uri="{BB962C8B-B14F-4D97-AF65-F5344CB8AC3E}">
        <p14:creationId xmlns:p14="http://schemas.microsoft.com/office/powerpoint/2010/main" val="2102816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98432-2D58-D940-A0AE-7748E2A4879B}"/>
              </a:ext>
            </a:extLst>
          </p:cNvPr>
          <p:cNvSpPr>
            <a:spLocks noGrp="1"/>
          </p:cNvSpPr>
          <p:nvPr>
            <p:ph type="ctrTitle"/>
          </p:nvPr>
        </p:nvSpPr>
        <p:spPr>
          <a:xfrm>
            <a:off x="1534600" y="1928192"/>
            <a:ext cx="10302240" cy="2532490"/>
          </a:xfrm>
        </p:spPr>
        <p:txBody>
          <a:bodyPr/>
          <a:lstStyle/>
          <a:p>
            <a:r>
              <a:rPr lang="en-US" sz="2400" b="0" cap="none" dirty="0">
                <a:latin typeface="Times New Roman" panose="02020603050405020304" pitchFamily="18" charset="0"/>
                <a:cs typeface="Times New Roman" panose="02020603050405020304" pitchFamily="18" charset="0"/>
              </a:rPr>
              <a:t>First, we read the data and cleaning it by checking if there is any null values and remove it and make sure it is ready for our model.</a:t>
            </a:r>
          </a:p>
        </p:txBody>
      </p:sp>
      <p:sp>
        <p:nvSpPr>
          <p:cNvPr id="7" name="Subtitle 6">
            <a:extLst>
              <a:ext uri="{FF2B5EF4-FFF2-40B4-BE49-F238E27FC236}">
                <a16:creationId xmlns:a16="http://schemas.microsoft.com/office/drawing/2014/main" id="{4C780BDD-62B7-3E51-C2DE-09259F62CC03}"/>
              </a:ext>
            </a:extLst>
          </p:cNvPr>
          <p:cNvSpPr>
            <a:spLocks noGrp="1"/>
          </p:cNvSpPr>
          <p:nvPr>
            <p:ph type="subTitle" idx="1"/>
          </p:nvPr>
        </p:nvSpPr>
        <p:spPr>
          <a:xfrm>
            <a:off x="1272208" y="1607213"/>
            <a:ext cx="10302237" cy="397191"/>
          </a:xfrm>
        </p:spPr>
        <p:txBody>
          <a:bodyPr>
            <a:noAutofit/>
          </a:bodyPr>
          <a:lstStyle/>
          <a:p>
            <a:pPr lvl="1" algn="l"/>
            <a:r>
              <a:rPr lang="en-US" sz="5400" dirty="0">
                <a:latin typeface="Times New Roman" panose="02020603050405020304" pitchFamily="18" charset="0"/>
                <a:cs typeface="Times New Roman" panose="02020603050405020304" pitchFamily="18" charset="0"/>
              </a:rPr>
              <a:t>Preprocessing </a:t>
            </a:r>
          </a:p>
        </p:txBody>
      </p:sp>
      <p:pic>
        <p:nvPicPr>
          <p:cNvPr id="3" name="صورة 2" descr="صورة تحتوي على نص, لقطة شاشة, رقم, الخط&#10;&#10;تم إنشاء الوصف تلقائياً">
            <a:extLst>
              <a:ext uri="{FF2B5EF4-FFF2-40B4-BE49-F238E27FC236}">
                <a16:creationId xmlns:a16="http://schemas.microsoft.com/office/drawing/2014/main" id="{AF6032FE-BBD6-BEC4-EDAB-192EEC10BF80}"/>
              </a:ext>
            </a:extLst>
          </p:cNvPr>
          <p:cNvPicPr>
            <a:picLocks noChangeAspect="1"/>
          </p:cNvPicPr>
          <p:nvPr/>
        </p:nvPicPr>
        <p:blipFill>
          <a:blip r:embed="rId3"/>
          <a:stretch>
            <a:fillRect/>
          </a:stretch>
        </p:blipFill>
        <p:spPr>
          <a:xfrm>
            <a:off x="6170733" y="3875359"/>
            <a:ext cx="5928499" cy="1770067"/>
          </a:xfrm>
          <a:prstGeom prst="rect">
            <a:avLst/>
          </a:prstGeom>
        </p:spPr>
      </p:pic>
      <p:pic>
        <p:nvPicPr>
          <p:cNvPr id="6" name="صورة 5" descr="صورة تحتوي على نص, لقطة شاشة, رقم, الخط&#10;&#10;تم إنشاء الوصف تلقائياً">
            <a:extLst>
              <a:ext uri="{FF2B5EF4-FFF2-40B4-BE49-F238E27FC236}">
                <a16:creationId xmlns:a16="http://schemas.microsoft.com/office/drawing/2014/main" id="{B64FD567-50C8-5215-6138-127BE2056E78}"/>
              </a:ext>
            </a:extLst>
          </p:cNvPr>
          <p:cNvPicPr>
            <a:picLocks noChangeAspect="1"/>
          </p:cNvPicPr>
          <p:nvPr/>
        </p:nvPicPr>
        <p:blipFill>
          <a:blip r:embed="rId4"/>
          <a:stretch>
            <a:fillRect/>
          </a:stretch>
        </p:blipFill>
        <p:spPr>
          <a:xfrm>
            <a:off x="355160" y="3875359"/>
            <a:ext cx="5740840" cy="1770067"/>
          </a:xfrm>
          <a:prstGeom prst="rect">
            <a:avLst/>
          </a:prstGeom>
        </p:spPr>
      </p:pic>
      <p:sp>
        <p:nvSpPr>
          <p:cNvPr id="8" name="مربع نص 7">
            <a:extLst>
              <a:ext uri="{FF2B5EF4-FFF2-40B4-BE49-F238E27FC236}">
                <a16:creationId xmlns:a16="http://schemas.microsoft.com/office/drawing/2014/main" id="{5642076C-8D48-B1B5-24BB-7337BC09D114}"/>
              </a:ext>
            </a:extLst>
          </p:cNvPr>
          <p:cNvSpPr txBox="1"/>
          <p:nvPr/>
        </p:nvSpPr>
        <p:spPr>
          <a:xfrm>
            <a:off x="1754590" y="5732891"/>
            <a:ext cx="2610677" cy="369332"/>
          </a:xfrm>
          <a:prstGeom prst="rect">
            <a:avLst/>
          </a:prstGeom>
          <a:noFill/>
        </p:spPr>
        <p:txBody>
          <a:bodyPr wrap="square" rtlCol="0">
            <a:spAutoFit/>
          </a:bodyPr>
          <a:lstStyle/>
          <a:p>
            <a:r>
              <a:rPr lang="en-US" dirty="0">
                <a:solidFill>
                  <a:schemeClr val="bg1">
                    <a:lumMod val="95000"/>
                  </a:schemeClr>
                </a:solidFill>
              </a:rPr>
              <a:t>Before Preprocessing</a:t>
            </a:r>
          </a:p>
        </p:txBody>
      </p:sp>
      <p:sp>
        <p:nvSpPr>
          <p:cNvPr id="9" name="مربع نص 8">
            <a:extLst>
              <a:ext uri="{FF2B5EF4-FFF2-40B4-BE49-F238E27FC236}">
                <a16:creationId xmlns:a16="http://schemas.microsoft.com/office/drawing/2014/main" id="{CE428394-9E89-24A7-9AB6-B22A96DF257A}"/>
              </a:ext>
            </a:extLst>
          </p:cNvPr>
          <p:cNvSpPr txBox="1"/>
          <p:nvPr/>
        </p:nvSpPr>
        <p:spPr>
          <a:xfrm>
            <a:off x="7727344" y="5732891"/>
            <a:ext cx="2610677" cy="369332"/>
          </a:xfrm>
          <a:prstGeom prst="rect">
            <a:avLst/>
          </a:prstGeom>
          <a:noFill/>
        </p:spPr>
        <p:txBody>
          <a:bodyPr wrap="square" rtlCol="0">
            <a:spAutoFit/>
          </a:bodyPr>
          <a:lstStyle/>
          <a:p>
            <a:r>
              <a:rPr lang="en-US" dirty="0">
                <a:solidFill>
                  <a:schemeClr val="bg1">
                    <a:lumMod val="95000"/>
                  </a:schemeClr>
                </a:solidFill>
              </a:rPr>
              <a:t>After Preprocessing</a:t>
            </a:r>
          </a:p>
        </p:txBody>
      </p:sp>
    </p:spTree>
    <p:extLst>
      <p:ext uri="{BB962C8B-B14F-4D97-AF65-F5344CB8AC3E}">
        <p14:creationId xmlns:p14="http://schemas.microsoft.com/office/powerpoint/2010/main" val="2021969678"/>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3.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Galaxy presentation</Template>
  <TotalTime>110</TotalTime>
  <Words>538</Words>
  <Application>Microsoft Office PowerPoint</Application>
  <PresentationFormat>شاشة عريضة</PresentationFormat>
  <Paragraphs>60</Paragraphs>
  <Slides>13</Slides>
  <Notes>12</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13</vt:i4>
      </vt:variant>
    </vt:vector>
  </HeadingPairs>
  <TitlesOfParts>
    <vt:vector size="18" baseType="lpstr">
      <vt:lpstr>Arial</vt:lpstr>
      <vt:lpstr>Calibri</vt:lpstr>
      <vt:lpstr>Times New Roman</vt:lpstr>
      <vt:lpstr>Univers</vt:lpstr>
      <vt:lpstr>GradientVTI</vt:lpstr>
      <vt:lpstr>Predict Diabetes Outcomes Based on Patient Data Project</vt:lpstr>
      <vt:lpstr>TEAM MEMBERS</vt:lpstr>
      <vt:lpstr> Agenda</vt:lpstr>
      <vt:lpstr>ABSTRACTION</vt:lpstr>
      <vt:lpstr>Problem statement</vt:lpstr>
      <vt:lpstr>Dataset information</vt:lpstr>
      <vt:lpstr>The students will understand how to use various machine learning algorithm on a dataset to make the model learns how predict the right output</vt:lpstr>
      <vt:lpstr>The steps to do this project</vt:lpstr>
      <vt:lpstr>First, we read the data and cleaning it by checking if there is any null values and remove it and make sure it is ready for our model.</vt:lpstr>
      <vt:lpstr>This type of statistical model (also known as logit model) is often used for classification and predictive analytics. Since the outcome is a probability, the dependent variable is bounded between 0 and 1.</vt:lpstr>
      <vt:lpstr>A multilayer perceptron (MLP) is a name for a modern feedforward artificial neural network, consisting of fully connected neurons with a nonlinear kind of activation function, organized in at least three layers.</vt:lpstr>
      <vt:lpstr>A decision tree is a supervised learning algorithm, which is utilized for both classification and regression tasks. It has a hierarchical, tree structure, which consists of a root node, branches, internal nodes and leaf nodes and it uses this tree structure to predict the outcome of the problem.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Diabetes Outcomes Based on Patient Data Project</dc:title>
  <dc:creator>Hassan mostafa hassan soliman</dc:creator>
  <cp:lastModifiedBy>Hassan mostafa hassan soliman</cp:lastModifiedBy>
  <cp:revision>3</cp:revision>
  <dcterms:created xsi:type="dcterms:W3CDTF">2024-05-03T20:48:32Z</dcterms:created>
  <dcterms:modified xsi:type="dcterms:W3CDTF">2024-05-05T14:44:54Z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