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8"/>
  </p:notesMasterIdLst>
  <p:handoutMasterIdLst>
    <p:handoutMasterId r:id="rId19"/>
  </p:handoutMasterIdLst>
  <p:sldIdLst>
    <p:sldId id="334" r:id="rId5"/>
    <p:sldId id="350" r:id="rId6"/>
    <p:sldId id="316" r:id="rId7"/>
    <p:sldId id="337" r:id="rId8"/>
    <p:sldId id="343" r:id="rId9"/>
    <p:sldId id="342" r:id="rId10"/>
    <p:sldId id="336" r:id="rId11"/>
    <p:sldId id="324" r:id="rId12"/>
    <p:sldId id="351" r:id="rId13"/>
    <p:sldId id="352" r:id="rId14"/>
    <p:sldId id="353" r:id="rId15"/>
    <p:sldId id="354"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بدون عنوان" id="{42EF6BBA-2CA6-48BB-AAAA-74BA499ED7AF}">
          <p14:sldIdLst>
            <p14:sldId id="334"/>
            <p14:sldId id="350"/>
            <p14:sldId id="316"/>
            <p14:sldId id="337"/>
            <p14:sldId id="343"/>
            <p14:sldId id="342"/>
            <p14:sldId id="336"/>
            <p14:sldId id="324"/>
            <p14:sldId id="351"/>
            <p14:sldId id="352"/>
            <p14:sldId id="353"/>
            <p14:sldId id="354"/>
            <p14:sldId id="349"/>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96" d="100"/>
          <a:sy n="96" d="100"/>
        </p:scale>
        <p:origin x="130" y="5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5/3/2024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4703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66348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92132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12689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ar-SA"/>
              <a:t>انقر لتحرير نمط عنوان الشكل الرئيسي</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ar-SA"/>
              <a:t>انقر لتحرير نمط عنوان الشكل الرئيسي</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ar-SA"/>
              <a:t>انقر لتحرير نمط عنوان الشكل الرئيسي</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ar-SA"/>
              <a:t>انقر لتحرير نمط عنوان الشكل الرئيسي</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ar-SA"/>
              <a:t>انقر لتحرير نمط عنوان الشكل الرئيسي</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ar-SA"/>
              <a:t>انقر لتحرير نمط عنوان الشكل الرئيسي</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png"/><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299500" y="0"/>
            <a:ext cx="11720222" cy="2449000"/>
          </a:xfrm>
        </p:spPr>
        <p:txBody>
          <a:bodyPr/>
          <a:lstStyle/>
          <a:p>
            <a:r>
              <a:rPr lang="en-US" sz="4800" dirty="0">
                <a:latin typeface="Times New Roman" panose="02020603050405020304" pitchFamily="18" charset="0"/>
                <a:cs typeface="Times New Roman" panose="02020603050405020304" pitchFamily="18" charset="0"/>
              </a:rPr>
              <a:t>Predict Diabetes Outcomes Based on Patient Data Project</a:t>
            </a:r>
          </a:p>
        </p:txBody>
      </p:sp>
      <p:sp>
        <p:nvSpPr>
          <p:cNvPr id="3" name="مربع نص 2">
            <a:extLst>
              <a:ext uri="{FF2B5EF4-FFF2-40B4-BE49-F238E27FC236}">
                <a16:creationId xmlns:a16="http://schemas.microsoft.com/office/drawing/2014/main" id="{01403FCD-63AB-A781-FC64-1B6182A23EB1}"/>
              </a:ext>
            </a:extLst>
          </p:cNvPr>
          <p:cNvSpPr txBox="1"/>
          <p:nvPr/>
        </p:nvSpPr>
        <p:spPr>
          <a:xfrm>
            <a:off x="1431234" y="4190337"/>
            <a:ext cx="917580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Dr. Mahmoud Bassiouni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Eng. Rana Mohamed Mahmoud Ali</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399427" y="2162755"/>
            <a:ext cx="10302240" cy="2532490"/>
          </a:xfrm>
        </p:spPr>
        <p:txBody>
          <a:bodyPr/>
          <a:lstStyle/>
          <a:p>
            <a:r>
              <a:rPr lang="en-US" sz="2400" b="0" cap="none" dirty="0">
                <a:latin typeface="Times New Roman" panose="02020603050405020304" pitchFamily="18" charset="0"/>
                <a:cs typeface="Times New Roman" panose="02020603050405020304" pitchFamily="18" charset="0"/>
              </a:rPr>
              <a:t>This type of statistical model (also known as logit model) is often used for classification and predictive analytics. Since the outcome is a probability, the dependent variable is bounded between 0 and 1.</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84744" y="2267171"/>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Logistic Regression</a:t>
            </a:r>
          </a:p>
          <a:p>
            <a:pPr lvl="1" algn="l"/>
            <a:r>
              <a:rPr lang="en-US" sz="5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6753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399427" y="2162755"/>
            <a:ext cx="10302240" cy="2532490"/>
          </a:xfrm>
        </p:spPr>
        <p:txBody>
          <a:bodyPr/>
          <a:lstStyle/>
          <a:p>
            <a:r>
              <a:rPr lang="en-US" sz="2400" b="0" cap="none" dirty="0">
                <a:latin typeface="Times New Roman" panose="02020603050405020304" pitchFamily="18" charset="0"/>
                <a:cs typeface="Times New Roman" panose="02020603050405020304" pitchFamily="18" charset="0"/>
              </a:rPr>
              <a:t>A multilayer perceptron (MLP) is a name for a modern feedforward artificial neural network, consisting of fully connected neurons with a nonlinear kind of activation function, organized in at least three layers.</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84744" y="2267171"/>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Multi-Layer Perceptron </a:t>
            </a:r>
          </a:p>
          <a:p>
            <a:pPr lvl="1" algn="l"/>
            <a:r>
              <a:rPr lang="en-US" sz="5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2421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399427" y="2162755"/>
            <a:ext cx="10302240" cy="2532490"/>
          </a:xfrm>
        </p:spPr>
        <p:txBody>
          <a:bodyPr/>
          <a:lstStyle/>
          <a:p>
            <a:r>
              <a:rPr lang="en-US" sz="2400" b="0" cap="none" dirty="0">
                <a:latin typeface="Times New Roman" panose="02020603050405020304" pitchFamily="18" charset="0"/>
                <a:cs typeface="Times New Roman" panose="02020603050405020304" pitchFamily="18" charset="0"/>
              </a:rPr>
              <a:t>A decision tree is a supervised learning algorithm, which is utilized for both classification and regression tasks. It has a hierarchical, tree structure, which consists of a root node, branches, internal nodes and leaf nodes and it uses this tree structure to predict the outcome of the problem.</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84744" y="2267171"/>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Decision trees </a:t>
            </a:r>
          </a:p>
          <a:p>
            <a:pPr lvl="1" algn="l"/>
            <a:r>
              <a:rPr lang="en-US" sz="5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159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21335" y="1921035"/>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BE5C558-E005-4F8C-E521-0808233DA4B8}"/>
              </a:ext>
            </a:extLst>
          </p:cNvPr>
          <p:cNvSpPr>
            <a:spLocks noGrp="1"/>
          </p:cNvSpPr>
          <p:nvPr>
            <p:ph type="title"/>
          </p:nvPr>
        </p:nvSpPr>
        <p:spPr/>
        <p:txBody>
          <a:bodyPr/>
          <a:lstStyle/>
          <a:p>
            <a:pPr algn="l"/>
            <a:r>
              <a:rPr lang="en-US" dirty="0"/>
              <a:t>TEAM MEMBERS</a:t>
            </a:r>
          </a:p>
        </p:txBody>
      </p:sp>
      <p:sp>
        <p:nvSpPr>
          <p:cNvPr id="4" name="عنصر نائب للنص 3">
            <a:extLst>
              <a:ext uri="{FF2B5EF4-FFF2-40B4-BE49-F238E27FC236}">
                <a16:creationId xmlns:a16="http://schemas.microsoft.com/office/drawing/2014/main" id="{C99BC9A5-C9F3-654B-49E0-D74566764CEF}"/>
              </a:ext>
            </a:extLst>
          </p:cNvPr>
          <p:cNvSpPr>
            <a:spLocks noGrp="1"/>
          </p:cNvSpPr>
          <p:nvPr>
            <p:ph type="body" sz="quarter" idx="17"/>
          </p:nvPr>
        </p:nvSpPr>
        <p:spPr>
          <a:xfrm>
            <a:off x="5116548" y="3265118"/>
            <a:ext cx="5918068" cy="3144965"/>
          </a:xfrm>
        </p:spPr>
        <p:txBody>
          <a:bodyPr/>
          <a:lstStyle/>
          <a:p>
            <a:pPr algn="l">
              <a:lnSpc>
                <a:spcPct val="150000"/>
              </a:lnSpc>
            </a:pPr>
            <a:r>
              <a:rPr lang="en-US" dirty="0"/>
              <a:t>HASSAN MOSTAFA HASSAN 		2100776</a:t>
            </a:r>
          </a:p>
          <a:p>
            <a:pPr algn="l">
              <a:lnSpc>
                <a:spcPct val="150000"/>
              </a:lnSpc>
            </a:pPr>
            <a:r>
              <a:rPr lang="en-US" dirty="0"/>
              <a:t>KAREEM AYMAN ELAMARY 		2100837</a:t>
            </a:r>
          </a:p>
          <a:p>
            <a:pPr algn="l">
              <a:lnSpc>
                <a:spcPct val="150000"/>
              </a:lnSpc>
            </a:pPr>
            <a:r>
              <a:rPr lang="en-US" dirty="0"/>
              <a:t>AHMED HUSSIEN ALM ELDIN               2100336</a:t>
            </a:r>
          </a:p>
        </p:txBody>
      </p:sp>
    </p:spTree>
    <p:extLst>
      <p:ext uri="{BB962C8B-B14F-4D97-AF65-F5344CB8AC3E}">
        <p14:creationId xmlns:p14="http://schemas.microsoft.com/office/powerpoint/2010/main" val="39345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pPr algn="l"/>
            <a:r>
              <a:rPr lang="en-US" dirty="0"/>
              <a:t>	Agenda</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4" action="ppaction://hlinksldjump"/>
              </a:rPr>
              <a:t>ABSTRACTION</a:t>
            </a:r>
            <a:r>
              <a:rPr lang="en-US" dirty="0">
                <a:latin typeface="Times New Roman" panose="02020603050405020304" pitchFamily="18" charset="0"/>
                <a:cs typeface="Times New Roman" panose="02020603050405020304" pitchFamily="18" charset="0"/>
              </a:rPr>
              <a:t>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5" action="ppaction://hlinksldjump"/>
              </a:rPr>
              <a:t>PROBLEM STATEMENT</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6" action="ppaction://hlinksldjump"/>
              </a:rPr>
              <a:t>DATASET INFORMATION</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7" action="ppaction://hlinksldjump"/>
              </a:rPr>
              <a:t>LEARNING OUTCOME</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8" action="ppaction://hlinksldjump"/>
              </a:rPr>
              <a:t>THE STEPS TO DO THIS PROJECT</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23284" y="79033"/>
            <a:ext cx="8311102" cy="1113664"/>
          </a:xfrm>
        </p:spPr>
        <p:txBody>
          <a:bodyPr/>
          <a:lstStyle/>
          <a:p>
            <a:r>
              <a:rPr lang="en-US" dirty="0">
                <a:latin typeface="Times New Roman" panose="02020603050405020304" pitchFamily="18" charset="0"/>
                <a:cs typeface="Times New Roman" panose="02020603050405020304" pitchFamily="18" charset="0"/>
              </a:rPr>
              <a:t>ABSTRACTION</a:t>
            </a:r>
            <a:endParaRPr lang="en-US" dirty="0"/>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
        <p:nvSpPr>
          <p:cNvPr id="3" name="مربع نص 2">
            <a:extLst>
              <a:ext uri="{FF2B5EF4-FFF2-40B4-BE49-F238E27FC236}">
                <a16:creationId xmlns:a16="http://schemas.microsoft.com/office/drawing/2014/main" id="{77A0ED68-82A9-A0CD-1F21-649C6694CA7F}"/>
              </a:ext>
            </a:extLst>
          </p:cNvPr>
          <p:cNvSpPr txBox="1"/>
          <p:nvPr/>
        </p:nvSpPr>
        <p:spPr>
          <a:xfrm>
            <a:off x="3223138" y="3161125"/>
            <a:ext cx="3959749" cy="2266121"/>
          </a:xfrm>
          <a:prstGeom prst="rect">
            <a:avLst/>
          </a:prstGeom>
          <a:noFill/>
        </p:spPr>
        <p:txBody>
          <a:bodyPr wrap="square" rtlCol="0">
            <a:spAutoFit/>
          </a:bodyPr>
          <a:lstStyle/>
          <a:p>
            <a:endParaRPr lang="en-US" dirty="0"/>
          </a:p>
        </p:txBody>
      </p:sp>
      <p:sp>
        <p:nvSpPr>
          <p:cNvPr id="4" name="مربع نص 3">
            <a:extLst>
              <a:ext uri="{FF2B5EF4-FFF2-40B4-BE49-F238E27FC236}">
                <a16:creationId xmlns:a16="http://schemas.microsoft.com/office/drawing/2014/main" id="{1D2EE53C-BCC6-90C5-F28F-7157464FBC78}"/>
              </a:ext>
            </a:extLst>
          </p:cNvPr>
          <p:cNvSpPr txBox="1"/>
          <p:nvPr/>
        </p:nvSpPr>
        <p:spPr>
          <a:xfrm>
            <a:off x="1423284" y="1430754"/>
            <a:ext cx="6217919" cy="465364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Diabetes is a complex and chronic medical condition that affects the body's ability to regulate blood sugar levels. It is characterized by high blood glucose levels resulting from either insufficient insulin production or ineffective utilization of insulin. There are several key aspects related to diabetes that should be taken into consideration, so we need </a:t>
            </a:r>
            <a:r>
              <a:rPr lang="en-US" sz="2000" b="1" dirty="0">
                <a:latin typeface="Times New Roman" panose="02020603050405020304" pitchFamily="18" charset="0"/>
                <a:cs typeface="Times New Roman" panose="02020603050405020304" pitchFamily="18" charset="0"/>
              </a:rPr>
              <a:t>machine learning algorithms </a:t>
            </a:r>
            <a:r>
              <a:rPr lang="en-US" sz="2000" dirty="0">
                <a:latin typeface="Times New Roman" panose="02020603050405020304" pitchFamily="18" charset="0"/>
                <a:cs typeface="Times New Roman" panose="02020603050405020304" pitchFamily="18" charset="0"/>
              </a:rPr>
              <a:t>to predict weather a person will git diabetes or not based on patient information with ML models like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Multi-Layer Perceptron</a:t>
            </a:r>
            <a:r>
              <a:rPr lang="en-US" sz="2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Decision trees</a:t>
            </a:r>
            <a:r>
              <a:rPr lang="en-US" sz="2000" b="1" dirty="0">
                <a:solidFill>
                  <a:srgbClr val="92D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123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277089" y="-316419"/>
            <a:ext cx="10302240" cy="1852046"/>
          </a:xfrm>
        </p:spPr>
        <p:txBody>
          <a:bodyPr/>
          <a:lstStyle/>
          <a:p>
            <a:r>
              <a:rPr lang="en-US" dirty="0"/>
              <a:t>Problem statement</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439184" y="2588447"/>
            <a:ext cx="7853678" cy="726645"/>
          </a:xfrm>
        </p:spPr>
        <p:txBody>
          <a:bodyPr>
            <a:noAutofit/>
          </a:bodyPr>
          <a:lstStyle/>
          <a:p>
            <a:r>
              <a:rPr lang="en-US" sz="3200" dirty="0">
                <a:latin typeface="Times New Roman" panose="02020603050405020304" pitchFamily="18" charset="0"/>
                <a:cs typeface="Times New Roman" panose="02020603050405020304" pitchFamily="18" charset="0"/>
              </a:rPr>
              <a:t>Predict if a person will have diabetes in the future based on diabetes prediction dataset by understanding its features and done machine learning algorithms on it.</a:t>
            </a:r>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p:pic>
    </p:spTree>
    <p:extLst>
      <p:ext uri="{BB962C8B-B14F-4D97-AF65-F5344CB8AC3E}">
        <p14:creationId xmlns:p14="http://schemas.microsoft.com/office/powerpoint/2010/main" val="39627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Dataset information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4114800" y="2321781"/>
            <a:ext cx="7498080" cy="4023360"/>
          </a:xfrm>
        </p:spPr>
        <p:txBody>
          <a:bodyPr/>
          <a:lstStyle/>
          <a:p>
            <a:r>
              <a:rPr lang="en-US" b="0" i="0" dirty="0">
                <a:solidFill>
                  <a:srgbClr val="3C4043"/>
                </a:solidFill>
                <a:effectLst/>
                <a:highlight>
                  <a:srgbClr val="FFFFFF"/>
                </a:highlight>
                <a:latin typeface="Times New Roman" panose="02020603050405020304" pitchFamily="18" charset="0"/>
                <a:cs typeface="Times New Roman" panose="02020603050405020304" pitchFamily="18" charset="0"/>
              </a:rPr>
              <a:t>The </a:t>
            </a:r>
            <a:r>
              <a:rPr lang="en-US" b="1" i="0" dirty="0">
                <a:solidFill>
                  <a:srgbClr val="3C4043"/>
                </a:solidFill>
                <a:effectLst/>
                <a:highlight>
                  <a:srgbClr val="FFFFFF"/>
                </a:highlight>
                <a:latin typeface="Times New Roman" panose="02020603050405020304" pitchFamily="18" charset="0"/>
                <a:cs typeface="Times New Roman" panose="02020603050405020304" pitchFamily="18" charset="0"/>
              </a:rPr>
              <a:t>Diabetes prediction dataset</a:t>
            </a:r>
            <a:r>
              <a:rPr lang="en-US" b="0" i="0" dirty="0">
                <a:solidFill>
                  <a:srgbClr val="3C4043"/>
                </a:solidFill>
                <a:effectLst/>
                <a:highlight>
                  <a:srgbClr val="FFFFFF"/>
                </a:highlight>
                <a:latin typeface="Times New Roman" panose="02020603050405020304" pitchFamily="18" charset="0"/>
                <a:cs typeface="Times New Roman" panose="02020603050405020304" pitchFamily="18" charset="0"/>
              </a:rPr>
              <a:t> is a collection of medical and demographic data from patients, along with their diabetes status (positive or negative). The data includes features such as age, gender, body mass index (BMI), hypertension, heart disease, smoking history, HbA1c level, and blood glucose level. This dataset can be used to build machine learning models to predict diabetes in patients based on their medical history and demographic information. This can be useful for healthcare professionals in identifying patients who may be at risk of developing diabetes and in developing personalized treatment plans. Additionally, the dataset can be used by researchers to explore the relationships between various medical and demographic factors and the likelihood of developing diabetes.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28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34600" y="1928192"/>
            <a:ext cx="10302240" cy="2532490"/>
          </a:xfrm>
        </p:spPr>
        <p:txBody>
          <a:bodyPr/>
          <a:lstStyle/>
          <a:p>
            <a:r>
              <a:rPr lang="en-US" sz="24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students will understand how to use various machine learning algorithm on a dataset to make the model learns how predict the right output</a:t>
            </a:r>
            <a:endParaRPr lang="en-US" sz="2400" b="0" cap="none"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272208" y="1607213"/>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LEARNING OUTCOME</a:t>
            </a:r>
          </a:p>
        </p:txBody>
      </p:sp>
    </p:spTree>
    <p:extLst>
      <p:ext uri="{BB962C8B-B14F-4D97-AF65-F5344CB8AC3E}">
        <p14:creationId xmlns:p14="http://schemas.microsoft.com/office/powerpoint/2010/main" val="37491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dirty="0"/>
              <a:t>The steps to do this project</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10177670" cy="4040574"/>
          </a:xfrm>
        </p:spPr>
        <p:txBody>
          <a:bodyPr/>
          <a:lstStyle/>
          <a:p>
            <a:pPr lvl="1">
              <a:lnSpc>
                <a:spcPct val="150000"/>
              </a:lnSpc>
            </a:pPr>
            <a:r>
              <a:rPr lang="en-US" b="1" dirty="0">
                <a:hlinkClick r:id="rId3" action="ppaction://hlinksldjump"/>
              </a:rPr>
              <a:t>Preprocessing </a:t>
            </a:r>
            <a:endParaRPr lang="en-US" b="1" dirty="0"/>
          </a:p>
          <a:p>
            <a:pPr lvl="1">
              <a:lnSpc>
                <a:spcPct val="150000"/>
              </a:lnSpc>
            </a:pPr>
            <a:r>
              <a:rPr lang="en-US" sz="1800" b="1" dirty="0">
                <a:latin typeface="Times New Roman" panose="02020603050405020304" pitchFamily="18" charset="0"/>
                <a:cs typeface="Times New Roman" panose="02020603050405020304" pitchFamily="18" charset="0"/>
                <a:hlinkClick r:id="rId4" action="ppaction://hlinksldjump"/>
              </a:rPr>
              <a:t>Logistic Regression</a:t>
            </a:r>
            <a:endParaRPr lang="en-US" sz="1800" b="1" dirty="0">
              <a:latin typeface="Times New Roman" panose="02020603050405020304" pitchFamily="18" charset="0"/>
              <a:cs typeface="Times New Roman" panose="02020603050405020304" pitchFamily="18" charset="0"/>
            </a:endParaRPr>
          </a:p>
          <a:p>
            <a:pPr lvl="1">
              <a:lnSpc>
                <a:spcPct val="150000"/>
              </a:lnSpc>
            </a:pP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hlinkClick r:id="rId5" action="ppaction://hlinksldjump"/>
              </a:rPr>
              <a:t>Multi-Layer Perceptron </a:t>
            </a:r>
            <a:endParaRPr lang="en-US" sz="1800" b="1" dirty="0">
              <a:latin typeface="Times New Roman" panose="02020603050405020304" pitchFamily="18" charset="0"/>
              <a:cs typeface="Times New Roman" panose="02020603050405020304" pitchFamily="18" charset="0"/>
            </a:endParaRPr>
          </a:p>
          <a:p>
            <a:pPr lvl="1">
              <a:lnSpc>
                <a:spcPct val="150000"/>
              </a:lnSpc>
            </a:pPr>
            <a:r>
              <a:rPr lang="en-US" sz="1800" b="1" dirty="0">
                <a:latin typeface="Times New Roman" panose="02020603050405020304" pitchFamily="18" charset="0"/>
                <a:cs typeface="Times New Roman" panose="02020603050405020304" pitchFamily="18" charset="0"/>
                <a:hlinkClick r:id="rId6" action="ppaction://hlinksldjump"/>
              </a:rPr>
              <a:t>Decision trees. </a:t>
            </a:r>
            <a:endParaRPr lang="en-US" b="1" dirty="0"/>
          </a:p>
        </p:txBody>
      </p:sp>
    </p:spTree>
    <p:extLst>
      <p:ext uri="{BB962C8B-B14F-4D97-AF65-F5344CB8AC3E}">
        <p14:creationId xmlns:p14="http://schemas.microsoft.com/office/powerpoint/2010/main" val="210281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34600" y="1928192"/>
            <a:ext cx="10302240" cy="2532490"/>
          </a:xfrm>
        </p:spPr>
        <p:txBody>
          <a:bodyPr/>
          <a:lstStyle/>
          <a:p>
            <a:r>
              <a:rPr lang="en-US" sz="2400" b="0" cap="none" dirty="0">
                <a:latin typeface="Times New Roman" panose="02020603050405020304" pitchFamily="18" charset="0"/>
                <a:cs typeface="Times New Roman" panose="02020603050405020304" pitchFamily="18" charset="0"/>
              </a:rPr>
              <a:t>First, we read the data and cleaning it by checking if there is any null values and remove it and make sure it is ready for our model.</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272208" y="1607213"/>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Preprocessing </a:t>
            </a:r>
          </a:p>
        </p:txBody>
      </p:sp>
    </p:spTree>
    <p:extLst>
      <p:ext uri="{BB962C8B-B14F-4D97-AF65-F5344CB8AC3E}">
        <p14:creationId xmlns:p14="http://schemas.microsoft.com/office/powerpoint/2010/main" val="202196967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54</TotalTime>
  <Words>529</Words>
  <Application>Microsoft Office PowerPoint</Application>
  <PresentationFormat>شاشة عريضة</PresentationFormat>
  <Paragraphs>52</Paragraphs>
  <Slides>13</Slides>
  <Notes>12</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13</vt:i4>
      </vt:variant>
    </vt:vector>
  </HeadingPairs>
  <TitlesOfParts>
    <vt:vector size="18" baseType="lpstr">
      <vt:lpstr>Arial</vt:lpstr>
      <vt:lpstr>Calibri</vt:lpstr>
      <vt:lpstr>Times New Roman</vt:lpstr>
      <vt:lpstr>Univers</vt:lpstr>
      <vt:lpstr>GradientVTI</vt:lpstr>
      <vt:lpstr>Predict Diabetes Outcomes Based on Patient Data Project</vt:lpstr>
      <vt:lpstr>TEAM MEMBERS</vt:lpstr>
      <vt:lpstr> Agenda</vt:lpstr>
      <vt:lpstr>ABSTRACTION</vt:lpstr>
      <vt:lpstr>Problem statement</vt:lpstr>
      <vt:lpstr>Dataset information</vt:lpstr>
      <vt:lpstr>The students will understand how to use various machine learning algorithm on a dataset to make the model learns how predict the right output</vt:lpstr>
      <vt:lpstr>The steps to do this project</vt:lpstr>
      <vt:lpstr>First, we read the data and cleaning it by checking if there is any null values and remove it and make sure it is ready for our model.</vt:lpstr>
      <vt:lpstr>This type of statistical model (also known as logit model) is often used for classification and predictive analytics. Since the outcome is a probability, the dependent variable is bounded between 0 and 1.</vt:lpstr>
      <vt:lpstr>A multilayer perceptron (MLP) is a name for a modern feedforward artificial neural network, consisting of fully connected neurons with a nonlinear kind of activation function, organized in at least three layers.</vt:lpstr>
      <vt:lpstr>A decision tree is a supervised learning algorithm, which is utilized for both classification and regression tasks. It has a hierarchical, tree structure, which consists of a root node, branches, internal nodes and leaf nodes and it uses this tree structure to predict the outcome of the problem.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Diabetes Outcomes Based on Patient Data Project</dc:title>
  <dc:creator>Hassan mostafa hassan soliman</dc:creator>
  <cp:lastModifiedBy>Hassan mostafa hassan soliman</cp:lastModifiedBy>
  <cp:revision>1</cp:revision>
  <dcterms:created xsi:type="dcterms:W3CDTF">2024-05-03T20:48:32Z</dcterms:created>
  <dcterms:modified xsi:type="dcterms:W3CDTF">2024-05-03T21:42:58Z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