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1"/>
  </p:notesMasterIdLst>
  <p:sldIdLst>
    <p:sldId id="256" r:id="rId2"/>
    <p:sldId id="257" r:id="rId3"/>
    <p:sldId id="258" r:id="rId4"/>
    <p:sldId id="284" r:id="rId5"/>
    <p:sldId id="283" r:id="rId6"/>
    <p:sldId id="259" r:id="rId7"/>
    <p:sldId id="260" r:id="rId8"/>
    <p:sldId id="261" r:id="rId9"/>
    <p:sldId id="262" r:id="rId10"/>
    <p:sldId id="263" r:id="rId11"/>
    <p:sldId id="281"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82" r:id="rId29"/>
    <p:sldId id="285" r:id="rId30"/>
    <p:sldId id="289" r:id="rId31"/>
    <p:sldId id="279" r:id="rId32"/>
    <p:sldId id="292" r:id="rId33"/>
    <p:sldId id="288" r:id="rId34"/>
    <p:sldId id="290" r:id="rId35"/>
    <p:sldId id="293" r:id="rId36"/>
    <p:sldId id="287" r:id="rId37"/>
    <p:sldId id="299" r:id="rId38"/>
    <p:sldId id="295" r:id="rId39"/>
    <p:sldId id="300" r:id="rId40"/>
    <p:sldId id="301" r:id="rId41"/>
    <p:sldId id="302" r:id="rId42"/>
    <p:sldId id="286" r:id="rId43"/>
    <p:sldId id="294" r:id="rId44"/>
    <p:sldId id="303" r:id="rId45"/>
    <p:sldId id="304" r:id="rId46"/>
    <p:sldId id="305" r:id="rId47"/>
    <p:sldId id="307" r:id="rId48"/>
    <p:sldId id="306" r:id="rId49"/>
    <p:sldId id="297" r:id="rId50"/>
    <p:sldId id="308" r:id="rId51"/>
    <p:sldId id="309" r:id="rId52"/>
    <p:sldId id="310" r:id="rId53"/>
    <p:sldId id="312" r:id="rId54"/>
    <p:sldId id="313" r:id="rId55"/>
    <p:sldId id="311" r:id="rId56"/>
    <p:sldId id="291" r:id="rId57"/>
    <p:sldId id="314" r:id="rId58"/>
    <p:sldId id="298" r:id="rId59"/>
    <p:sldId id="296" r:id="rId6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4XMhBu4ZfsQinDA53yh/X1f6F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355761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4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490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11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58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00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216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3b71e7a4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3b71e7a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348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3b71e7a4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13b71e7a4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54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13b71e7a43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13b71e7a4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056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3b71e7a4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13b71e7a4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976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13b71e7a43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13b71e7a4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19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633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13b71e7a43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13b71e7a4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870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13b71e7a4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13b71e7a4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968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13b71e7a43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13b71e7a4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273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13b71e7a4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13b71e7a4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34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2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128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70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2409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91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94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47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51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Hashing </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Data Structure</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1. Division</a:t>
            </a:r>
            <a:endParaRPr/>
          </a:p>
        </p:txBody>
      </p:sp>
      <p:sp>
        <p:nvSpPr>
          <p:cNvPr id="129" name="Google Shape;12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dirty="0"/>
              <a:t>In the Division method for hashing, the key </a:t>
            </a:r>
            <a:r>
              <a:rPr lang="en-US" dirty="0" smtClean="0"/>
              <a:t>𝐾 </a:t>
            </a:r>
            <a:r>
              <a:rPr lang="en-US" dirty="0"/>
              <a:t>is divided by the table size (or a chosen divisor) and the remainder is used as the hash index. This guarantees that the hash function returns a number within the valid index range of the table.</a:t>
            </a:r>
            <a:endParaRPr dirty="0"/>
          </a:p>
          <a:p>
            <a:pPr marL="228600" lvl="0" indent="-228600" algn="l" rtl="0">
              <a:lnSpc>
                <a:spcPct val="90000"/>
              </a:lnSpc>
              <a:spcBef>
                <a:spcPts val="1000"/>
              </a:spcBef>
              <a:spcAft>
                <a:spcPts val="0"/>
              </a:spcAft>
              <a:buClr>
                <a:schemeClr val="dk1"/>
              </a:buClr>
              <a:buSzPct val="100000"/>
              <a:buFont typeface="Arial"/>
              <a:buChar char="•"/>
            </a:pPr>
            <a:r>
              <a:rPr lang="en-US" b="1" dirty="0"/>
              <a:t>Formula: </a:t>
            </a:r>
            <a:r>
              <a:rPr lang="en-US" u="sng" dirty="0"/>
              <a:t>h(K)=K mod  </a:t>
            </a:r>
            <a:r>
              <a:rPr lang="en-US" u="sng" dirty="0" err="1"/>
              <a:t>Tsize</a:t>
            </a:r>
            <a:r>
              <a:rPr lang="en-US" dirty="0"/>
              <a:t>, where </a:t>
            </a:r>
            <a:r>
              <a:rPr lang="en-US" dirty="0" err="1"/>
              <a:t>TSize</a:t>
            </a:r>
            <a:r>
              <a:rPr lang="en-US" dirty="0"/>
              <a:t> is the size of the hash table.</a:t>
            </a:r>
            <a:endParaRPr dirty="0"/>
          </a:p>
          <a:p>
            <a:pPr marL="228600" lvl="0" indent="-228600" algn="l" rtl="0">
              <a:lnSpc>
                <a:spcPct val="90000"/>
              </a:lnSpc>
              <a:spcBef>
                <a:spcPts val="1000"/>
              </a:spcBef>
              <a:spcAft>
                <a:spcPts val="0"/>
              </a:spcAft>
              <a:buClr>
                <a:schemeClr val="dk1"/>
              </a:buClr>
              <a:buSzPct val="100000"/>
              <a:buFont typeface="Arial"/>
              <a:buChar char="•"/>
            </a:pPr>
            <a:r>
              <a:rPr lang="en-US" b="1" dirty="0"/>
              <a:t>Prime Divisor: </a:t>
            </a:r>
            <a:r>
              <a:rPr lang="en-US" dirty="0"/>
              <a:t>It is generally recommended to use a prime number for </a:t>
            </a:r>
            <a:r>
              <a:rPr lang="en-US" dirty="0" err="1"/>
              <a:t>TSize</a:t>
            </a:r>
            <a:r>
              <a:rPr lang="en-US" dirty="0"/>
              <a:t>. This choice minimizes patterns in the keys that could cause clustering (multiple keys hashing to the same index).</a:t>
            </a:r>
            <a:endParaRPr dirty="0"/>
          </a:p>
          <a:p>
            <a:pPr marL="228600" lvl="0" indent="-228600">
              <a:buSzPct val="100000"/>
            </a:pPr>
            <a:r>
              <a:rPr lang="en-US" b="1" dirty="0"/>
              <a:t>Alternative for Non-Prime Table Sizes: </a:t>
            </a:r>
            <a:r>
              <a:rPr lang="en-US" dirty="0"/>
              <a:t>If a non-prime </a:t>
            </a:r>
            <a:r>
              <a:rPr lang="en-US" dirty="0" err="1"/>
              <a:t>Tsize</a:t>
            </a:r>
            <a:r>
              <a:rPr lang="en-US" dirty="0"/>
              <a:t> is used, choosing a prime </a:t>
            </a:r>
            <a:r>
              <a:rPr lang="en-US" dirty="0" smtClean="0"/>
              <a:t>number p </a:t>
            </a:r>
            <a:r>
              <a:rPr lang="en-US" dirty="0"/>
              <a:t>&gt; </a:t>
            </a:r>
            <a:r>
              <a:rPr lang="en-US" dirty="0" err="1" smtClean="0"/>
              <a:t>Tsize</a:t>
            </a:r>
            <a:r>
              <a:rPr lang="en-US" dirty="0" smtClean="0"/>
              <a:t> can </a:t>
            </a:r>
            <a:r>
              <a:rPr lang="en-US" dirty="0"/>
              <a:t>be effective by computing </a:t>
            </a:r>
            <a:r>
              <a:rPr lang="en-US" u="sng" dirty="0"/>
              <a:t>h(K)=(K mod  p)mod  </a:t>
            </a:r>
            <a:r>
              <a:rPr lang="en-US" u="sng" dirty="0" err="1"/>
              <a:t>TSize</a:t>
            </a:r>
            <a:r>
              <a:rPr lang="en-US" dirty="0"/>
              <a:t>.</a:t>
            </a:r>
            <a:endParaRPr dirty="0"/>
          </a:p>
          <a:p>
            <a:pPr marL="228600" lvl="0" indent="-228600" algn="l" rtl="0">
              <a:lnSpc>
                <a:spcPct val="90000"/>
              </a:lnSpc>
              <a:spcBef>
                <a:spcPts val="1000"/>
              </a:spcBef>
              <a:spcAft>
                <a:spcPts val="0"/>
              </a:spcAft>
              <a:buClr>
                <a:schemeClr val="dk1"/>
              </a:buClr>
              <a:buSzPct val="100000"/>
              <a:buChar char="•"/>
            </a:pPr>
            <a:r>
              <a:rPr lang="en-US" b="1" dirty="0"/>
              <a:t>Why Primes are Preferred:</a:t>
            </a:r>
            <a:endParaRPr dirty="0"/>
          </a:p>
          <a:p>
            <a:pPr marL="685800" lvl="1" indent="-228600" algn="l" rtl="0">
              <a:lnSpc>
                <a:spcPct val="90000"/>
              </a:lnSpc>
              <a:spcBef>
                <a:spcPts val="500"/>
              </a:spcBef>
              <a:spcAft>
                <a:spcPts val="0"/>
              </a:spcAft>
              <a:buClr>
                <a:schemeClr val="dk1"/>
              </a:buClr>
              <a:buSzPct val="100000"/>
              <a:buChar char="•"/>
            </a:pPr>
            <a:r>
              <a:rPr lang="en-US" dirty="0"/>
              <a:t>Prime divisors reduce the risk of collisions, as they help spread out the indices generated by the hash function. Non-prime divisors can work if they are carefully chosen, such as when they lack small prime factors (generally, divisors with factors greater than 20 perform better).</a:t>
            </a:r>
            <a:endParaRPr dirty="0"/>
          </a:p>
          <a:p>
            <a:pPr marL="228600" lvl="0" indent="-228600" algn="l" rtl="0">
              <a:lnSpc>
                <a:spcPct val="90000"/>
              </a:lnSpc>
              <a:spcBef>
                <a:spcPts val="1000"/>
              </a:spcBef>
              <a:spcAft>
                <a:spcPts val="0"/>
              </a:spcAft>
              <a:buClr>
                <a:schemeClr val="dk1"/>
              </a:buClr>
              <a:buSzPct val="100000"/>
              <a:buChar char="•"/>
            </a:pPr>
            <a:r>
              <a:rPr lang="en-US" b="1" dirty="0"/>
              <a:t>When to Use Division Hashing:</a:t>
            </a:r>
            <a:endParaRPr dirty="0"/>
          </a:p>
          <a:p>
            <a:pPr marL="685800" lvl="1" indent="-228600" algn="l" rtl="0">
              <a:lnSpc>
                <a:spcPct val="90000"/>
              </a:lnSpc>
              <a:spcBef>
                <a:spcPts val="500"/>
              </a:spcBef>
              <a:spcAft>
                <a:spcPts val="0"/>
              </a:spcAft>
              <a:buClr>
                <a:schemeClr val="dk1"/>
              </a:buClr>
              <a:buSzPct val="100000"/>
              <a:buChar char="•"/>
            </a:pPr>
            <a:r>
              <a:rPr lang="en-US" dirty="0"/>
              <a:t>The division method is preferred when there is minimal information about the distribution of keys. It is a simple, effective approach with minimal computational overhead.</a:t>
            </a:r>
            <a:endParaRPr dirty="0"/>
          </a:p>
          <a:p>
            <a:pPr marL="228600" lvl="0" indent="-104140" algn="l" rtl="0">
              <a:lnSpc>
                <a:spcPct val="90000"/>
              </a:lnSpc>
              <a:spcBef>
                <a:spcPts val="1000"/>
              </a:spcBef>
              <a:spcAft>
                <a:spcPts val="0"/>
              </a:spcAft>
              <a:buClr>
                <a:schemeClr val="dk1"/>
              </a:buClr>
              <a:buSzPct val="100000"/>
              <a:buNone/>
            </a:pPr>
            <a:endParaRPr dirty="0"/>
          </a:p>
        </p:txBody>
      </p:sp>
      <p:pic>
        <p:nvPicPr>
          <p:cNvPr id="130" name="Google Shape;130;p8"/>
          <p:cNvPicPr preferRelativeResize="0"/>
          <p:nvPr/>
        </p:nvPicPr>
        <p:blipFill rotWithShape="1">
          <a:blip r:embed="rId3">
            <a:alphaModFix/>
          </a:blip>
          <a:srcRect/>
          <a:stretch/>
        </p:blipFill>
        <p:spPr>
          <a:xfrm>
            <a:off x="9217891" y="2304732"/>
            <a:ext cx="2604867" cy="374450"/>
          </a:xfrm>
          <a:prstGeom prst="rect">
            <a:avLst/>
          </a:prstGeom>
          <a:noFill/>
          <a:ln>
            <a:noFill/>
          </a:ln>
        </p:spPr>
      </p:pic>
      <p:pic>
        <p:nvPicPr>
          <p:cNvPr id="131" name="Google Shape;131;p8"/>
          <p:cNvPicPr preferRelativeResize="0"/>
          <p:nvPr/>
        </p:nvPicPr>
        <p:blipFill rotWithShape="1">
          <a:blip r:embed="rId4">
            <a:alphaModFix/>
          </a:blip>
          <a:srcRect/>
          <a:stretch/>
        </p:blipFill>
        <p:spPr>
          <a:xfrm>
            <a:off x="9152274" y="4013046"/>
            <a:ext cx="2736099" cy="276684"/>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lnSpcReduction="10000"/>
          </a:bodyPr>
          <a:lstStyle/>
          <a:p>
            <a:r>
              <a:rPr lang="en-US" dirty="0" smtClean="0"/>
              <a:t>Data(k) = 100, 200, 300,400, 500</a:t>
            </a:r>
          </a:p>
          <a:p>
            <a:r>
              <a:rPr lang="en-US" dirty="0" err="1" smtClean="0"/>
              <a:t>Tsize</a:t>
            </a:r>
            <a:r>
              <a:rPr lang="en-US" dirty="0" smtClean="0"/>
              <a:t>=10</a:t>
            </a:r>
          </a:p>
          <a:p>
            <a:pPr lvl="1"/>
            <a:r>
              <a:rPr lang="en-US" dirty="0"/>
              <a:t>All keys map to index </a:t>
            </a:r>
            <a:r>
              <a:rPr lang="en-US" b="1" dirty="0" smtClean="0"/>
              <a:t>0</a:t>
            </a:r>
          </a:p>
          <a:p>
            <a:endParaRPr lang="en-US" b="1" dirty="0"/>
          </a:p>
          <a:p>
            <a:r>
              <a:rPr lang="en-US" dirty="0" err="1"/>
              <a:t>TSize</a:t>
            </a:r>
            <a:r>
              <a:rPr lang="en-US" dirty="0"/>
              <a:t> = </a:t>
            </a:r>
            <a:r>
              <a:rPr lang="en-US" dirty="0" smtClean="0"/>
              <a:t>7</a:t>
            </a:r>
          </a:p>
          <a:p>
            <a:pPr lvl="1"/>
            <a:r>
              <a:rPr lang="da-DK" dirty="0"/>
              <a:t>h(100)=</a:t>
            </a:r>
            <a:r>
              <a:rPr lang="da-DK" dirty="0" smtClean="0"/>
              <a:t>100 mod 7 = 2</a:t>
            </a:r>
          </a:p>
          <a:p>
            <a:pPr lvl="1"/>
            <a:r>
              <a:rPr lang="da-DK" dirty="0" smtClean="0"/>
              <a:t>ℎ(200</a:t>
            </a:r>
            <a:r>
              <a:rPr lang="da-DK" dirty="0"/>
              <a:t>)=</a:t>
            </a:r>
            <a:r>
              <a:rPr lang="da-DK" dirty="0" smtClean="0"/>
              <a:t>200 mod</a:t>
            </a:r>
            <a:r>
              <a:rPr lang="da-DK" dirty="0"/>
              <a:t>  </a:t>
            </a:r>
            <a:r>
              <a:rPr lang="da-DK" dirty="0" smtClean="0"/>
              <a:t>7 = 4</a:t>
            </a:r>
          </a:p>
          <a:p>
            <a:pPr lvl="1"/>
            <a:r>
              <a:rPr lang="da-DK" dirty="0" smtClean="0"/>
              <a:t>ℎ(300</a:t>
            </a:r>
            <a:r>
              <a:rPr lang="da-DK" dirty="0"/>
              <a:t>)=</a:t>
            </a:r>
            <a:r>
              <a:rPr lang="da-DK" dirty="0" smtClean="0"/>
              <a:t>300 mod</a:t>
            </a:r>
            <a:r>
              <a:rPr lang="da-DK" dirty="0"/>
              <a:t>  </a:t>
            </a:r>
            <a:r>
              <a:rPr lang="da-DK" dirty="0" smtClean="0"/>
              <a:t>7 = 6</a:t>
            </a:r>
          </a:p>
          <a:p>
            <a:pPr lvl="1"/>
            <a:r>
              <a:rPr lang="da-DK" dirty="0" smtClean="0"/>
              <a:t>h(400)=400 mod 7 = 1</a:t>
            </a:r>
          </a:p>
          <a:p>
            <a:pPr lvl="1"/>
            <a:r>
              <a:rPr lang="da-DK" dirty="0" smtClean="0"/>
              <a:t>ℎ(500)=500 mod</a:t>
            </a:r>
            <a:r>
              <a:rPr lang="da-DK" dirty="0"/>
              <a:t>  </a:t>
            </a:r>
            <a:r>
              <a:rPr lang="da-DK" dirty="0" smtClean="0"/>
              <a:t>7 = 3</a:t>
            </a:r>
          </a:p>
        </p:txBody>
      </p:sp>
    </p:spTree>
    <p:extLst>
      <p:ext uri="{BB962C8B-B14F-4D97-AF65-F5344CB8AC3E}">
        <p14:creationId xmlns:p14="http://schemas.microsoft.com/office/powerpoint/2010/main" val="2055407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2. Folding </a:t>
            </a:r>
            <a:endParaRPr/>
          </a:p>
        </p:txBody>
      </p:sp>
      <p:sp>
        <p:nvSpPr>
          <p:cNvPr id="137" name="Google Shape;13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In the Folding method for hashing, the key is </a:t>
            </a:r>
            <a:r>
              <a:rPr lang="en-US" b="1" dirty="0"/>
              <a:t>divided into multiple parts</a:t>
            </a:r>
            <a:r>
              <a:rPr lang="en-US" dirty="0"/>
              <a:t>, which are then "folded" together through a series of transformations to form the hash index. </a:t>
            </a:r>
            <a:endParaRPr dirty="0"/>
          </a:p>
          <a:p>
            <a:pPr marL="228600" lvl="0" indent="-228600" algn="l" rtl="0">
              <a:lnSpc>
                <a:spcPct val="90000"/>
              </a:lnSpc>
              <a:spcBef>
                <a:spcPts val="1000"/>
              </a:spcBef>
              <a:spcAft>
                <a:spcPts val="0"/>
              </a:spcAft>
              <a:buClr>
                <a:schemeClr val="dk1"/>
              </a:buClr>
              <a:buSzPts val="2800"/>
              <a:buChar char="•"/>
            </a:pPr>
            <a:r>
              <a:rPr lang="en-US" dirty="0"/>
              <a:t>This method is particularly useful for keys that are long numbers or strings, like social security numbers (SSNs), by breaking them down into manageable parts and then combining these parts to get a final hash address.</a:t>
            </a:r>
            <a:endParaRPr dirty="0"/>
          </a:p>
          <a:p>
            <a:pPr marL="228600" lvl="0" indent="-228600" algn="l" rtl="0">
              <a:lnSpc>
                <a:spcPct val="90000"/>
              </a:lnSpc>
              <a:spcBef>
                <a:spcPts val="1000"/>
              </a:spcBef>
              <a:spcAft>
                <a:spcPts val="0"/>
              </a:spcAft>
              <a:buClr>
                <a:schemeClr val="dk1"/>
              </a:buClr>
              <a:buSzPts val="2800"/>
              <a:buChar char="•"/>
            </a:pPr>
            <a:r>
              <a:rPr lang="en-US" dirty="0"/>
              <a:t>There are two types of folding: </a:t>
            </a:r>
            <a:endParaRPr dirty="0"/>
          </a:p>
          <a:p>
            <a:pPr marL="685800" lvl="1" indent="-228600" algn="l" rtl="0">
              <a:lnSpc>
                <a:spcPct val="90000"/>
              </a:lnSpc>
              <a:spcBef>
                <a:spcPts val="500"/>
              </a:spcBef>
              <a:spcAft>
                <a:spcPts val="0"/>
              </a:spcAft>
              <a:buClr>
                <a:schemeClr val="dk1"/>
              </a:buClr>
              <a:buSzPts val="2400"/>
              <a:buChar char="•"/>
            </a:pPr>
            <a:r>
              <a:rPr lang="en-US" dirty="0"/>
              <a:t>shift folding and </a:t>
            </a:r>
            <a:endParaRPr dirty="0"/>
          </a:p>
          <a:p>
            <a:pPr marL="685800" lvl="1" indent="-228600" algn="l" rtl="0">
              <a:lnSpc>
                <a:spcPct val="90000"/>
              </a:lnSpc>
              <a:spcBef>
                <a:spcPts val="500"/>
              </a:spcBef>
              <a:spcAft>
                <a:spcPts val="0"/>
              </a:spcAft>
              <a:buClr>
                <a:schemeClr val="dk1"/>
              </a:buClr>
              <a:buSzPts val="2400"/>
              <a:buChar char="•"/>
            </a:pPr>
            <a:r>
              <a:rPr lang="en-US" dirty="0"/>
              <a:t>boundary folding.</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Shift folding </a:t>
            </a:r>
            <a:endParaRPr/>
          </a:p>
        </p:txBody>
      </p:sp>
      <p:sp>
        <p:nvSpPr>
          <p:cNvPr id="143" name="Google Shape;14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44" name="Google Shape;144;p10" descr="PPT - Hashing PowerPoint Presentation, free download - ID:9094189"/>
          <p:cNvPicPr preferRelativeResize="0"/>
          <p:nvPr/>
        </p:nvPicPr>
        <p:blipFill rotWithShape="1">
          <a:blip r:embed="rId3">
            <a:alphaModFix/>
          </a:blip>
          <a:srcRect/>
          <a:stretch/>
        </p:blipFill>
        <p:spPr>
          <a:xfrm>
            <a:off x="4184073" y="812800"/>
            <a:ext cx="7832436" cy="587432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Shift Folding  </a:t>
            </a:r>
            <a:endParaRPr/>
          </a:p>
        </p:txBody>
      </p:sp>
      <p:sp>
        <p:nvSpPr>
          <p:cNvPr id="150" name="Google Shape;150;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51" name="Google Shape;151;p11" descr="PPT - Hashing PowerPoint Presentation, free download - ID:9094189"/>
          <p:cNvPicPr preferRelativeResize="0"/>
          <p:nvPr/>
        </p:nvPicPr>
        <p:blipFill rotWithShape="1">
          <a:blip r:embed="rId3">
            <a:alphaModFix/>
          </a:blip>
          <a:srcRect/>
          <a:stretch/>
        </p:blipFill>
        <p:spPr>
          <a:xfrm>
            <a:off x="2709333" y="1825625"/>
            <a:ext cx="6773333" cy="5080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Boundary Hash</a:t>
            </a:r>
            <a:endParaRPr/>
          </a:p>
        </p:txBody>
      </p:sp>
      <p:sp>
        <p:nvSpPr>
          <p:cNvPr id="157" name="Google Shape;15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In this method, the key parts are </a:t>
            </a:r>
            <a:r>
              <a:rPr lang="en-US" b="1" dirty="0"/>
              <a:t>alternately reversed </a:t>
            </a:r>
            <a:r>
              <a:rPr lang="en-US" dirty="0"/>
              <a:t>to prevent patterns that may emerge if the data has certain ordering structures.</a:t>
            </a:r>
            <a:endParaRPr dirty="0"/>
          </a:p>
          <a:p>
            <a:pPr marL="228600" lvl="0" indent="-228600" algn="l" rtl="0">
              <a:lnSpc>
                <a:spcPct val="90000"/>
              </a:lnSpc>
              <a:spcBef>
                <a:spcPts val="1000"/>
              </a:spcBef>
              <a:spcAft>
                <a:spcPts val="0"/>
              </a:spcAft>
              <a:buClr>
                <a:schemeClr val="dk1"/>
              </a:buClr>
              <a:buSzPts val="2800"/>
              <a:buFont typeface="Arial"/>
              <a:buChar char="•"/>
            </a:pPr>
            <a:r>
              <a:rPr lang="en-US" b="1" dirty="0"/>
              <a:t>Example</a:t>
            </a:r>
            <a:r>
              <a:rPr lang="en-US" dirty="0"/>
              <a:t>: Using the same SSN parts, "123", "456", and "789":Start with 123.</a:t>
            </a:r>
            <a:endParaRPr dirty="0"/>
          </a:p>
          <a:p>
            <a:pPr marL="685800" lvl="1" indent="-228600" algn="l" rtl="0">
              <a:lnSpc>
                <a:spcPct val="90000"/>
              </a:lnSpc>
              <a:spcBef>
                <a:spcPts val="500"/>
              </a:spcBef>
              <a:spcAft>
                <a:spcPts val="0"/>
              </a:spcAft>
              <a:buClr>
                <a:schemeClr val="dk1"/>
              </a:buClr>
              <a:buSzPts val="2400"/>
              <a:buChar char="•"/>
            </a:pPr>
            <a:r>
              <a:rPr lang="en-US" dirty="0"/>
              <a:t>Reverse the second part, making it 654.</a:t>
            </a:r>
            <a:endParaRPr dirty="0"/>
          </a:p>
          <a:p>
            <a:pPr marL="685800" lvl="1" indent="-228600" algn="l" rtl="0">
              <a:lnSpc>
                <a:spcPct val="90000"/>
              </a:lnSpc>
              <a:spcBef>
                <a:spcPts val="500"/>
              </a:spcBef>
              <a:spcAft>
                <a:spcPts val="0"/>
              </a:spcAft>
              <a:buClr>
                <a:schemeClr val="dk1"/>
              </a:buClr>
              <a:buSzPts val="2400"/>
              <a:buChar char="•"/>
            </a:pPr>
            <a:r>
              <a:rPr lang="en-US" dirty="0"/>
              <a:t>Add the third part normally, 789.</a:t>
            </a:r>
            <a:endParaRPr dirty="0"/>
          </a:p>
          <a:p>
            <a:pPr marL="685800" lvl="1" indent="-228600" algn="l" rtl="0">
              <a:lnSpc>
                <a:spcPct val="90000"/>
              </a:lnSpc>
              <a:spcBef>
                <a:spcPts val="500"/>
              </a:spcBef>
              <a:spcAft>
                <a:spcPts val="0"/>
              </a:spcAft>
              <a:buClr>
                <a:schemeClr val="dk1"/>
              </a:buClr>
              <a:buSzPts val="2400"/>
              <a:buChar char="•"/>
            </a:pPr>
            <a:r>
              <a:rPr lang="en-US" dirty="0"/>
              <a:t>The resulting sum is 123 + 654 + 789 = 1566, which can be processed modulo </a:t>
            </a:r>
            <a:r>
              <a:rPr lang="en-US" dirty="0" err="1"/>
              <a:t>TSize</a:t>
            </a:r>
            <a:r>
              <a:rPr lang="en-US" dirty="0"/>
              <a:t> to get the final hash.</a:t>
            </a:r>
            <a:endParaRPr dirty="0"/>
          </a:p>
          <a:p>
            <a:pPr marL="228600" lvl="0" indent="-228600" algn="l" rtl="0">
              <a:lnSpc>
                <a:spcPct val="90000"/>
              </a:lnSpc>
              <a:spcBef>
                <a:spcPts val="1000"/>
              </a:spcBef>
              <a:spcAft>
                <a:spcPts val="0"/>
              </a:spcAft>
              <a:buClr>
                <a:schemeClr val="dk1"/>
              </a:buClr>
              <a:buSzPts val="2800"/>
              <a:buChar char="•"/>
            </a:pPr>
            <a:r>
              <a:rPr lang="en-US" dirty="0"/>
              <a:t>A bit-oriented version of shift folding is obtained by applying the exclusive-or operation, ˆ.</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Bit-Oriented Folding</a:t>
            </a:r>
            <a:endParaRPr/>
          </a:p>
        </p:txBody>
      </p:sp>
      <p:sp>
        <p:nvSpPr>
          <p:cNvPr id="163" name="Google Shape;16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dirty="0"/>
              <a:t>For bit patterns instead of numeric values, bitwise operations like exclusive OR (XOR) are used to combine parts. This is</a:t>
            </a:r>
            <a:r>
              <a:rPr lang="en-US" b="1" dirty="0"/>
              <a:t> common with strings or binary data.</a:t>
            </a:r>
            <a:endParaRPr b="1" dirty="0"/>
          </a:p>
          <a:p>
            <a:pPr marL="228600" lvl="0" indent="-228600" algn="l" rtl="0">
              <a:lnSpc>
                <a:spcPct val="90000"/>
              </a:lnSpc>
              <a:spcBef>
                <a:spcPts val="1000"/>
              </a:spcBef>
              <a:spcAft>
                <a:spcPts val="0"/>
              </a:spcAft>
              <a:buClr>
                <a:schemeClr val="dk1"/>
              </a:buClr>
              <a:buSzPct val="100000"/>
              <a:buFont typeface="Arial"/>
              <a:buChar char="•"/>
            </a:pPr>
            <a:r>
              <a:rPr lang="en-US" dirty="0"/>
              <a:t>String XOR Example: For a string like "</a:t>
            </a:r>
            <a:r>
              <a:rPr lang="en-US" dirty="0" err="1"/>
              <a:t>abcd</a:t>
            </a:r>
            <a:r>
              <a:rPr lang="en-US" dirty="0"/>
              <a:t>", each character is </a:t>
            </a:r>
            <a:r>
              <a:rPr lang="en-US" dirty="0" err="1"/>
              <a:t>XOR’d</a:t>
            </a:r>
            <a:r>
              <a:rPr lang="en-US" dirty="0"/>
              <a:t> to produce a hash:</a:t>
            </a:r>
            <a:endParaRPr dirty="0"/>
          </a:p>
          <a:p>
            <a:pPr marL="685800" lvl="1" indent="-228600" algn="l" rtl="0">
              <a:lnSpc>
                <a:spcPct val="90000"/>
              </a:lnSpc>
              <a:spcBef>
                <a:spcPts val="500"/>
              </a:spcBef>
              <a:spcAft>
                <a:spcPts val="0"/>
              </a:spcAft>
              <a:buClr>
                <a:schemeClr val="dk1"/>
              </a:buClr>
              <a:buSzPct val="100000"/>
              <a:buChar char="•"/>
            </a:pPr>
            <a:r>
              <a:rPr lang="en-US" dirty="0"/>
              <a:t>For example, for the string “</a:t>
            </a:r>
            <a:r>
              <a:rPr lang="en-US" dirty="0" err="1"/>
              <a:t>abcd</a:t>
            </a:r>
            <a:r>
              <a:rPr lang="en-US" dirty="0"/>
              <a:t>,” h(“</a:t>
            </a:r>
            <a:r>
              <a:rPr lang="en-US" dirty="0" err="1"/>
              <a:t>abcd</a:t>
            </a:r>
            <a:r>
              <a:rPr lang="en-US" dirty="0"/>
              <a:t>”) = “</a:t>
            </a:r>
            <a:r>
              <a:rPr lang="en-US" dirty="0" err="1"/>
              <a:t>a”ˆ“b”ˆ“c”ˆ“d</a:t>
            </a:r>
            <a:r>
              <a:rPr lang="en-US" dirty="0"/>
              <a:t>.”</a:t>
            </a:r>
            <a:endParaRPr dirty="0"/>
          </a:p>
          <a:p>
            <a:pPr marL="742950" lvl="1" indent="-285750" algn="l" rtl="0">
              <a:lnSpc>
                <a:spcPct val="90000"/>
              </a:lnSpc>
              <a:spcBef>
                <a:spcPts val="500"/>
              </a:spcBef>
              <a:spcAft>
                <a:spcPts val="0"/>
              </a:spcAft>
              <a:buClr>
                <a:schemeClr val="dk1"/>
              </a:buClr>
              <a:buSzPct val="100000"/>
              <a:buFont typeface="Arial"/>
              <a:buChar char="•"/>
            </a:pPr>
            <a:r>
              <a:rPr lang="en-US" dirty="0"/>
              <a:t>For larger strings, chunks equal to the number of bytes in an integer are </a:t>
            </a:r>
            <a:r>
              <a:rPr lang="en-US" dirty="0" err="1"/>
              <a:t>XOR’d</a:t>
            </a:r>
            <a:r>
              <a:rPr lang="en-US" dirty="0"/>
              <a:t> together (e.g., "ab" XOR "cd").</a:t>
            </a:r>
            <a:endParaRPr dirty="0"/>
          </a:p>
          <a:p>
            <a:pPr marL="228600" lvl="0" indent="-228600" algn="l" rtl="0">
              <a:lnSpc>
                <a:spcPct val="90000"/>
              </a:lnSpc>
              <a:spcBef>
                <a:spcPts val="1000"/>
              </a:spcBef>
              <a:spcAft>
                <a:spcPts val="0"/>
              </a:spcAft>
              <a:buClr>
                <a:schemeClr val="dk1"/>
              </a:buClr>
              <a:buSzPct val="100000"/>
              <a:buChar char="•"/>
            </a:pPr>
            <a:r>
              <a:rPr lang="en-US" dirty="0"/>
              <a:t>Advantages and Use Cases</a:t>
            </a:r>
            <a:endParaRPr dirty="0"/>
          </a:p>
          <a:p>
            <a:pPr marL="685800" lvl="1" indent="-228600" algn="l" rtl="0">
              <a:lnSpc>
                <a:spcPct val="90000"/>
              </a:lnSpc>
              <a:spcBef>
                <a:spcPts val="500"/>
              </a:spcBef>
              <a:spcAft>
                <a:spcPts val="0"/>
              </a:spcAft>
              <a:buClr>
                <a:schemeClr val="dk1"/>
              </a:buClr>
              <a:buSzPct val="100000"/>
              <a:buChar char="•"/>
            </a:pPr>
            <a:r>
              <a:rPr lang="en-US" dirty="0"/>
              <a:t>Flexibility: Folding allows flexibility in handling various key formats (e.g., numbers, strings).</a:t>
            </a:r>
            <a:endParaRPr dirty="0"/>
          </a:p>
          <a:p>
            <a:pPr marL="685800" lvl="1" indent="-228600" algn="l" rtl="0">
              <a:lnSpc>
                <a:spcPct val="90000"/>
              </a:lnSpc>
              <a:spcBef>
                <a:spcPts val="500"/>
              </a:spcBef>
              <a:spcAft>
                <a:spcPts val="0"/>
              </a:spcAft>
              <a:buClr>
                <a:schemeClr val="dk1"/>
              </a:buClr>
              <a:buSzPct val="100000"/>
              <a:buChar char="•"/>
            </a:pPr>
            <a:r>
              <a:rPr lang="en-US" dirty="0"/>
              <a:t>Collision Handling: Folding, especially boundary folding, helps reduce collision chances by mixing key parts effectively.</a:t>
            </a:r>
            <a:endParaRPr dirty="0"/>
          </a:p>
          <a:p>
            <a:pPr marL="685800" lvl="1" indent="-228600" algn="l" rtl="0">
              <a:lnSpc>
                <a:spcPct val="90000"/>
              </a:lnSpc>
              <a:spcBef>
                <a:spcPts val="500"/>
              </a:spcBef>
              <a:spcAft>
                <a:spcPts val="0"/>
              </a:spcAft>
              <a:buClr>
                <a:schemeClr val="dk1"/>
              </a:buClr>
              <a:buSzPct val="100000"/>
              <a:buChar char="•"/>
            </a:pPr>
            <a:r>
              <a:rPr lang="en-US" dirty="0"/>
              <a:t>Efficiency: This method is fast, especially for fixed-size data, and can be enhanced with bitwise operations for better performance.</a:t>
            </a:r>
            <a:endParaRPr dirty="0"/>
          </a:p>
          <a:p>
            <a:pPr marL="228600" lvl="0" indent="-77470" algn="l" rtl="0">
              <a:lnSpc>
                <a:spcPct val="90000"/>
              </a:lnSpc>
              <a:spcBef>
                <a:spcPts val="1000"/>
              </a:spcBef>
              <a:spcAft>
                <a:spcPts val="0"/>
              </a:spcAft>
              <a:buClr>
                <a:schemeClr val="dk1"/>
              </a:buClr>
              <a:buSzPct val="100000"/>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3. </a:t>
            </a:r>
            <a:r>
              <a:rPr lang="en-US" dirty="0" smtClean="0"/>
              <a:t>Mid-Square Function</a:t>
            </a:r>
            <a:endParaRPr dirty="0"/>
          </a:p>
        </p:txBody>
      </p:sp>
      <p:sp>
        <p:nvSpPr>
          <p:cNvPr id="169" name="Google Shape;16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t>The Mid-Square Hashing Method is a hashing technique where the key is squared, and the </a:t>
            </a:r>
            <a:r>
              <a:rPr lang="en-US" b="1" dirty="0"/>
              <a:t>middle portion of the resulting number is used as the hash address</a:t>
            </a:r>
            <a:r>
              <a:rPr lang="en-US" dirty="0"/>
              <a:t>. </a:t>
            </a:r>
            <a:endParaRPr lang="en-US" dirty="0" smtClean="0"/>
          </a:p>
          <a:p>
            <a:pPr marL="457200" lvl="0" indent="-342900" algn="l" rtl="0">
              <a:spcBef>
                <a:spcPts val="1000"/>
              </a:spcBef>
              <a:spcAft>
                <a:spcPts val="0"/>
              </a:spcAft>
              <a:buSzPts val="1800"/>
              <a:buChar char="•"/>
            </a:pPr>
            <a:r>
              <a:rPr lang="en-US" dirty="0" smtClean="0"/>
              <a:t>This </a:t>
            </a:r>
            <a:r>
              <a:rPr lang="en-US" dirty="0"/>
              <a:t>method is effective because it involves all parts of the key in generating the address, increasing the chances that unique keys will generate unique hash values. </a:t>
            </a:r>
            <a:endParaRPr lang="en-US" dirty="0" smtClean="0"/>
          </a:p>
          <a:p>
            <a:pPr marL="457200" lvl="0" indent="-342900" algn="l" rtl="0">
              <a:spcBef>
                <a:spcPts val="1000"/>
              </a:spcBef>
              <a:spcAft>
                <a:spcPts val="0"/>
              </a:spcAft>
              <a:buSzPts val="1800"/>
              <a:buChar char="•"/>
            </a:pPr>
            <a:r>
              <a:rPr lang="en-US" dirty="0" smtClean="0"/>
              <a:t>Let’s </a:t>
            </a:r>
            <a:r>
              <a:rPr lang="en-US" dirty="0"/>
              <a:t>go through the key points of this method and an example for clarity.</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313b71e7a43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Key Points of the Mid-Square Method</a:t>
            </a:r>
            <a:endParaRPr/>
          </a:p>
        </p:txBody>
      </p:sp>
      <p:sp>
        <p:nvSpPr>
          <p:cNvPr id="175" name="Google Shape;175;g313b71e7a43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10000"/>
          </a:bodyPr>
          <a:lstStyle/>
          <a:p>
            <a:pPr marL="457200" lvl="0" indent="-334327" algn="l" rtl="0">
              <a:spcBef>
                <a:spcPts val="1000"/>
              </a:spcBef>
              <a:spcAft>
                <a:spcPts val="0"/>
              </a:spcAft>
              <a:buSzPct val="64285"/>
              <a:buChar char="•"/>
            </a:pPr>
            <a:r>
              <a:rPr lang="en-US" b="1" dirty="0"/>
              <a:t>Squaring the Key:</a:t>
            </a:r>
            <a:r>
              <a:rPr lang="en-US" dirty="0"/>
              <a:t> The key (a number) is squared, resulting in a large number.</a:t>
            </a:r>
            <a:endParaRPr dirty="0"/>
          </a:p>
          <a:p>
            <a:pPr marL="457200" lvl="0" indent="-334327" algn="l" rtl="0">
              <a:spcBef>
                <a:spcPts val="0"/>
              </a:spcBef>
              <a:spcAft>
                <a:spcPts val="0"/>
              </a:spcAft>
              <a:buSzPct val="64285"/>
              <a:buChar char="•"/>
            </a:pPr>
            <a:r>
              <a:rPr lang="en-US" b="1" dirty="0"/>
              <a:t>Extracting the Middle Part: </a:t>
            </a:r>
            <a:r>
              <a:rPr lang="en-US" dirty="0"/>
              <a:t>The middle portion of this squared value is taken as the hash address. This reduces the effect of any patterns in the key's original format, making it more suitable for unique address generation.</a:t>
            </a:r>
            <a:endParaRPr dirty="0"/>
          </a:p>
          <a:p>
            <a:pPr marL="457200" lvl="0" indent="-334327" algn="l" rtl="0">
              <a:spcBef>
                <a:spcPts val="0"/>
              </a:spcBef>
              <a:spcAft>
                <a:spcPts val="0"/>
              </a:spcAft>
              <a:buSzPct val="64285"/>
              <a:buChar char="•"/>
            </a:pPr>
            <a:r>
              <a:rPr lang="en-US" b="1" dirty="0"/>
              <a:t>Preprocessing for Strings:</a:t>
            </a:r>
            <a:r>
              <a:rPr lang="en-US" dirty="0"/>
              <a:t> If the key is a string, it needs to be converted to a numeric value (often using methods like folding) before applying the mid-square approach.</a:t>
            </a:r>
            <a:endParaRPr dirty="0"/>
          </a:p>
          <a:p>
            <a:pPr marL="457200" lvl="0" indent="-334327" algn="l" rtl="0">
              <a:spcBef>
                <a:spcPts val="0"/>
              </a:spcBef>
              <a:spcAft>
                <a:spcPts val="0"/>
              </a:spcAft>
              <a:buSzPct val="64285"/>
              <a:buChar char="•"/>
            </a:pPr>
            <a:r>
              <a:rPr lang="en-US" b="1" dirty="0"/>
              <a:t>Table Size and Power of 2: </a:t>
            </a:r>
            <a:r>
              <a:rPr lang="en-US" dirty="0"/>
              <a:t>It’s often more efficient to choose a power of 2 for the table size. This makes it easier to extract the middle part of the binary representation of the squared key using bitwise operations.</a:t>
            </a:r>
            <a:endParaRPr dirty="0"/>
          </a:p>
          <a:p>
            <a:pPr marL="0" lvl="0" indent="0" algn="l" rtl="0">
              <a:spcBef>
                <a:spcPts val="1000"/>
              </a:spcBef>
              <a:spcAft>
                <a:spcPts val="0"/>
              </a:spcAft>
              <a:buNone/>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13b71e7a43_0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Example of the Mid-Square Method</a:t>
            </a:r>
            <a:endParaRPr/>
          </a:p>
        </p:txBody>
      </p:sp>
      <p:sp>
        <p:nvSpPr>
          <p:cNvPr id="181" name="Google Shape;181;g313b71e7a43_0_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0000" lnSpcReduction="20000"/>
          </a:bodyPr>
          <a:lstStyle/>
          <a:p>
            <a:pPr marL="0" lvl="0" indent="0" algn="l" rtl="0">
              <a:spcBef>
                <a:spcPts val="1000"/>
              </a:spcBef>
              <a:spcAft>
                <a:spcPts val="0"/>
              </a:spcAft>
              <a:buClr>
                <a:schemeClr val="dk1"/>
              </a:buClr>
              <a:buSzPct val="39285"/>
              <a:buFont typeface="Arial"/>
              <a:buNone/>
            </a:pPr>
            <a:r>
              <a:rPr lang="en-US" dirty="0"/>
              <a:t>Suppose the key is 3,121, and we have a table with 1,000 cells.</a:t>
            </a:r>
            <a:endParaRPr dirty="0"/>
          </a:p>
          <a:p>
            <a:pPr marL="457200" lvl="0" indent="-300037" algn="l" rtl="0">
              <a:spcBef>
                <a:spcPts val="1000"/>
              </a:spcBef>
              <a:spcAft>
                <a:spcPts val="0"/>
              </a:spcAft>
              <a:buSzPct val="64285"/>
              <a:buAutoNum type="arabicPeriod"/>
            </a:pPr>
            <a:r>
              <a:rPr lang="en-US" b="1" dirty="0"/>
              <a:t>Square the Key:</a:t>
            </a:r>
            <a:r>
              <a:rPr lang="en-US" dirty="0"/>
              <a:t/>
            </a:r>
            <a:br>
              <a:rPr lang="en-US" dirty="0"/>
            </a:br>
            <a:r>
              <a:rPr lang="en-US" dirty="0" smtClean="0"/>
              <a:t>3,1212=3,121^2 </a:t>
            </a:r>
            <a:r>
              <a:rPr lang="en-US" dirty="0"/>
              <a:t>= </a:t>
            </a:r>
            <a:r>
              <a:rPr lang="en-US" dirty="0" smtClean="0"/>
              <a:t>9,740,641</a:t>
            </a:r>
            <a:endParaRPr dirty="0"/>
          </a:p>
          <a:p>
            <a:pPr marL="457200" lvl="0" indent="-300037" algn="l" rtl="0">
              <a:spcBef>
                <a:spcPts val="1000"/>
              </a:spcBef>
              <a:spcAft>
                <a:spcPts val="0"/>
              </a:spcAft>
              <a:buSzPct val="64285"/>
              <a:buAutoNum type="arabicPeriod"/>
            </a:pPr>
            <a:r>
              <a:rPr lang="en-US" b="1" dirty="0"/>
              <a:t>Extract the Middle Portion:</a:t>
            </a:r>
            <a:r>
              <a:rPr lang="en-US" dirty="0"/>
              <a:t/>
            </a:r>
            <a:br>
              <a:rPr lang="en-US" dirty="0"/>
            </a:br>
            <a:r>
              <a:rPr lang="en-US" dirty="0"/>
              <a:t>For a 1,000-cell table, we need three digits in the hash address. We take the middle three digits of 9,7</a:t>
            </a:r>
            <a:r>
              <a:rPr lang="en-US" u="sng" dirty="0"/>
              <a:t>40,6</a:t>
            </a:r>
            <a:r>
              <a:rPr lang="en-US" dirty="0"/>
              <a:t>41, which are 406.</a:t>
            </a:r>
            <a:br>
              <a:rPr lang="en-US" dirty="0"/>
            </a:br>
            <a:r>
              <a:rPr lang="en-US" dirty="0"/>
              <a:t>Therefore, h(3,121)=406.</a:t>
            </a:r>
            <a:endParaRPr dirty="0"/>
          </a:p>
          <a:p>
            <a:pPr marL="457200" lvl="0" indent="0" algn="l" rtl="0">
              <a:spcBef>
                <a:spcPts val="1000"/>
              </a:spcBef>
              <a:spcAft>
                <a:spcPts val="0"/>
              </a:spcAft>
              <a:buNone/>
            </a:pPr>
            <a:r>
              <a:rPr lang="en-US" dirty="0"/>
              <a:t>This middle section gives us the hash address, and it falls within the range of our table.</a:t>
            </a:r>
            <a:endParaRPr dirty="0"/>
          </a:p>
          <a:p>
            <a:pPr marL="457200" lvl="0" indent="-300037" algn="l" rtl="0">
              <a:spcBef>
                <a:spcPts val="1000"/>
              </a:spcBef>
              <a:spcAft>
                <a:spcPts val="0"/>
              </a:spcAft>
              <a:buSzPct val="64285"/>
              <a:buAutoNum type="arabicPeriod"/>
            </a:pPr>
            <a:r>
              <a:rPr lang="en-US" b="1" dirty="0"/>
              <a:t>Binary Extraction (for Power of 2 Table Size):</a:t>
            </a:r>
            <a:r>
              <a:rPr lang="en-US" dirty="0"/>
              <a:t/>
            </a:r>
            <a:br>
              <a:rPr lang="en-US" dirty="0"/>
            </a:br>
            <a:r>
              <a:rPr lang="en-US" dirty="0"/>
              <a:t>Now, let’s assume the table size is 1,024 (a power of 2). In binary, 9,740,641 is represented as:</a:t>
            </a:r>
            <a:br>
              <a:rPr lang="en-US" dirty="0"/>
            </a:br>
            <a:r>
              <a:rPr lang="en-US" dirty="0"/>
              <a:t>1001010</a:t>
            </a:r>
            <a:r>
              <a:rPr lang="en-US" u="sng" dirty="0"/>
              <a:t>0101000010</a:t>
            </a:r>
            <a:r>
              <a:rPr lang="en-US" dirty="0"/>
              <a:t>1100001</a:t>
            </a:r>
            <a:endParaRPr dirty="0"/>
          </a:p>
          <a:p>
            <a:pPr marL="457200" lvl="0" indent="0" algn="l" rtl="0">
              <a:spcBef>
                <a:spcPts val="1000"/>
              </a:spcBef>
              <a:spcAft>
                <a:spcPts val="0"/>
              </a:spcAft>
              <a:buNone/>
            </a:pPr>
            <a:r>
              <a:rPr lang="en-US" dirty="0"/>
              <a:t/>
            </a:r>
            <a:br>
              <a:rPr lang="en-US" dirty="0"/>
            </a:br>
            <a:r>
              <a:rPr lang="en-US" dirty="0"/>
              <a:t>The middle section, 0101000010, corresponds to 322 in decimal. </a:t>
            </a:r>
            <a:r>
              <a:rPr lang="en-US" b="1" dirty="0" smtClean="0"/>
              <a:t>Thus: h(3,121</a:t>
            </a:r>
            <a:r>
              <a:rPr lang="en-US" b="1" dirty="0"/>
              <a:t>)=</a:t>
            </a:r>
            <a:r>
              <a:rPr lang="en-US" b="1" dirty="0" smtClean="0"/>
              <a:t>322</a:t>
            </a:r>
            <a:r>
              <a:rPr lang="en-US" dirty="0"/>
              <a:t/>
            </a:r>
            <a:br>
              <a:rPr lang="en-US" dirty="0"/>
            </a:br>
            <a:r>
              <a:rPr lang="en-US" dirty="0"/>
              <a:t>By using bitwise operations like masking and shifting, we can efficiently extract this middle section.</a:t>
            </a:r>
            <a:endParaRPr sz="1100" dirty="0">
              <a:latin typeface="Arial"/>
              <a:ea typeface="Arial"/>
              <a:cs typeface="Arial"/>
              <a:sym typeface="Arial"/>
            </a:endParaRPr>
          </a:p>
          <a:p>
            <a:pPr marL="0" lvl="0" indent="0" algn="l" rtl="0">
              <a:spcBef>
                <a:spcPts val="1000"/>
              </a:spcBef>
              <a:spcAft>
                <a:spcPts val="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Hashing </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dirty="0"/>
              <a:t>Traditional Searching Methods</a:t>
            </a:r>
            <a:endParaRPr dirty="0"/>
          </a:p>
          <a:p>
            <a:pPr marL="685800" lvl="1" indent="-228600" algn="l" rtl="0">
              <a:lnSpc>
                <a:spcPct val="90000"/>
              </a:lnSpc>
              <a:spcBef>
                <a:spcPts val="500"/>
              </a:spcBef>
              <a:spcAft>
                <a:spcPts val="0"/>
              </a:spcAft>
              <a:buClr>
                <a:schemeClr val="dk1"/>
              </a:buClr>
              <a:buSzPct val="100000"/>
              <a:buChar char="•"/>
            </a:pPr>
            <a:r>
              <a:rPr lang="en-US" dirty="0"/>
              <a:t>Sequential Search: Searches elements one by one, using key comparison to find the target, with a time complexity of 𝑂(𝑛).</a:t>
            </a:r>
            <a:endParaRPr dirty="0"/>
          </a:p>
          <a:p>
            <a:pPr marL="685800" lvl="1" indent="-228600" algn="l" rtl="0">
              <a:lnSpc>
                <a:spcPct val="90000"/>
              </a:lnSpc>
              <a:spcBef>
                <a:spcPts val="500"/>
              </a:spcBef>
              <a:spcAft>
                <a:spcPts val="0"/>
              </a:spcAft>
              <a:buClr>
                <a:schemeClr val="dk1"/>
              </a:buClr>
              <a:buSzPct val="100000"/>
              <a:buChar char="•"/>
            </a:pPr>
            <a:r>
              <a:rPr lang="en-US" dirty="0"/>
              <a:t>Binary Search: Divides the search space in half each time and uses key comparison to locate the element, achieving a time complexity of 𝑂(log⁡𝑛)</a:t>
            </a:r>
            <a:endParaRPr dirty="0"/>
          </a:p>
          <a:p>
            <a:pPr marL="685800" lvl="1" indent="-228600" algn="l" rtl="0">
              <a:lnSpc>
                <a:spcPct val="90000"/>
              </a:lnSpc>
              <a:spcBef>
                <a:spcPts val="500"/>
              </a:spcBef>
              <a:spcAft>
                <a:spcPts val="0"/>
              </a:spcAft>
              <a:buClr>
                <a:schemeClr val="dk1"/>
              </a:buClr>
              <a:buSzPct val="100000"/>
              <a:buChar char="•"/>
            </a:pPr>
            <a:r>
              <a:rPr lang="en-US" dirty="0"/>
              <a:t>Binary Search Tree: Decides the search direction based on key comparison at each node.</a:t>
            </a:r>
            <a:endParaRPr dirty="0"/>
          </a:p>
          <a:p>
            <a:pPr marL="228600" lvl="0" indent="-228600" algn="l" rtl="0">
              <a:lnSpc>
                <a:spcPct val="90000"/>
              </a:lnSpc>
              <a:spcBef>
                <a:spcPts val="1000"/>
              </a:spcBef>
              <a:spcAft>
                <a:spcPts val="0"/>
              </a:spcAft>
              <a:buClr>
                <a:schemeClr val="dk1"/>
              </a:buClr>
              <a:buSzPct val="100000"/>
              <a:buChar char="•"/>
            </a:pPr>
            <a:r>
              <a:rPr lang="en-US" dirty="0"/>
              <a:t>Hashing as a Different Approach:</a:t>
            </a:r>
            <a:endParaRPr dirty="0"/>
          </a:p>
          <a:p>
            <a:pPr marL="685800" lvl="1" indent="-228600" algn="l" rtl="0">
              <a:lnSpc>
                <a:spcPct val="90000"/>
              </a:lnSpc>
              <a:spcBef>
                <a:spcPts val="500"/>
              </a:spcBef>
              <a:spcAft>
                <a:spcPts val="0"/>
              </a:spcAft>
              <a:buClr>
                <a:schemeClr val="dk1"/>
              </a:buClr>
              <a:buSzPct val="100000"/>
              <a:buChar char="•"/>
            </a:pPr>
            <a:r>
              <a:rPr lang="en-US" dirty="0"/>
              <a:t>Direct Access: Hashing calculates the position of an element directly based on the key’s value, reducing search time to </a:t>
            </a:r>
            <a:r>
              <a:rPr lang="en-US" b="1" dirty="0"/>
              <a:t>O(1) </a:t>
            </a:r>
            <a:r>
              <a:rPr lang="en-US" dirty="0"/>
              <a:t>ideally, without needing comparisons.</a:t>
            </a:r>
            <a:endParaRPr dirty="0"/>
          </a:p>
          <a:p>
            <a:pPr marL="685800" lvl="1" indent="-228600" algn="l" rtl="0">
              <a:lnSpc>
                <a:spcPct val="90000"/>
              </a:lnSpc>
              <a:spcBef>
                <a:spcPts val="500"/>
              </a:spcBef>
              <a:spcAft>
                <a:spcPts val="0"/>
              </a:spcAft>
              <a:buClr>
                <a:schemeClr val="dk1"/>
              </a:buClr>
              <a:buSzPct val="100000"/>
              <a:buChar char="•"/>
            </a:pPr>
            <a:r>
              <a:rPr lang="en-US" dirty="0"/>
              <a:t>A hash Function (h) used to transform a key 𝐾 (e.g., string, number, or record) into a table index.</a:t>
            </a:r>
            <a:endParaRPr dirty="0"/>
          </a:p>
          <a:p>
            <a:pPr marL="228600" lvl="0" indent="-64135" algn="l" rtl="0">
              <a:lnSpc>
                <a:spcPct val="90000"/>
              </a:lnSpc>
              <a:spcBef>
                <a:spcPts val="1000"/>
              </a:spcBef>
              <a:spcAft>
                <a:spcPts val="0"/>
              </a:spcAft>
              <a:buClr>
                <a:schemeClr val="dk1"/>
              </a:buClr>
              <a:buSzPct val="1000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313b71e7a43_0_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Advantages of the Mid-Square Method</a:t>
            </a:r>
            <a:endParaRPr/>
          </a:p>
        </p:txBody>
      </p:sp>
      <p:sp>
        <p:nvSpPr>
          <p:cNvPr id="187" name="Google Shape;187;g313b71e7a43_0_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85000" lnSpcReduction="20000"/>
          </a:bodyPr>
          <a:lstStyle/>
          <a:p>
            <a:pPr marL="457200" lvl="0" indent="-325755" algn="l" rtl="0">
              <a:spcBef>
                <a:spcPts val="1000"/>
              </a:spcBef>
              <a:spcAft>
                <a:spcPts val="0"/>
              </a:spcAft>
              <a:buSzPct val="64285"/>
              <a:buChar char="●"/>
            </a:pPr>
            <a:r>
              <a:rPr lang="en-US" dirty="0"/>
              <a:t>Unique Address Generation: Since every bit of the key participates in forming the address, the mid-square method can help produce a wide range of addresses, reducing collisions.</a:t>
            </a:r>
            <a:endParaRPr dirty="0"/>
          </a:p>
          <a:p>
            <a:pPr marL="457200" lvl="0" indent="-325755" algn="l" rtl="0">
              <a:spcBef>
                <a:spcPts val="1000"/>
              </a:spcBef>
              <a:spcAft>
                <a:spcPts val="0"/>
              </a:spcAft>
              <a:buSzPct val="64285"/>
              <a:buChar char="●"/>
            </a:pPr>
            <a:r>
              <a:rPr lang="en-US" dirty="0"/>
              <a:t>Simplicity: The method is straightforward and easy to implement.</a:t>
            </a:r>
            <a:endParaRPr dirty="0"/>
          </a:p>
          <a:p>
            <a:pPr marL="457200" lvl="0" indent="-325755" algn="l" rtl="0">
              <a:spcBef>
                <a:spcPts val="1000"/>
              </a:spcBef>
              <a:spcAft>
                <a:spcPts val="0"/>
              </a:spcAft>
              <a:buSzPct val="64285"/>
              <a:buChar char="●"/>
            </a:pPr>
            <a:r>
              <a:rPr lang="en-US" dirty="0"/>
              <a:t>Flexibility: It can be adapted to both numerical and string-based keys (once strings are preprocessed).</a:t>
            </a:r>
            <a:endParaRPr dirty="0"/>
          </a:p>
          <a:p>
            <a:pPr marL="0" lvl="0" indent="0" algn="l" rtl="0">
              <a:spcBef>
                <a:spcPts val="1000"/>
              </a:spcBef>
              <a:spcAft>
                <a:spcPts val="0"/>
              </a:spcAft>
              <a:buClr>
                <a:schemeClr val="dk1"/>
              </a:buClr>
              <a:buSzPct val="39285"/>
              <a:buFont typeface="Arial"/>
              <a:buNone/>
            </a:pPr>
            <a:r>
              <a:rPr lang="en-US" b="1" dirty="0"/>
              <a:t>Use Cases</a:t>
            </a:r>
            <a:endParaRPr b="1" dirty="0"/>
          </a:p>
          <a:p>
            <a:pPr marL="0" lvl="0" indent="0" algn="l" rtl="0">
              <a:spcBef>
                <a:spcPts val="1000"/>
              </a:spcBef>
              <a:spcAft>
                <a:spcPts val="0"/>
              </a:spcAft>
              <a:buClr>
                <a:schemeClr val="dk1"/>
              </a:buClr>
              <a:buSzPct val="39285"/>
              <a:buFont typeface="Arial"/>
              <a:buNone/>
            </a:pPr>
            <a:r>
              <a:rPr lang="en-US" dirty="0"/>
              <a:t>The mid-square method is suitable in scenarios where:</a:t>
            </a:r>
            <a:endParaRPr dirty="0"/>
          </a:p>
          <a:p>
            <a:pPr marL="457200" lvl="0" indent="-325755" algn="l" rtl="0">
              <a:spcBef>
                <a:spcPts val="1000"/>
              </a:spcBef>
              <a:spcAft>
                <a:spcPts val="0"/>
              </a:spcAft>
              <a:buSzPct val="64285"/>
              <a:buChar char="●"/>
            </a:pPr>
            <a:r>
              <a:rPr lang="en-US" dirty="0"/>
              <a:t>There’s a high probability of patterns in the keys, such as sequential or similar keys, where mid-square can help spread out the addresses.</a:t>
            </a:r>
            <a:endParaRPr dirty="0"/>
          </a:p>
          <a:p>
            <a:pPr marL="457200" lvl="0" indent="-325755" algn="l" rtl="0">
              <a:spcBef>
                <a:spcPts val="1000"/>
              </a:spcBef>
              <a:spcAft>
                <a:spcPts val="0"/>
              </a:spcAft>
              <a:buSzPct val="64285"/>
              <a:buChar char="●"/>
            </a:pPr>
            <a:r>
              <a:rPr lang="en-US" dirty="0"/>
              <a:t>You need a straightforward and fast hashing function that can be implemented using bitwise operations for better efficiency.</a:t>
            </a:r>
            <a:endParaRPr dirty="0"/>
          </a:p>
          <a:p>
            <a:pPr marL="0" lvl="0" indent="0" algn="l" rtl="0">
              <a:spcBef>
                <a:spcPts val="1000"/>
              </a:spcBef>
              <a:spcAft>
                <a:spcPts val="0"/>
              </a:spcAft>
              <a:buNone/>
            </a:pP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313b71e7a43_0_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Extraction Method</a:t>
            </a:r>
            <a:endParaRPr/>
          </a:p>
        </p:txBody>
      </p:sp>
      <p:sp>
        <p:nvSpPr>
          <p:cNvPr id="193" name="Google Shape;193;g313b71e7a43_0_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t>The Extraction Hashing Method is a technique where only a </a:t>
            </a:r>
            <a:r>
              <a:rPr lang="en-US" b="1" dirty="0"/>
              <a:t>selected portion of the key is used to compute the hash address</a:t>
            </a:r>
            <a:r>
              <a:rPr lang="en-US" dirty="0"/>
              <a:t>. </a:t>
            </a:r>
            <a:endParaRPr dirty="0"/>
          </a:p>
          <a:p>
            <a:pPr marL="457200" lvl="0" indent="-342900" algn="l" rtl="0">
              <a:spcBef>
                <a:spcPts val="0"/>
              </a:spcBef>
              <a:spcAft>
                <a:spcPts val="0"/>
              </a:spcAft>
              <a:buSzPts val="1800"/>
              <a:buChar char="•"/>
            </a:pPr>
            <a:r>
              <a:rPr lang="en-US" dirty="0"/>
              <a:t>This method is useful when the key contains redundant or consistent portions that can be safely ignored without impacting the uniqueness of the hash. </a:t>
            </a:r>
            <a:endParaRPr dirty="0"/>
          </a:p>
          <a:p>
            <a:pPr marL="457200" lvl="0" indent="-342900" algn="l" rtl="0">
              <a:spcBef>
                <a:spcPts val="0"/>
              </a:spcBef>
              <a:spcAft>
                <a:spcPts val="0"/>
              </a:spcAft>
              <a:buSzPts val="1800"/>
              <a:buChar char="•"/>
            </a:pPr>
            <a:r>
              <a:rPr lang="en-US" dirty="0"/>
              <a:t>By focusing on only a part of the key, this method simplifies the hashing process while ensuring that the key’s uniqueness is still captured effectively.</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313b71e7a43_0_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Key Points of the Extraction Method</a:t>
            </a:r>
            <a:endParaRPr/>
          </a:p>
        </p:txBody>
      </p:sp>
      <p:sp>
        <p:nvSpPr>
          <p:cNvPr id="199" name="Google Shape;199;g313b71e7a43_0_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dirty="0"/>
              <a:t>Partial Key Use: Instead of using the entire key, only a part of it is used to calculate the hash address.</a:t>
            </a:r>
            <a:endParaRPr dirty="0"/>
          </a:p>
          <a:p>
            <a:pPr marL="0" lvl="0" indent="0" algn="l" rtl="0">
              <a:spcBef>
                <a:spcPts val="1000"/>
              </a:spcBef>
              <a:spcAft>
                <a:spcPts val="0"/>
              </a:spcAft>
              <a:buClr>
                <a:schemeClr val="dk1"/>
              </a:buClr>
              <a:buSzPts val="1100"/>
              <a:buFont typeface="Arial"/>
              <a:buNone/>
            </a:pPr>
            <a:r>
              <a:rPr lang="en-US" dirty="0"/>
              <a:t>Choosing the Right Portion: The chosen part of the key should be enough to ensure unique addresses. In some cases, certain parts of the key can be omitted because they are either constant or redundant for the context of the dataset.</a:t>
            </a:r>
            <a:endParaRPr dirty="0"/>
          </a:p>
          <a:p>
            <a:pPr marL="0" lvl="0" indent="0" algn="l" rtl="0">
              <a:spcBef>
                <a:spcPts val="1000"/>
              </a:spcBef>
              <a:spcAft>
                <a:spcPts val="0"/>
              </a:spcAft>
              <a:buClr>
                <a:schemeClr val="dk1"/>
              </a:buClr>
              <a:buSzPts val="1100"/>
              <a:buFont typeface="Arial"/>
              <a:buNone/>
            </a:pPr>
            <a:r>
              <a:rPr lang="en-US" dirty="0"/>
              <a:t>Handling Redundant Information: In certain contexts, such as standardized IDs or codes, portions of the key that are the same for all entries can be excluded from the hash function.</a:t>
            </a:r>
            <a:endParaRPr dirty="0"/>
          </a:p>
          <a:p>
            <a:pPr marL="0" lvl="0" indent="0" algn="l" rtl="0">
              <a:spcBef>
                <a:spcPts val="1000"/>
              </a:spcBef>
              <a:spcAft>
                <a:spcPts val="0"/>
              </a:spcAft>
              <a:buNone/>
            </a:pP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313b71e7a43_0_3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Example of the Extraction Method</a:t>
            </a:r>
            <a:endParaRPr/>
          </a:p>
        </p:txBody>
      </p:sp>
      <p:sp>
        <p:nvSpPr>
          <p:cNvPr id="205" name="Google Shape;205;g313b71e7a43_0_3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dirty="0"/>
              <a:t>Consider a Social Security Number (SSN): 123-45-6789</a:t>
            </a:r>
            <a:endParaRPr dirty="0"/>
          </a:p>
          <a:p>
            <a:pPr marL="0" lvl="0" indent="0" algn="l" rtl="0">
              <a:spcBef>
                <a:spcPts val="1000"/>
              </a:spcBef>
              <a:spcAft>
                <a:spcPts val="0"/>
              </a:spcAft>
              <a:buClr>
                <a:schemeClr val="dk1"/>
              </a:buClr>
              <a:buSzPts val="1100"/>
              <a:buFont typeface="Arial"/>
              <a:buNone/>
            </a:pPr>
            <a:r>
              <a:rPr lang="en-US" dirty="0"/>
              <a:t>Here are several ways the extraction method can be applied:</a:t>
            </a:r>
            <a:endParaRPr dirty="0"/>
          </a:p>
          <a:p>
            <a:pPr marL="457200" lvl="0" indent="-342900" algn="l" rtl="0">
              <a:spcBef>
                <a:spcPts val="1000"/>
              </a:spcBef>
              <a:spcAft>
                <a:spcPts val="0"/>
              </a:spcAft>
              <a:buSzPts val="1800"/>
              <a:buChar char="●"/>
            </a:pPr>
            <a:r>
              <a:rPr lang="en-US" dirty="0"/>
              <a:t>First Four Digits: You could use the first four digits, 1234, to generate the hash address.</a:t>
            </a:r>
            <a:endParaRPr dirty="0"/>
          </a:p>
          <a:p>
            <a:pPr marL="457200" lvl="0" indent="-342900" algn="l" rtl="0">
              <a:spcBef>
                <a:spcPts val="1000"/>
              </a:spcBef>
              <a:spcAft>
                <a:spcPts val="0"/>
              </a:spcAft>
              <a:buSzPts val="1800"/>
              <a:buChar char="●"/>
            </a:pPr>
            <a:r>
              <a:rPr lang="en-US" dirty="0"/>
              <a:t>Last Four Digits: You could alternatively use the last four digits, 6789, for the hash address.</a:t>
            </a:r>
            <a:endParaRPr dirty="0"/>
          </a:p>
          <a:p>
            <a:pPr marL="457200" lvl="0" indent="-342900" algn="l" rtl="0">
              <a:spcBef>
                <a:spcPts val="1000"/>
              </a:spcBef>
              <a:spcAft>
                <a:spcPts val="0"/>
              </a:spcAft>
              <a:buSzPts val="1800"/>
              <a:buChar char="●"/>
            </a:pPr>
            <a:r>
              <a:rPr lang="en-US" dirty="0"/>
              <a:t>Combined Portions: Another approach might be to combine the first two digits with the last two digits, yielding 1289.</a:t>
            </a:r>
            <a:endParaRPr dirty="0"/>
          </a:p>
          <a:p>
            <a:pPr marL="0" lvl="0" indent="0" algn="l" rtl="0">
              <a:spcBef>
                <a:spcPts val="1000"/>
              </a:spcBef>
              <a:spcAft>
                <a:spcPts val="0"/>
              </a:spcAft>
              <a:buNone/>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313b71e7a43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Advantages of the Extraction Method</a:t>
            </a:r>
            <a:endParaRPr/>
          </a:p>
        </p:txBody>
      </p:sp>
      <p:sp>
        <p:nvSpPr>
          <p:cNvPr id="211" name="Google Shape;211;g313b71e7a43_0_4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Clr>
                <a:schemeClr val="dk1"/>
              </a:buClr>
              <a:buSzPts val="1100"/>
              <a:buFont typeface="Arial"/>
              <a:buNone/>
            </a:pPr>
            <a:r>
              <a:rPr lang="en-US"/>
              <a:t>Efficiency: By using only a relevant portion of the key, the extraction method can speed up hashing and reduce unnecessary calculations.</a:t>
            </a:r>
            <a:endParaRPr/>
          </a:p>
          <a:p>
            <a:pPr marL="0" lvl="0" indent="0" algn="l" rtl="0">
              <a:spcBef>
                <a:spcPts val="1000"/>
              </a:spcBef>
              <a:spcAft>
                <a:spcPts val="0"/>
              </a:spcAft>
              <a:buClr>
                <a:schemeClr val="dk1"/>
              </a:buClr>
              <a:buSzPts val="1100"/>
              <a:buFont typeface="Arial"/>
              <a:buNone/>
            </a:pPr>
            <a:r>
              <a:rPr lang="en-US"/>
              <a:t>Simplicity: The method is easy to implement and doesn’t require complex operations.</a:t>
            </a:r>
            <a:endParaRPr/>
          </a:p>
          <a:p>
            <a:pPr marL="0" lvl="0" indent="0" algn="l" rtl="0">
              <a:spcBef>
                <a:spcPts val="1000"/>
              </a:spcBef>
              <a:spcAft>
                <a:spcPts val="0"/>
              </a:spcAft>
              <a:buClr>
                <a:schemeClr val="dk1"/>
              </a:buClr>
              <a:buSzPts val="1100"/>
              <a:buFont typeface="Arial"/>
              <a:buNone/>
            </a:pPr>
            <a:r>
              <a:rPr lang="en-US"/>
              <a:t>Contextual Relevance: It works well when certain parts of the key are predictable or redundant, making it ideal for structured keys such as IDs or codes.</a:t>
            </a:r>
            <a:endParaRPr/>
          </a:p>
          <a:p>
            <a:pPr marL="0" lvl="0" indent="0" algn="l" rtl="0">
              <a:spcBef>
                <a:spcPts val="1000"/>
              </a:spcBef>
              <a:spcAft>
                <a:spcPts val="0"/>
              </a:spcAft>
              <a:buClr>
                <a:schemeClr val="dk1"/>
              </a:buClr>
              <a:buSzPts val="1100"/>
              <a:buFont typeface="Arial"/>
              <a:buNone/>
            </a:pPr>
            <a:r>
              <a:rPr lang="en-US"/>
              <a:t>Space Optimization: By omitting unnecessary portions, the hash function can potentially reduce memory usage and speed up computation.</a:t>
            </a:r>
            <a:endParaRPr/>
          </a:p>
          <a:p>
            <a:pPr marL="0" lvl="0" indent="0" algn="l" rtl="0">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313b71e7a43_0_4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Use Cases</a:t>
            </a:r>
            <a:endParaRPr/>
          </a:p>
        </p:txBody>
      </p:sp>
      <p:sp>
        <p:nvSpPr>
          <p:cNvPr id="217" name="Google Shape;217;g313b71e7a43_0_4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Clr>
                <a:schemeClr val="dk1"/>
              </a:buClr>
              <a:buSzPct val="39285"/>
              <a:buFont typeface="Arial"/>
              <a:buNone/>
            </a:pPr>
            <a:r>
              <a:rPr lang="en-US"/>
              <a:t>The Extraction Method is particularly useful in situations where the key contains repetitive or predictable portions. Here are some common use cases:</a:t>
            </a:r>
            <a:endParaRPr/>
          </a:p>
          <a:p>
            <a:pPr marL="457200" lvl="0" indent="-334327" algn="l" rtl="0">
              <a:spcBef>
                <a:spcPts val="1000"/>
              </a:spcBef>
              <a:spcAft>
                <a:spcPts val="0"/>
              </a:spcAft>
              <a:buSzPct val="64285"/>
              <a:buChar char="●"/>
            </a:pPr>
            <a:r>
              <a:rPr lang="en-US"/>
              <a:t>Structured ID Systems: When dealing with structured IDs, such as university student numbers, where some digits are common to all members of a group.</a:t>
            </a:r>
            <a:endParaRPr/>
          </a:p>
          <a:p>
            <a:pPr marL="457200" lvl="0" indent="-334327" algn="l" rtl="0">
              <a:spcBef>
                <a:spcPts val="1000"/>
              </a:spcBef>
              <a:spcAft>
                <a:spcPts val="0"/>
              </a:spcAft>
              <a:buSzPct val="64285"/>
              <a:buChar char="●"/>
            </a:pPr>
            <a:r>
              <a:rPr lang="en-US"/>
              <a:t>Product Codes or ISBNs: In databases that store product codes or ISBNs from the same publisher, where parts of the code are identical for all products.</a:t>
            </a:r>
            <a:endParaRPr/>
          </a:p>
          <a:p>
            <a:pPr marL="457200" lvl="0" indent="-334327" algn="l" rtl="0">
              <a:spcBef>
                <a:spcPts val="1000"/>
              </a:spcBef>
              <a:spcAft>
                <a:spcPts val="0"/>
              </a:spcAft>
              <a:buSzPct val="64285"/>
              <a:buChar char="●"/>
            </a:pPr>
            <a:r>
              <a:rPr lang="en-US"/>
              <a:t>Employee IDs or National Identification Numbers: In organizations where employee IDs or national identification numbers share common prefixes based on regions, departments, or other groupings.</a:t>
            </a:r>
            <a:endParaRPr/>
          </a:p>
          <a:p>
            <a:pPr marL="0" lvl="0" indent="0" algn="l" rtl="0">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313b71e7a43_0_5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Radix Transformation</a:t>
            </a:r>
            <a:endParaRPr/>
          </a:p>
        </p:txBody>
      </p:sp>
      <p:sp>
        <p:nvSpPr>
          <p:cNvPr id="223" name="Google Shape;223;g313b71e7a43_0_5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85000" lnSpcReduction="20000"/>
          </a:bodyPr>
          <a:lstStyle/>
          <a:p>
            <a:pPr marL="0" lvl="0" indent="0">
              <a:buNone/>
            </a:pPr>
            <a:r>
              <a:rPr lang="en-US" dirty="0"/>
              <a:t>The radix transformation is a method where we transform the original key </a:t>
            </a:r>
            <a:r>
              <a:rPr lang="en-US" dirty="0" smtClean="0"/>
              <a:t>𝐾 </a:t>
            </a:r>
            <a:r>
              <a:rPr lang="en-US" dirty="0"/>
              <a:t>into a different numerical base (or radix) before hashing</a:t>
            </a:r>
            <a:r>
              <a:rPr lang="en-US" dirty="0" smtClean="0"/>
              <a:t>.</a:t>
            </a:r>
          </a:p>
          <a:p>
            <a:pPr marL="0" lvl="0" indent="0">
              <a:buNone/>
            </a:pPr>
            <a:r>
              <a:rPr lang="en-US" dirty="0"/>
              <a:t>Example of Radix </a:t>
            </a:r>
            <a:r>
              <a:rPr lang="en-US" dirty="0" smtClean="0"/>
              <a:t>Transformation:</a:t>
            </a:r>
          </a:p>
          <a:p>
            <a:pPr marL="0" lvl="0" indent="0">
              <a:buNone/>
            </a:pPr>
            <a:r>
              <a:rPr lang="en-US" dirty="0" smtClean="0"/>
              <a:t>	Given </a:t>
            </a:r>
            <a:r>
              <a:rPr lang="en-US" dirty="0"/>
              <a:t>key 𝐾=</a:t>
            </a:r>
            <a:r>
              <a:rPr lang="en-US" dirty="0" smtClean="0"/>
              <a:t>345 </a:t>
            </a:r>
            <a:r>
              <a:rPr lang="en-US" dirty="0"/>
              <a:t>(decimal</a:t>
            </a:r>
            <a:r>
              <a:rPr lang="en-US" dirty="0" smtClean="0"/>
              <a:t>).</a:t>
            </a:r>
          </a:p>
          <a:p>
            <a:pPr marL="0" lvl="0" indent="0">
              <a:buNone/>
            </a:pPr>
            <a:r>
              <a:rPr lang="en-US" dirty="0"/>
              <a:t>	</a:t>
            </a:r>
            <a:r>
              <a:rPr lang="en-US" dirty="0" smtClean="0"/>
              <a:t>Converting 𝐾 </a:t>
            </a:r>
            <a:r>
              <a:rPr lang="en-US" dirty="0"/>
              <a:t>to base 9 (</a:t>
            </a:r>
            <a:r>
              <a:rPr lang="en-US" dirty="0" err="1"/>
              <a:t>nonal</a:t>
            </a:r>
            <a:r>
              <a:rPr lang="en-US" dirty="0"/>
              <a:t>) </a:t>
            </a:r>
            <a:r>
              <a:rPr lang="en-US" dirty="0" smtClean="0"/>
              <a:t>gives 𝐾=42 K=423 in base 9.</a:t>
            </a:r>
          </a:p>
          <a:p>
            <a:pPr marL="0" lvl="0" indent="0">
              <a:buNone/>
            </a:pPr>
            <a:r>
              <a:rPr lang="en-US" dirty="0" smtClean="0"/>
              <a:t>Hashing with </a:t>
            </a:r>
            <a:r>
              <a:rPr lang="en-US" dirty="0"/>
              <a:t>Transformed </a:t>
            </a:r>
            <a:r>
              <a:rPr lang="en-US" dirty="0" smtClean="0"/>
              <a:t>Key</a:t>
            </a:r>
          </a:p>
          <a:p>
            <a:pPr marL="0" lvl="0" indent="0">
              <a:buNone/>
            </a:pPr>
            <a:r>
              <a:rPr lang="en-US" dirty="0" smtClean="0"/>
              <a:t>	The </a:t>
            </a:r>
            <a:r>
              <a:rPr lang="en-US" dirty="0"/>
              <a:t>transformed base 9 value (423) is used in hashing</a:t>
            </a:r>
            <a:r>
              <a:rPr lang="en-US" dirty="0" smtClean="0"/>
              <a:t>.</a:t>
            </a:r>
          </a:p>
          <a:p>
            <a:pPr marL="0" lvl="0" indent="0">
              <a:buNone/>
            </a:pPr>
            <a:r>
              <a:rPr lang="en-US" dirty="0" smtClean="0"/>
              <a:t>Hash </a:t>
            </a:r>
            <a:r>
              <a:rPr lang="en-US" dirty="0"/>
              <a:t>function: </a:t>
            </a:r>
            <a:endParaRPr lang="en-US" dirty="0" smtClean="0"/>
          </a:p>
          <a:p>
            <a:pPr marL="0" lvl="0" indent="0">
              <a:buNone/>
            </a:pPr>
            <a:r>
              <a:rPr lang="en-US" dirty="0"/>
              <a:t>	</a:t>
            </a:r>
            <a:r>
              <a:rPr lang="en-US" dirty="0" smtClean="0"/>
              <a:t>ℎ</a:t>
            </a:r>
            <a:r>
              <a:rPr lang="en-US" dirty="0"/>
              <a:t>(𝐾)=423mod  </a:t>
            </a:r>
            <a:r>
              <a:rPr lang="en-US" dirty="0" smtClean="0"/>
              <a:t>𝑇𝑆𝑖𝑧𝑒 where 𝑇𝑆𝑖𝑧𝑒is </a:t>
            </a:r>
            <a:r>
              <a:rPr lang="en-US" dirty="0"/>
              <a:t>the hash table size</a:t>
            </a:r>
            <a:r>
              <a:rPr lang="en-US" dirty="0" smtClean="0"/>
              <a:t>.</a:t>
            </a:r>
          </a:p>
          <a:p>
            <a:pPr marL="0" lvl="0" indent="0">
              <a:buNone/>
            </a:pPr>
            <a:r>
              <a:rPr lang="en-US" dirty="0"/>
              <a:t>Collisions can still occur even after radix transformation</a:t>
            </a:r>
            <a:r>
              <a:rPr lang="en-US" dirty="0" smtClean="0"/>
              <a:t>.</a:t>
            </a:r>
          </a:p>
          <a:p>
            <a:pPr marL="0" lvl="0" indent="0">
              <a:buNone/>
            </a:pPr>
            <a:r>
              <a:rPr lang="en-US" dirty="0"/>
              <a:t>Choosing appropriate radix and table size may reduce but not eliminate collisions.</a:t>
            </a: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Hash Functions</a:t>
            </a:r>
            <a:endParaRPr lang="en-US" dirty="0"/>
          </a:p>
        </p:txBody>
      </p:sp>
      <p:sp>
        <p:nvSpPr>
          <p:cNvPr id="3" name="Text Placeholder 2"/>
          <p:cNvSpPr>
            <a:spLocks noGrp="1"/>
          </p:cNvSpPr>
          <p:nvPr>
            <p:ph type="body" idx="1"/>
          </p:nvPr>
        </p:nvSpPr>
        <p:spPr/>
        <p:txBody>
          <a:bodyPr/>
          <a:lstStyle/>
          <a:p>
            <a:r>
              <a:rPr lang="en-US" dirty="0"/>
              <a:t>Used when minimal information is available about key distribution</a:t>
            </a:r>
            <a:r>
              <a:rPr lang="en-US" dirty="0" smtClean="0"/>
              <a:t>.</a:t>
            </a:r>
          </a:p>
          <a:p>
            <a:r>
              <a:rPr lang="en-US" dirty="0" smtClean="0"/>
              <a:t>A </a:t>
            </a:r>
            <a:r>
              <a:rPr lang="en-US" dirty="0"/>
              <a:t>universal class of functions is expected to evenly distribute keys with </a:t>
            </a:r>
            <a:r>
              <a:rPr lang="en-US" dirty="0" smtClean="0"/>
              <a:t>low </a:t>
            </a:r>
            <a:r>
              <a:rPr lang="en-US" dirty="0"/>
              <a:t>collision probability</a:t>
            </a:r>
            <a:r>
              <a:rPr lang="en-US" dirty="0" smtClean="0"/>
              <a:t>.</a:t>
            </a:r>
          </a:p>
          <a:p>
            <a:r>
              <a:rPr lang="en-US" dirty="0"/>
              <a:t>Randomized function selection ensures that collisions between distinct keys are rare.</a:t>
            </a:r>
            <a:endParaRPr lang="en-US" dirty="0" smtClean="0"/>
          </a:p>
        </p:txBody>
      </p:sp>
    </p:spTree>
    <p:extLst>
      <p:ext uri="{BB962C8B-B14F-4D97-AF65-F5344CB8AC3E}">
        <p14:creationId xmlns:p14="http://schemas.microsoft.com/office/powerpoint/2010/main" val="287135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75518" y="728285"/>
            <a:ext cx="10840963" cy="5401429"/>
          </a:xfrm>
          <a:prstGeom prst="rect">
            <a:avLst/>
          </a:prstGeom>
        </p:spPr>
      </p:pic>
    </p:spTree>
    <p:extLst>
      <p:ext uri="{BB962C8B-B14F-4D97-AF65-F5344CB8AC3E}">
        <p14:creationId xmlns:p14="http://schemas.microsoft.com/office/powerpoint/2010/main" val="3920676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Collision?</a:t>
            </a:r>
          </a:p>
        </p:txBody>
      </p:sp>
      <p:sp>
        <p:nvSpPr>
          <p:cNvPr id="3" name="Text Placeholder 2"/>
          <p:cNvSpPr>
            <a:spLocks noGrp="1"/>
          </p:cNvSpPr>
          <p:nvPr>
            <p:ph type="body" idx="1"/>
          </p:nvPr>
        </p:nvSpPr>
        <p:spPr/>
        <p:txBody>
          <a:bodyPr/>
          <a:lstStyle/>
          <a:p>
            <a:r>
              <a:rPr lang="en-US" dirty="0"/>
              <a:t>Collision in Hashing occurs when two different keys map to the same hash value. Hash collisions can be intentionally created for many hash algorithms. The probability of a hash collision depends on the size of the algorithm, the distribution of hash values and the efficiency of Hash function.</a:t>
            </a:r>
          </a:p>
        </p:txBody>
      </p:sp>
    </p:spTree>
    <p:extLst>
      <p:ext uri="{BB962C8B-B14F-4D97-AF65-F5344CB8AC3E}">
        <p14:creationId xmlns:p14="http://schemas.microsoft.com/office/powerpoint/2010/main" val="408137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98" name="Google Shape;98;p3" descr="Hash Functions | CodeAhoy"/>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a:t>
            </a:r>
          </a:p>
        </p:txBody>
      </p:sp>
      <p:sp>
        <p:nvSpPr>
          <p:cNvPr id="3" name="Text Placeholder 2"/>
          <p:cNvSpPr>
            <a:spLocks noGrp="1"/>
          </p:cNvSpPr>
          <p:nvPr>
            <p:ph type="body" idx="1"/>
          </p:nvPr>
        </p:nvSpPr>
        <p:spPr/>
        <p:txBody>
          <a:bodyPr>
            <a:normAutofit lnSpcReduction="10000"/>
          </a:bodyPr>
          <a:lstStyle/>
          <a:p>
            <a:r>
              <a:rPr lang="en-US" dirty="0"/>
              <a:t>Let us consider a hash </a:t>
            </a:r>
            <a:r>
              <a:rPr lang="en-US" dirty="0" smtClean="0"/>
              <a:t>function: </a:t>
            </a:r>
          </a:p>
          <a:p>
            <a:pPr lvl="1"/>
            <a:r>
              <a:rPr lang="en-US" dirty="0" smtClean="0"/>
              <a:t>key </a:t>
            </a:r>
            <a:r>
              <a:rPr lang="en-US" dirty="0"/>
              <a:t>mod </a:t>
            </a:r>
            <a:r>
              <a:rPr lang="en-US" dirty="0" err="1"/>
              <a:t>Tsize</a:t>
            </a:r>
            <a:endParaRPr lang="en-US" dirty="0"/>
          </a:p>
          <a:p>
            <a:pPr lvl="1"/>
            <a:r>
              <a:rPr lang="en-US" dirty="0"/>
              <a:t>Where </a:t>
            </a:r>
            <a:r>
              <a:rPr lang="en-US" dirty="0" err="1" smtClean="0"/>
              <a:t>Tsize</a:t>
            </a:r>
            <a:r>
              <a:rPr lang="en-US" dirty="0" smtClean="0"/>
              <a:t>=7</a:t>
            </a:r>
          </a:p>
          <a:p>
            <a:r>
              <a:rPr lang="en-US" dirty="0" smtClean="0"/>
              <a:t>Sequence </a:t>
            </a:r>
            <a:r>
              <a:rPr lang="en-US" dirty="0"/>
              <a:t>of keys that are to be inserted: 34, 45, </a:t>
            </a:r>
            <a:r>
              <a:rPr lang="en-US" dirty="0" smtClean="0"/>
              <a:t>56, 78, 92.</a:t>
            </a:r>
          </a:p>
          <a:p>
            <a:r>
              <a:rPr lang="en-US" b="1" dirty="0"/>
              <a:t>Insert 34: </a:t>
            </a:r>
            <a:r>
              <a:rPr lang="en-US" dirty="0" smtClean="0"/>
              <a:t>	34 </a:t>
            </a:r>
            <a:r>
              <a:rPr lang="en-US" dirty="0"/>
              <a:t>mod 7 = </a:t>
            </a:r>
            <a:r>
              <a:rPr lang="en-US" dirty="0" smtClean="0"/>
              <a:t>6</a:t>
            </a:r>
          </a:p>
          <a:p>
            <a:r>
              <a:rPr lang="en-US" b="1" dirty="0"/>
              <a:t>Insert 45: </a:t>
            </a:r>
            <a:r>
              <a:rPr lang="en-US" dirty="0" smtClean="0"/>
              <a:t>	45 mod 7 = 3</a:t>
            </a:r>
          </a:p>
          <a:p>
            <a:r>
              <a:rPr lang="en-US" b="1" dirty="0"/>
              <a:t>Insert 56: </a:t>
            </a:r>
            <a:r>
              <a:rPr lang="en-US" dirty="0" smtClean="0"/>
              <a:t>	56 mod 7 = 0</a:t>
            </a:r>
          </a:p>
          <a:p>
            <a:r>
              <a:rPr lang="en-US" b="1" dirty="0"/>
              <a:t>Insert </a:t>
            </a:r>
            <a:r>
              <a:rPr lang="en-US" b="1" dirty="0" smtClean="0"/>
              <a:t>78: </a:t>
            </a:r>
            <a:r>
              <a:rPr lang="en-US" dirty="0" smtClean="0"/>
              <a:t>	78 </a:t>
            </a:r>
            <a:r>
              <a:rPr lang="en-US" dirty="0"/>
              <a:t>mod 7 = </a:t>
            </a:r>
            <a:r>
              <a:rPr lang="en-US" dirty="0" smtClean="0">
                <a:solidFill>
                  <a:srgbClr val="FF0000"/>
                </a:solidFill>
              </a:rPr>
              <a:t>1</a:t>
            </a:r>
          </a:p>
          <a:p>
            <a:r>
              <a:rPr lang="en-US" b="1" dirty="0" smtClean="0"/>
              <a:t>Insert 92: </a:t>
            </a:r>
            <a:r>
              <a:rPr lang="en-US" dirty="0" smtClean="0"/>
              <a:t>	92 mod 7 = </a:t>
            </a:r>
            <a:r>
              <a:rPr lang="en-US" dirty="0" smtClean="0">
                <a:solidFill>
                  <a:srgbClr val="FF0000"/>
                </a:solidFill>
              </a:rPr>
              <a:t>1</a:t>
            </a:r>
            <a:endParaRPr lang="en-US" dirty="0">
              <a:solidFill>
                <a:srgbClr val="FF0000"/>
              </a:solidFill>
            </a:endParaRPr>
          </a:p>
          <a:p>
            <a:endParaRPr lang="en-US" dirty="0"/>
          </a:p>
        </p:txBody>
      </p:sp>
    </p:spTree>
    <p:extLst>
      <p:ext uri="{BB962C8B-B14F-4D97-AF65-F5344CB8AC3E}">
        <p14:creationId xmlns:p14="http://schemas.microsoft.com/office/powerpoint/2010/main" val="1194820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Collision Resolution</a:t>
            </a:r>
            <a:endParaRPr dirty="0"/>
          </a:p>
        </p:txBody>
      </p:sp>
      <p:sp>
        <p:nvSpPr>
          <p:cNvPr id="229" name="Google Shape;22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dirty="0"/>
              <a:t>There are mainly two methods to handle collision</a:t>
            </a:r>
            <a:r>
              <a:rPr lang="en-US" dirty="0" smtClean="0"/>
              <a:t>:</a:t>
            </a:r>
            <a:endParaRPr lang="en-US" dirty="0"/>
          </a:p>
          <a:p>
            <a:pPr marL="692150" lvl="0" indent="-514350">
              <a:spcBef>
                <a:spcPts val="0"/>
              </a:spcBef>
              <a:buSzPts val="2800"/>
              <a:buFont typeface="+mj-lt"/>
              <a:buAutoNum type="arabicPeriod"/>
            </a:pPr>
            <a:r>
              <a:rPr lang="en-US" dirty="0"/>
              <a:t>Separate Chaining</a:t>
            </a:r>
          </a:p>
          <a:p>
            <a:pPr marL="692150" lvl="0" indent="-514350">
              <a:spcBef>
                <a:spcPts val="0"/>
              </a:spcBef>
              <a:buSzPts val="2800"/>
              <a:buFont typeface="+mj-lt"/>
              <a:buAutoNum type="arabicPeriod"/>
            </a:pPr>
            <a:r>
              <a:rPr lang="en-US" dirty="0"/>
              <a:t>Open Addressing</a:t>
            </a:r>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Addressing </a:t>
            </a:r>
            <a:endParaRPr lang="en-US" dirty="0"/>
          </a:p>
        </p:txBody>
      </p:sp>
      <p:sp>
        <p:nvSpPr>
          <p:cNvPr id="3" name="Text Placeholder 2"/>
          <p:cNvSpPr>
            <a:spLocks noGrp="1"/>
          </p:cNvSpPr>
          <p:nvPr>
            <p:ph type="body" idx="1"/>
          </p:nvPr>
        </p:nvSpPr>
        <p:spPr/>
        <p:txBody>
          <a:bodyPr>
            <a:normAutofit fontScale="92500"/>
          </a:bodyPr>
          <a:lstStyle/>
          <a:p>
            <a:r>
              <a:rPr lang="en-US" dirty="0" smtClean="0"/>
              <a:t>In the open addressing method, when a key collides with another key, the collision  is resolved by finding an available table entry other than the position (address) to which the colliding key is originally hashed. </a:t>
            </a:r>
          </a:p>
          <a:p>
            <a:r>
              <a:rPr lang="en-US" dirty="0" smtClean="0"/>
              <a:t>If position h(K) is occupied, then the positions in the probing sequence are tried until either an available cell is found or the same positions are tried repeatedly or the table is full.</a:t>
            </a:r>
          </a:p>
          <a:p>
            <a:pPr marL="114300" indent="0">
              <a:buNone/>
            </a:pPr>
            <a:r>
              <a:rPr lang="en-US" dirty="0" smtClean="0"/>
              <a:t>	</a:t>
            </a:r>
            <a:r>
              <a:rPr lang="en-US" i="1" dirty="0" smtClean="0"/>
              <a:t>norm(h(K) + p(1)), norm(h(K) + p(2)), . . . , norm(h(K) + p(</a:t>
            </a:r>
            <a:r>
              <a:rPr lang="en-US" i="1" dirty="0" err="1" smtClean="0"/>
              <a:t>i</a:t>
            </a:r>
            <a:r>
              <a:rPr lang="en-US" i="1" dirty="0" smtClean="0"/>
              <a:t>)), . . .</a:t>
            </a:r>
          </a:p>
          <a:p>
            <a:r>
              <a:rPr lang="en-US" dirty="0" smtClean="0"/>
              <a:t>Function p is a probing function, </a:t>
            </a:r>
            <a:r>
              <a:rPr lang="en-US" dirty="0" err="1" smtClean="0"/>
              <a:t>i</a:t>
            </a:r>
            <a:r>
              <a:rPr lang="en-US" dirty="0" smtClean="0"/>
              <a:t> is a probe, and norm is a normalization function, most likely, division modulo the size of the table.</a:t>
            </a:r>
            <a:endParaRPr lang="en-US" i="1" dirty="0" smtClean="0"/>
          </a:p>
        </p:txBody>
      </p:sp>
    </p:spTree>
    <p:extLst>
      <p:ext uri="{BB962C8B-B14F-4D97-AF65-F5344CB8AC3E}">
        <p14:creationId xmlns:p14="http://schemas.microsoft.com/office/powerpoint/2010/main" val="2547431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Text Placeholder 2"/>
          <p:cNvSpPr>
            <a:spLocks noGrp="1"/>
          </p:cNvSpPr>
          <p:nvPr>
            <p:ph type="body" idx="1"/>
          </p:nvPr>
        </p:nvSpPr>
        <p:spPr/>
        <p:txBody>
          <a:bodyPr/>
          <a:lstStyle/>
          <a:p>
            <a:r>
              <a:rPr lang="en-US" dirty="0"/>
              <a:t>The simplest method is linear probing, for which p(</a:t>
            </a:r>
            <a:r>
              <a:rPr lang="en-US" dirty="0" err="1"/>
              <a:t>i</a:t>
            </a:r>
            <a:r>
              <a:rPr lang="en-US" dirty="0"/>
              <a:t>) = </a:t>
            </a:r>
            <a:r>
              <a:rPr lang="en-US" dirty="0" err="1"/>
              <a:t>i</a:t>
            </a:r>
            <a:r>
              <a:rPr lang="en-US" dirty="0"/>
              <a:t>, and for the </a:t>
            </a:r>
            <a:r>
              <a:rPr lang="en-US" dirty="0" err="1"/>
              <a:t>ith</a:t>
            </a:r>
            <a:r>
              <a:rPr lang="en-US" dirty="0"/>
              <a:t> probe, the position to be tried is </a:t>
            </a:r>
            <a:r>
              <a:rPr lang="en-US" b="1" dirty="0">
                <a:solidFill>
                  <a:srgbClr val="0070C0"/>
                </a:solidFill>
              </a:rPr>
              <a:t>(h(K) + </a:t>
            </a:r>
            <a:r>
              <a:rPr lang="en-US" b="1" dirty="0" err="1">
                <a:solidFill>
                  <a:srgbClr val="0070C0"/>
                </a:solidFill>
              </a:rPr>
              <a:t>i</a:t>
            </a:r>
            <a:r>
              <a:rPr lang="en-US" b="1" dirty="0">
                <a:solidFill>
                  <a:srgbClr val="0070C0"/>
                </a:solidFill>
              </a:rPr>
              <a:t>) mod </a:t>
            </a:r>
            <a:r>
              <a:rPr lang="en-US" b="1" dirty="0" err="1">
                <a:solidFill>
                  <a:srgbClr val="0070C0"/>
                </a:solidFill>
              </a:rPr>
              <a:t>TSize</a:t>
            </a:r>
            <a:r>
              <a:rPr lang="en-US" dirty="0"/>
              <a:t>. </a:t>
            </a:r>
            <a:endParaRPr lang="en-US" dirty="0" smtClean="0"/>
          </a:p>
          <a:p>
            <a:r>
              <a:rPr lang="en-US" dirty="0"/>
              <a:t>Simple form where p(</a:t>
            </a:r>
            <a:r>
              <a:rPr lang="en-US" dirty="0" err="1"/>
              <a:t>i</a:t>
            </a:r>
            <a:r>
              <a:rPr lang="en-US" dirty="0"/>
              <a:t>) = </a:t>
            </a:r>
            <a:r>
              <a:rPr lang="en-US" dirty="0" err="1"/>
              <a:t>i</a:t>
            </a:r>
            <a:r>
              <a:rPr lang="en-US" dirty="0"/>
              <a:t>, so each probe checks the next position sequentially</a:t>
            </a:r>
            <a:r>
              <a:rPr lang="en-US" dirty="0" smtClean="0"/>
              <a:t>.</a:t>
            </a:r>
          </a:p>
          <a:p>
            <a:r>
              <a:rPr lang="en-US" dirty="0" smtClean="0"/>
              <a:t>Searches </a:t>
            </a:r>
            <a:r>
              <a:rPr lang="en-US" dirty="0"/>
              <a:t>continue in a loop if the end of the table is reached</a:t>
            </a:r>
            <a:r>
              <a:rPr lang="en-US" dirty="0" smtClean="0"/>
              <a:t>.</a:t>
            </a:r>
          </a:p>
          <a:p>
            <a:r>
              <a:rPr lang="en-US" dirty="0" smtClean="0"/>
              <a:t>Clustering </a:t>
            </a:r>
            <a:r>
              <a:rPr lang="en-US" dirty="0"/>
              <a:t>Issue: Consecutive occupied cells create clusters, making future insertions slower.</a:t>
            </a:r>
          </a:p>
        </p:txBody>
      </p:sp>
    </p:spTree>
    <p:extLst>
      <p:ext uri="{BB962C8B-B14F-4D97-AF65-F5344CB8AC3E}">
        <p14:creationId xmlns:p14="http://schemas.microsoft.com/office/powerpoint/2010/main" val="2460494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 using linear probing</a:t>
            </a:r>
            <a:endParaRPr lang="en-US" dirty="0"/>
          </a:p>
        </p:txBody>
      </p:sp>
      <p:sp>
        <p:nvSpPr>
          <p:cNvPr id="3" name="Text Placeholder 2"/>
          <p:cNvSpPr>
            <a:spLocks noGrp="1"/>
          </p:cNvSpPr>
          <p:nvPr>
            <p:ph type="body" idx="1"/>
          </p:nvPr>
        </p:nvSpPr>
        <p:spPr/>
        <p:txBody>
          <a:bodyPr>
            <a:normAutofit lnSpcReduction="10000"/>
          </a:bodyPr>
          <a:lstStyle/>
          <a:p>
            <a:r>
              <a:rPr lang="en-US" dirty="0"/>
              <a:t>Let us consider a hash </a:t>
            </a:r>
            <a:r>
              <a:rPr lang="en-US" dirty="0" smtClean="0"/>
              <a:t>function: </a:t>
            </a:r>
          </a:p>
          <a:p>
            <a:pPr lvl="1"/>
            <a:r>
              <a:rPr lang="en-US" dirty="0" smtClean="0"/>
              <a:t>key </a:t>
            </a:r>
            <a:r>
              <a:rPr lang="en-US" dirty="0"/>
              <a:t>mod </a:t>
            </a:r>
            <a:r>
              <a:rPr lang="en-US" dirty="0" err="1"/>
              <a:t>Tsize</a:t>
            </a:r>
            <a:endParaRPr lang="en-US" dirty="0"/>
          </a:p>
          <a:p>
            <a:pPr lvl="1"/>
            <a:r>
              <a:rPr lang="en-US" dirty="0"/>
              <a:t>Where </a:t>
            </a:r>
            <a:r>
              <a:rPr lang="en-US" dirty="0" err="1" smtClean="0"/>
              <a:t>Tsize</a:t>
            </a:r>
            <a:r>
              <a:rPr lang="en-US" dirty="0" smtClean="0"/>
              <a:t>=7</a:t>
            </a:r>
          </a:p>
          <a:p>
            <a:r>
              <a:rPr lang="en-US" dirty="0" smtClean="0"/>
              <a:t>Sequence </a:t>
            </a:r>
            <a:r>
              <a:rPr lang="en-US" dirty="0"/>
              <a:t>of keys that are to be inserted: 34, 45, </a:t>
            </a:r>
            <a:r>
              <a:rPr lang="en-US" dirty="0" smtClean="0"/>
              <a:t>56, 78, 92.</a:t>
            </a:r>
          </a:p>
          <a:p>
            <a:r>
              <a:rPr lang="en-US" b="1" dirty="0"/>
              <a:t>Insert 34: </a:t>
            </a:r>
            <a:r>
              <a:rPr lang="en-US" dirty="0" smtClean="0"/>
              <a:t>	34 </a:t>
            </a:r>
            <a:r>
              <a:rPr lang="en-US" dirty="0"/>
              <a:t>mod 7 = </a:t>
            </a:r>
            <a:r>
              <a:rPr lang="en-US" dirty="0" smtClean="0"/>
              <a:t>6</a:t>
            </a:r>
          </a:p>
          <a:p>
            <a:r>
              <a:rPr lang="en-US" b="1" dirty="0"/>
              <a:t>Insert 45: </a:t>
            </a:r>
            <a:r>
              <a:rPr lang="en-US" dirty="0" smtClean="0"/>
              <a:t>	45 mod 7 = 3</a:t>
            </a:r>
          </a:p>
          <a:p>
            <a:r>
              <a:rPr lang="en-US" b="1" dirty="0"/>
              <a:t>Insert 56: </a:t>
            </a:r>
            <a:r>
              <a:rPr lang="en-US" dirty="0" smtClean="0"/>
              <a:t>	56 mod 7 = 0</a:t>
            </a:r>
          </a:p>
          <a:p>
            <a:r>
              <a:rPr lang="en-US" b="1" dirty="0"/>
              <a:t>Insert </a:t>
            </a:r>
            <a:r>
              <a:rPr lang="en-US" b="1" dirty="0" smtClean="0"/>
              <a:t>78: </a:t>
            </a:r>
            <a:r>
              <a:rPr lang="en-US" dirty="0" smtClean="0"/>
              <a:t>	78 </a:t>
            </a:r>
            <a:r>
              <a:rPr lang="en-US" dirty="0"/>
              <a:t>mod 7 = </a:t>
            </a:r>
            <a:r>
              <a:rPr lang="en-US" dirty="0" smtClean="0">
                <a:solidFill>
                  <a:srgbClr val="FF0000"/>
                </a:solidFill>
              </a:rPr>
              <a:t>1 </a:t>
            </a:r>
          </a:p>
          <a:p>
            <a:r>
              <a:rPr lang="en-US" b="1" dirty="0" smtClean="0"/>
              <a:t>Insert 92: </a:t>
            </a:r>
            <a:r>
              <a:rPr lang="en-US" dirty="0" smtClean="0"/>
              <a:t>	92 mod 7 = </a:t>
            </a:r>
            <a:r>
              <a:rPr lang="en-US" dirty="0" smtClean="0">
                <a:solidFill>
                  <a:srgbClr val="FF0000"/>
                </a:solidFill>
              </a:rPr>
              <a:t>1</a:t>
            </a:r>
            <a:endParaRPr lang="en-US" dirty="0">
              <a:solidFill>
                <a:srgbClr val="FF0000"/>
              </a:solidFill>
            </a:endParaRPr>
          </a:p>
          <a:p>
            <a:endParaRPr lang="en-US" dirty="0"/>
          </a:p>
        </p:txBody>
      </p:sp>
    </p:spTree>
    <p:extLst>
      <p:ext uri="{BB962C8B-B14F-4D97-AF65-F5344CB8AC3E}">
        <p14:creationId xmlns:p14="http://schemas.microsoft.com/office/powerpoint/2010/main" val="2650963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 </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145458" y="1458610"/>
            <a:ext cx="9901084" cy="5276328"/>
          </a:xfrm>
          <a:prstGeom prst="rect">
            <a:avLst/>
          </a:prstGeom>
        </p:spPr>
      </p:pic>
    </p:spTree>
    <p:extLst>
      <p:ext uri="{BB962C8B-B14F-4D97-AF65-F5344CB8AC3E}">
        <p14:creationId xmlns:p14="http://schemas.microsoft.com/office/powerpoint/2010/main" val="531706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3" name="Text Placeholder 2"/>
          <p:cNvSpPr>
            <a:spLocks noGrp="1"/>
          </p:cNvSpPr>
          <p:nvPr>
            <p:ph type="body" idx="1"/>
          </p:nvPr>
        </p:nvSpPr>
        <p:spPr/>
        <p:txBody>
          <a:bodyPr>
            <a:normAutofit fontScale="85000" lnSpcReduction="20000"/>
          </a:bodyPr>
          <a:lstStyle/>
          <a:p>
            <a:r>
              <a:rPr lang="en-US" dirty="0"/>
              <a:t>When a collision occurs (i.e., two keys hash to the same index), quadratic probing attempts to resolve the conflict by searching for the next available slot using a quadratic function</a:t>
            </a:r>
            <a:r>
              <a:rPr lang="en-US" dirty="0" smtClean="0"/>
              <a:t>.</a:t>
            </a:r>
          </a:p>
          <a:p>
            <a:r>
              <a:rPr lang="en-US" dirty="0" smtClean="0"/>
              <a:t>The </a:t>
            </a:r>
            <a:r>
              <a:rPr lang="en-US" dirty="0"/>
              <a:t>probing sequence is determined by the formula </a:t>
            </a:r>
            <a:endParaRPr lang="en-US" dirty="0" smtClean="0"/>
          </a:p>
          <a:p>
            <a:pPr lvl="1"/>
            <a:r>
              <a:rPr lang="en-US" dirty="0" smtClean="0"/>
              <a:t>h(K</a:t>
            </a:r>
            <a:r>
              <a:rPr lang="en-US" dirty="0"/>
              <a:t>)+</a:t>
            </a:r>
            <a:r>
              <a:rPr lang="en-US" dirty="0" smtClean="0"/>
              <a:t>i^2 </a:t>
            </a:r>
            <a:r>
              <a:rPr lang="en-US" dirty="0"/>
              <a:t>, </a:t>
            </a:r>
            <a:endParaRPr lang="en-US" dirty="0" smtClean="0"/>
          </a:p>
          <a:p>
            <a:r>
              <a:rPr lang="en-US" dirty="0" smtClean="0"/>
              <a:t>where 𝑖 </a:t>
            </a:r>
            <a:r>
              <a:rPr lang="en-US" dirty="0"/>
              <a:t>is the probe number (starting from 1). However, the sequence may be adjusted to ensure that the probes do not cover only half of the table. </a:t>
            </a:r>
            <a:endParaRPr lang="en-US" dirty="0" smtClean="0"/>
          </a:p>
          <a:p>
            <a:r>
              <a:rPr lang="en-US" dirty="0" smtClean="0"/>
              <a:t>For </a:t>
            </a:r>
            <a:r>
              <a:rPr lang="en-US" dirty="0"/>
              <a:t>example, the sequence is symmetrical with probes like </a:t>
            </a:r>
            <a:endParaRPr lang="en-US" dirty="0" smtClean="0"/>
          </a:p>
          <a:p>
            <a:pPr lvl="1"/>
            <a:r>
              <a:rPr lang="en-US" dirty="0" smtClean="0"/>
              <a:t>ℎ</a:t>
            </a:r>
            <a:r>
              <a:rPr lang="en-US" dirty="0"/>
              <a:t>(𝐾)+1,ℎ(𝐾)+4,ℎ(𝐾)+9</a:t>
            </a:r>
            <a:r>
              <a:rPr lang="en-US" dirty="0" smtClean="0"/>
              <a:t>,…</a:t>
            </a:r>
          </a:p>
          <a:p>
            <a:r>
              <a:rPr lang="en-US" dirty="0" smtClean="0"/>
              <a:t>One </a:t>
            </a:r>
            <a:r>
              <a:rPr lang="en-US" dirty="0"/>
              <a:t>issue with quadratic probing is </a:t>
            </a:r>
            <a:r>
              <a:rPr lang="en-US" b="1" dirty="0"/>
              <a:t>secondary clustering</a:t>
            </a:r>
            <a:r>
              <a:rPr lang="en-US" dirty="0"/>
              <a:t>, </a:t>
            </a:r>
            <a:r>
              <a:rPr lang="en-US" b="1" dirty="0"/>
              <a:t>where keys hashed to the same position</a:t>
            </a:r>
            <a:r>
              <a:rPr lang="en-US" dirty="0"/>
              <a:t> follow the </a:t>
            </a:r>
            <a:r>
              <a:rPr lang="en-US" b="1" dirty="0"/>
              <a:t>same probe sequence</a:t>
            </a:r>
            <a:r>
              <a:rPr lang="en-US" dirty="0"/>
              <a:t>, potentially leading to clusters of occupied positions. These clusters are less problematic than primary clusters (from linear probing) but still exist.</a:t>
            </a:r>
          </a:p>
        </p:txBody>
      </p:sp>
    </p:spTree>
    <p:extLst>
      <p:ext uri="{BB962C8B-B14F-4D97-AF65-F5344CB8AC3E}">
        <p14:creationId xmlns:p14="http://schemas.microsoft.com/office/powerpoint/2010/main" val="4088945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1070" y="304364"/>
            <a:ext cx="12069859" cy="6249272"/>
          </a:xfrm>
          <a:prstGeom prst="rect">
            <a:avLst/>
          </a:prstGeom>
        </p:spPr>
      </p:pic>
    </p:spTree>
    <p:extLst>
      <p:ext uri="{BB962C8B-B14F-4D97-AF65-F5344CB8AC3E}">
        <p14:creationId xmlns:p14="http://schemas.microsoft.com/office/powerpoint/2010/main" val="1277285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Text Placeholder 2"/>
          <p:cNvSpPr>
            <a:spLocks noGrp="1"/>
          </p:cNvSpPr>
          <p:nvPr>
            <p:ph type="body" idx="1"/>
          </p:nvPr>
        </p:nvSpPr>
        <p:spPr/>
        <p:txBody>
          <a:bodyPr/>
          <a:lstStyle/>
          <a:p>
            <a:r>
              <a:rPr lang="en-US" dirty="0"/>
              <a:t>If a collision occurs after applying a hash function h(k), then another hash function is calculated for finding the next slot.</a:t>
            </a:r>
          </a:p>
          <a:p>
            <a:endParaRPr lang="en-US" dirty="0"/>
          </a:p>
          <a:p>
            <a:pPr lvl="1"/>
            <a:r>
              <a:rPr lang="en-US" sz="3200" b="1" dirty="0">
                <a:solidFill>
                  <a:srgbClr val="0070C0"/>
                </a:solidFill>
              </a:rPr>
              <a:t>h(k, </a:t>
            </a:r>
            <a:r>
              <a:rPr lang="en-US" sz="3200" b="1" dirty="0" err="1">
                <a:solidFill>
                  <a:srgbClr val="0070C0"/>
                </a:solidFill>
              </a:rPr>
              <a:t>i</a:t>
            </a:r>
            <a:r>
              <a:rPr lang="en-US" sz="3200" b="1" dirty="0">
                <a:solidFill>
                  <a:srgbClr val="0070C0"/>
                </a:solidFill>
              </a:rPr>
              <a:t>) = (h1(k) + ih2(k)) mod m</a:t>
            </a:r>
          </a:p>
        </p:txBody>
      </p:sp>
    </p:spTree>
    <p:extLst>
      <p:ext uri="{BB962C8B-B14F-4D97-AF65-F5344CB8AC3E}">
        <p14:creationId xmlns:p14="http://schemas.microsoft.com/office/powerpoint/2010/main" val="3985147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 </a:t>
            </a:r>
            <a:endParaRPr lang="en-US" dirty="0"/>
          </a:p>
        </p:txBody>
      </p:sp>
      <p:sp>
        <p:nvSpPr>
          <p:cNvPr id="3" name="Text Placeholder 2"/>
          <p:cNvSpPr>
            <a:spLocks noGrp="1"/>
          </p:cNvSpPr>
          <p:nvPr>
            <p:ph type="body" idx="1"/>
          </p:nvPr>
        </p:nvSpPr>
        <p:spPr/>
        <p:txBody>
          <a:bodyPr/>
          <a:lstStyle/>
          <a:p>
            <a:r>
              <a:rPr lang="en-US" dirty="0"/>
              <a:t>Double hashing uses two hash functions. </a:t>
            </a:r>
            <a:endParaRPr lang="en-US" dirty="0" smtClean="0"/>
          </a:p>
          <a:p>
            <a:pPr lvl="1"/>
            <a:r>
              <a:rPr lang="en-US" dirty="0" smtClean="0"/>
              <a:t>The </a:t>
            </a:r>
            <a:r>
              <a:rPr lang="en-US" dirty="0"/>
              <a:t>first function ℎ(𝐾</a:t>
            </a:r>
            <a:r>
              <a:rPr lang="en-US" dirty="0" smtClean="0"/>
              <a:t>) </a:t>
            </a:r>
            <a:r>
              <a:rPr lang="en-US" dirty="0"/>
              <a:t>finds the primary position, </a:t>
            </a:r>
            <a:endParaRPr lang="en-US" dirty="0" smtClean="0"/>
          </a:p>
          <a:p>
            <a:pPr lvl="1"/>
            <a:r>
              <a:rPr lang="en-US" dirty="0" smtClean="0"/>
              <a:t>and </a:t>
            </a:r>
            <a:r>
              <a:rPr lang="en-US" dirty="0"/>
              <a:t>the second function </a:t>
            </a:r>
            <a:r>
              <a:rPr lang="en-US" dirty="0" smtClean="0"/>
              <a:t>ℎ_𝑝</a:t>
            </a:r>
            <a:r>
              <a:rPr lang="en-US" dirty="0"/>
              <a:t>(𝐾</a:t>
            </a:r>
            <a:r>
              <a:rPr lang="en-US" dirty="0" smtClean="0"/>
              <a:t>)is </a:t>
            </a:r>
            <a:r>
              <a:rPr lang="en-US" dirty="0"/>
              <a:t>used for resolving collisions</a:t>
            </a:r>
            <a:r>
              <a:rPr lang="en-US" dirty="0" smtClean="0"/>
              <a:t>.</a:t>
            </a:r>
          </a:p>
          <a:p>
            <a:r>
              <a:rPr lang="en-US" dirty="0" smtClean="0"/>
              <a:t>The </a:t>
            </a:r>
            <a:r>
              <a:rPr lang="en-US" dirty="0"/>
              <a:t>probe sequence becomes </a:t>
            </a:r>
            <a:endParaRPr lang="en-US" dirty="0" smtClean="0"/>
          </a:p>
          <a:p>
            <a:pPr lvl="1"/>
            <a:r>
              <a:rPr lang="en-US" dirty="0" smtClean="0"/>
              <a:t>ℎ</a:t>
            </a:r>
            <a:r>
              <a:rPr lang="en-US" dirty="0"/>
              <a:t>(𝐾),ℎ(𝐾)+</a:t>
            </a:r>
            <a:r>
              <a:rPr lang="en-US" dirty="0" smtClean="0"/>
              <a:t>ℎ_𝑝</a:t>
            </a:r>
            <a:r>
              <a:rPr lang="en-US" dirty="0"/>
              <a:t>(𝐾),ℎ(𝐾)+2⋅</a:t>
            </a:r>
            <a:r>
              <a:rPr lang="en-US" dirty="0" smtClean="0"/>
              <a:t>ℎ_𝑝</a:t>
            </a:r>
            <a:r>
              <a:rPr lang="en-US" dirty="0"/>
              <a:t>(𝐾</a:t>
            </a:r>
            <a:r>
              <a:rPr lang="en-US" dirty="0" smtClean="0"/>
              <a:t>),…</a:t>
            </a:r>
          </a:p>
          <a:p>
            <a:r>
              <a:rPr lang="en-US" dirty="0" smtClean="0"/>
              <a:t>This </a:t>
            </a:r>
            <a:r>
              <a:rPr lang="en-US" dirty="0"/>
              <a:t>reduces secondary clustering because the second function depends on the key, meaning different keys that hash to the same position can follow different probe sequences.</a:t>
            </a:r>
          </a:p>
        </p:txBody>
      </p:sp>
    </p:spTree>
    <p:extLst>
      <p:ext uri="{BB962C8B-B14F-4D97-AF65-F5344CB8AC3E}">
        <p14:creationId xmlns:p14="http://schemas.microsoft.com/office/powerpoint/2010/main" val="245397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01835" y="0"/>
            <a:ext cx="9588330" cy="6858000"/>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0668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Factor</a:t>
            </a:r>
            <a:endParaRPr lang="en-US" dirty="0"/>
          </a:p>
        </p:txBody>
      </p:sp>
      <p:sp>
        <p:nvSpPr>
          <p:cNvPr id="3" name="Text Placeholder 2"/>
          <p:cNvSpPr>
            <a:spLocks noGrp="1"/>
          </p:cNvSpPr>
          <p:nvPr>
            <p:ph type="body" idx="1"/>
          </p:nvPr>
        </p:nvSpPr>
        <p:spPr/>
        <p:txBody>
          <a:bodyPr/>
          <a:lstStyle/>
          <a:p>
            <a:r>
              <a:rPr lang="en-US" dirty="0"/>
              <a:t>The efficiency of these methods depends on the table size (denoted as </a:t>
            </a:r>
            <a:r>
              <a:rPr lang="en-US" dirty="0" err="1"/>
              <a:t>TSize</a:t>
            </a:r>
            <a:r>
              <a:rPr lang="en-US" dirty="0"/>
              <a:t>) and the loading factor (LF), which is the ratio of the number of elements in the table to the table size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100143" y="4001294"/>
            <a:ext cx="5696745" cy="809738"/>
          </a:xfrm>
          <a:prstGeom prst="rect">
            <a:avLst/>
          </a:prstGeom>
        </p:spPr>
      </p:pic>
    </p:spTree>
    <p:extLst>
      <p:ext uri="{BB962C8B-B14F-4D97-AF65-F5344CB8AC3E}">
        <p14:creationId xmlns:p14="http://schemas.microsoft.com/office/powerpoint/2010/main" val="3213283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Chaining </a:t>
            </a:r>
            <a:endParaRPr lang="en-US" dirty="0"/>
          </a:p>
        </p:txBody>
      </p:sp>
      <p:sp>
        <p:nvSpPr>
          <p:cNvPr id="3" name="Text Placeholder 2"/>
          <p:cNvSpPr>
            <a:spLocks noGrp="1"/>
          </p:cNvSpPr>
          <p:nvPr>
            <p:ph type="body" idx="1"/>
          </p:nvPr>
        </p:nvSpPr>
        <p:spPr/>
        <p:txBody>
          <a:bodyPr/>
          <a:lstStyle/>
          <a:p>
            <a:r>
              <a:rPr lang="en-US" dirty="0"/>
              <a:t>Keys do not have to be stored in the table itself. </a:t>
            </a:r>
            <a:endParaRPr lang="en-US" dirty="0" smtClean="0"/>
          </a:p>
          <a:p>
            <a:r>
              <a:rPr lang="en-US" dirty="0" smtClean="0"/>
              <a:t>In </a:t>
            </a:r>
            <a:r>
              <a:rPr lang="en-US" dirty="0"/>
              <a:t>chaining, each position of the table </a:t>
            </a:r>
            <a:r>
              <a:rPr lang="en-US" dirty="0" smtClean="0"/>
              <a:t>is </a:t>
            </a:r>
            <a:r>
              <a:rPr lang="en-US" dirty="0"/>
              <a:t>associated with a linked list or chain of structures whose info fields store keys or </a:t>
            </a:r>
            <a:r>
              <a:rPr lang="en-US" dirty="0" smtClean="0"/>
              <a:t>references </a:t>
            </a:r>
            <a:r>
              <a:rPr lang="en-US" dirty="0"/>
              <a:t>to keys. This method is called separate chaining, </a:t>
            </a:r>
            <a:endParaRPr lang="en-US" dirty="0" smtClean="0"/>
          </a:p>
          <a:p>
            <a:r>
              <a:rPr lang="en-US" dirty="0" smtClean="0"/>
              <a:t>and </a:t>
            </a:r>
            <a:r>
              <a:rPr lang="en-US" dirty="0"/>
              <a:t>a table of </a:t>
            </a:r>
            <a:r>
              <a:rPr lang="en-US" dirty="0" smtClean="0"/>
              <a:t>references (pointers</a:t>
            </a:r>
            <a:r>
              <a:rPr lang="en-US" dirty="0"/>
              <a:t>) is called a scatter table</a:t>
            </a:r>
            <a:r>
              <a:rPr lang="en-US" dirty="0" smtClean="0"/>
              <a:t>.</a:t>
            </a:r>
          </a:p>
          <a:p>
            <a:r>
              <a:rPr lang="en-US" dirty="0"/>
              <a:t>In this method, </a:t>
            </a:r>
            <a:r>
              <a:rPr lang="en-US" b="1" dirty="0"/>
              <a:t>the table can never overflow</a:t>
            </a:r>
            <a:r>
              <a:rPr lang="en-US" dirty="0"/>
              <a:t>, be cause the linked lists are extended only upon the arrival of new keys, as illustrated in Figure </a:t>
            </a:r>
            <a:r>
              <a:rPr lang="en-US" dirty="0" smtClean="0"/>
              <a:t>10.5</a:t>
            </a:r>
            <a:r>
              <a:rPr lang="en-US" dirty="0"/>
              <a:t> </a:t>
            </a:r>
            <a:r>
              <a:rPr lang="en-US" dirty="0" smtClean="0"/>
              <a:t>on the next slide.</a:t>
            </a:r>
            <a:endParaRPr lang="en-US" dirty="0"/>
          </a:p>
        </p:txBody>
      </p:sp>
    </p:spTree>
    <p:extLst>
      <p:ext uri="{BB962C8B-B14F-4D97-AF65-F5344CB8AC3E}">
        <p14:creationId xmlns:p14="http://schemas.microsoft.com/office/powerpoint/2010/main" val="230617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301197" y="1494291"/>
            <a:ext cx="9392961" cy="4820323"/>
          </a:xfrm>
          <a:prstGeom prst="rect">
            <a:avLst/>
          </a:prstGeom>
        </p:spPr>
      </p:pic>
    </p:spTree>
    <p:extLst>
      <p:ext uri="{BB962C8B-B14F-4D97-AF65-F5344CB8AC3E}">
        <p14:creationId xmlns:p14="http://schemas.microsoft.com/office/powerpoint/2010/main" val="2700007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523626" y="842601"/>
            <a:ext cx="7144747" cy="5172797"/>
          </a:xfrm>
          <a:prstGeom prst="rect">
            <a:avLst/>
          </a:prstGeom>
        </p:spPr>
      </p:pic>
    </p:spTree>
    <p:extLst>
      <p:ext uri="{BB962C8B-B14F-4D97-AF65-F5344CB8AC3E}">
        <p14:creationId xmlns:p14="http://schemas.microsoft.com/office/powerpoint/2010/main" val="2549582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Chaining </a:t>
            </a:r>
            <a:endParaRPr lang="en-US" dirty="0"/>
          </a:p>
        </p:txBody>
      </p:sp>
      <p:sp>
        <p:nvSpPr>
          <p:cNvPr id="3" name="Text Placeholder 2"/>
          <p:cNvSpPr>
            <a:spLocks noGrp="1"/>
          </p:cNvSpPr>
          <p:nvPr>
            <p:ph type="body" idx="1"/>
          </p:nvPr>
        </p:nvSpPr>
        <p:spPr/>
        <p:txBody>
          <a:bodyPr/>
          <a:lstStyle/>
          <a:p>
            <a:r>
              <a:rPr lang="en-US" dirty="0"/>
              <a:t> For short linked lists, this is a very fast method, but increasing the length </a:t>
            </a:r>
            <a:r>
              <a:rPr lang="en-US" dirty="0" smtClean="0"/>
              <a:t>of </a:t>
            </a:r>
            <a:r>
              <a:rPr lang="en-US" dirty="0"/>
              <a:t>these lists can significantly degrade retrieval performance</a:t>
            </a:r>
            <a:r>
              <a:rPr lang="en-US" dirty="0" smtClean="0"/>
              <a:t>.</a:t>
            </a:r>
          </a:p>
          <a:p>
            <a:r>
              <a:rPr lang="en-US" dirty="0"/>
              <a:t>Performance can be </a:t>
            </a:r>
            <a:r>
              <a:rPr lang="en-US" dirty="0" smtClean="0"/>
              <a:t>improved </a:t>
            </a:r>
            <a:r>
              <a:rPr lang="en-US" dirty="0"/>
              <a:t>by maintaining an order on all these lists so that, for unsuccessful searches, an exhaustive search is not required in most cases or by using self-organizing linked </a:t>
            </a:r>
            <a:r>
              <a:rPr lang="en-US" dirty="0" smtClean="0"/>
              <a:t>list.</a:t>
            </a:r>
          </a:p>
          <a:p>
            <a:r>
              <a:rPr lang="en-US" dirty="0"/>
              <a:t>This method requires additional space for maintaining pointers</a:t>
            </a:r>
          </a:p>
        </p:txBody>
      </p:sp>
    </p:spTree>
    <p:extLst>
      <p:ext uri="{BB962C8B-B14F-4D97-AF65-F5344CB8AC3E}">
        <p14:creationId xmlns:p14="http://schemas.microsoft.com/office/powerpoint/2010/main" val="3486109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Coalesced Hashing/Coalesced Chaining</a:t>
            </a:r>
            <a:endParaRPr lang="en-US" dirty="0"/>
          </a:p>
        </p:txBody>
      </p:sp>
      <p:sp>
        <p:nvSpPr>
          <p:cNvPr id="3" name="Text Placeholder 2"/>
          <p:cNvSpPr>
            <a:spLocks noGrp="1"/>
          </p:cNvSpPr>
          <p:nvPr>
            <p:ph type="body" idx="1"/>
          </p:nvPr>
        </p:nvSpPr>
        <p:spPr/>
        <p:txBody>
          <a:bodyPr>
            <a:normAutofit fontScale="92500"/>
          </a:bodyPr>
          <a:lstStyle/>
          <a:p>
            <a:r>
              <a:rPr lang="en-US" dirty="0"/>
              <a:t>A variation of chaining called coalesced hashing combines the concept of linear probing with chaining. Here, when a key collides with another key in the table, the first available position for that key is found using linear probing. This position is then linked to the previously collided key</a:t>
            </a:r>
            <a:r>
              <a:rPr lang="en-US" dirty="0" smtClean="0"/>
              <a:t>.</a:t>
            </a:r>
          </a:p>
          <a:p>
            <a:r>
              <a:rPr lang="en-US" dirty="0"/>
              <a:t>In coalesced hashing</a:t>
            </a:r>
            <a:r>
              <a:rPr lang="en-US" dirty="0" smtClean="0"/>
              <a:t>:</a:t>
            </a:r>
          </a:p>
          <a:p>
            <a:pPr lvl="1"/>
            <a:r>
              <a:rPr lang="en-US" dirty="0" smtClean="0"/>
              <a:t>Each </a:t>
            </a:r>
            <a:r>
              <a:rPr lang="en-US" dirty="0"/>
              <a:t>table entry holds two members: info (which stores the key) and next (which stores the index of the next key that is hashed to that position</a:t>
            </a:r>
            <a:r>
              <a:rPr lang="en-US" dirty="0" smtClean="0"/>
              <a:t>).</a:t>
            </a:r>
          </a:p>
          <a:p>
            <a:pPr lvl="1"/>
            <a:r>
              <a:rPr lang="en-US" dirty="0" smtClean="0"/>
              <a:t>The </a:t>
            </a:r>
            <a:r>
              <a:rPr lang="en-US" dirty="0"/>
              <a:t>next field helps avoid a sequential search for elements in the linked list, allowing direct access to the next colliding key</a:t>
            </a:r>
            <a:r>
              <a:rPr lang="en-US" dirty="0" smtClean="0"/>
              <a:t>.</a:t>
            </a:r>
          </a:p>
          <a:p>
            <a:pPr lvl="1"/>
            <a:r>
              <a:rPr lang="en-US" dirty="0" smtClean="0"/>
              <a:t>Available </a:t>
            </a:r>
            <a:r>
              <a:rPr lang="en-US" dirty="0"/>
              <a:t>positions: Positions in the table that are available for insertion are marked with a special value (such as -2), while -1 indicates the end of a chain.</a:t>
            </a:r>
          </a:p>
        </p:txBody>
      </p:sp>
    </p:spTree>
    <p:extLst>
      <p:ext uri="{BB962C8B-B14F-4D97-AF65-F5344CB8AC3E}">
        <p14:creationId xmlns:p14="http://schemas.microsoft.com/office/powerpoint/2010/main" val="921199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0" y="220795"/>
            <a:ext cx="12192000" cy="6416409"/>
          </a:xfrm>
          <a:prstGeom prst="rect">
            <a:avLst/>
          </a:prstGeom>
        </p:spPr>
      </p:pic>
    </p:spTree>
    <p:extLst>
      <p:ext uri="{BB962C8B-B14F-4D97-AF65-F5344CB8AC3E}">
        <p14:creationId xmlns:p14="http://schemas.microsoft.com/office/powerpoint/2010/main" val="3987709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Coalesced Hashing/Coalesced Chaining</a:t>
            </a:r>
          </a:p>
        </p:txBody>
      </p:sp>
      <p:sp>
        <p:nvSpPr>
          <p:cNvPr id="3" name="Text Placeholder 2"/>
          <p:cNvSpPr>
            <a:spLocks noGrp="1"/>
          </p:cNvSpPr>
          <p:nvPr>
            <p:ph type="body" idx="1"/>
          </p:nvPr>
        </p:nvSpPr>
        <p:spPr/>
        <p:txBody>
          <a:bodyPr/>
          <a:lstStyle/>
          <a:p>
            <a:r>
              <a:rPr lang="en-US" dirty="0"/>
              <a:t>Coalesced hashing requires additional space for the next pointer in each table entry. This adds </a:t>
            </a:r>
            <a:r>
              <a:rPr lang="en-US" dirty="0" err="1"/>
              <a:t>TSize</a:t>
            </a:r>
            <a:r>
              <a:rPr lang="en-US" dirty="0"/>
              <a:t> * </a:t>
            </a:r>
            <a:r>
              <a:rPr lang="en-US" dirty="0" err="1"/>
              <a:t>sizeof</a:t>
            </a:r>
            <a:r>
              <a:rPr lang="en-US" dirty="0"/>
              <a:t>(next) to the total space required, which is less than the space needed for separate chaining (since the scatter table only stores pointers to linked lists</a:t>
            </a:r>
            <a:r>
              <a:rPr lang="en-US" dirty="0" smtClean="0"/>
              <a:t>).</a:t>
            </a:r>
          </a:p>
          <a:p>
            <a:r>
              <a:rPr lang="en-US" dirty="0" smtClean="0"/>
              <a:t>Despite </a:t>
            </a:r>
            <a:r>
              <a:rPr lang="en-US" dirty="0"/>
              <a:t>using less space than separate chaining, the size of the table still limits the number of keys that can be hashed into it.</a:t>
            </a:r>
          </a:p>
        </p:txBody>
      </p:sp>
    </p:spTree>
    <p:extLst>
      <p:ext uri="{BB962C8B-B14F-4D97-AF65-F5344CB8AC3E}">
        <p14:creationId xmlns:p14="http://schemas.microsoft.com/office/powerpoint/2010/main" val="2638490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8360" y="-39329"/>
            <a:ext cx="10290553" cy="6459246"/>
          </a:xfrm>
          <a:prstGeom prst="rect">
            <a:avLst/>
          </a:prstGeom>
        </p:spPr>
      </p:pic>
      <p:sp>
        <p:nvSpPr>
          <p:cNvPr id="5" name="TextBox 4"/>
          <p:cNvSpPr txBox="1"/>
          <p:nvPr/>
        </p:nvSpPr>
        <p:spPr>
          <a:xfrm>
            <a:off x="196646" y="1179871"/>
            <a:ext cx="3175819" cy="2893100"/>
          </a:xfrm>
          <a:prstGeom prst="rect">
            <a:avLst/>
          </a:prstGeom>
          <a:solidFill>
            <a:schemeClr val="accent6">
              <a:lumMod val="20000"/>
              <a:lumOff val="80000"/>
            </a:schemeClr>
          </a:solidFill>
        </p:spPr>
        <p:txBody>
          <a:bodyPr wrap="square" rtlCol="0">
            <a:spAutoFit/>
          </a:bodyPr>
          <a:lstStyle/>
          <a:p>
            <a:r>
              <a:rPr lang="en-US" b="1" dirty="0"/>
              <a:t>Overflow Area (Cellar):</a:t>
            </a:r>
          </a:p>
          <a:p>
            <a:r>
              <a:rPr lang="en-US" dirty="0"/>
              <a:t>If the hash table cannot accommodate all the keys due to space limitations, an </a:t>
            </a:r>
            <a:r>
              <a:rPr lang="en-US" b="1" dirty="0"/>
              <a:t>overflow area</a:t>
            </a:r>
            <a:r>
              <a:rPr lang="en-US" dirty="0"/>
              <a:t> (also known as a </a:t>
            </a:r>
            <a:r>
              <a:rPr lang="en-US" b="1" dirty="0"/>
              <a:t>cellar</a:t>
            </a:r>
            <a:r>
              <a:rPr lang="en-US" dirty="0"/>
              <a:t>) can be used. This area stores the keys for which there is no room in the table</a:t>
            </a:r>
            <a:r>
              <a:rPr lang="en-US" dirty="0" smtClean="0"/>
              <a:t>.</a:t>
            </a:r>
          </a:p>
          <a:p>
            <a:endParaRPr lang="en-US" dirty="0"/>
          </a:p>
          <a:p>
            <a:r>
              <a:rPr lang="en-US" dirty="0"/>
              <a:t>If implemented as a list of arrays, the overflow area can be dynamically allocated to accommodate more keys as necessary.</a:t>
            </a:r>
          </a:p>
          <a:p>
            <a:endParaRPr lang="en-US" dirty="0"/>
          </a:p>
        </p:txBody>
      </p:sp>
    </p:spTree>
    <p:extLst>
      <p:ext uri="{BB962C8B-B14F-4D97-AF65-F5344CB8AC3E}">
        <p14:creationId xmlns:p14="http://schemas.microsoft.com/office/powerpoint/2010/main" val="191400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a:t>
            </a:r>
          </a:p>
        </p:txBody>
      </p:sp>
      <p:sp>
        <p:nvSpPr>
          <p:cNvPr id="3" name="Text Placeholder 2"/>
          <p:cNvSpPr>
            <a:spLocks noGrp="1"/>
          </p:cNvSpPr>
          <p:nvPr>
            <p:ph type="body" idx="1"/>
          </p:nvPr>
        </p:nvSpPr>
        <p:spPr/>
        <p:txBody>
          <a:bodyPr/>
          <a:lstStyle/>
          <a:p>
            <a:r>
              <a:rPr lang="en-US" dirty="0"/>
              <a:t>Following are the basic primary operations of a hash table.</a:t>
            </a:r>
          </a:p>
          <a:p>
            <a:pPr marL="114300" indent="0">
              <a:buNone/>
            </a:pPr>
            <a:endParaRPr lang="en-US" dirty="0"/>
          </a:p>
          <a:p>
            <a:pPr lvl="1"/>
            <a:r>
              <a:rPr lang="en-US" b="1" dirty="0"/>
              <a:t>Search</a:t>
            </a:r>
            <a:r>
              <a:rPr lang="en-US" dirty="0"/>
              <a:t> − Searches an element in a hash table</a:t>
            </a:r>
            <a:r>
              <a:rPr lang="en-US" dirty="0" smtClean="0"/>
              <a:t>.</a:t>
            </a:r>
            <a:endParaRPr lang="en-US" dirty="0"/>
          </a:p>
          <a:p>
            <a:pPr lvl="1"/>
            <a:r>
              <a:rPr lang="en-US" b="1" dirty="0"/>
              <a:t>Insert</a:t>
            </a:r>
            <a:r>
              <a:rPr lang="en-US" dirty="0"/>
              <a:t> − Inserts an element in a hash table</a:t>
            </a:r>
            <a:r>
              <a:rPr lang="en-US" dirty="0" smtClean="0"/>
              <a:t>.</a:t>
            </a:r>
            <a:endParaRPr lang="en-US" dirty="0"/>
          </a:p>
          <a:p>
            <a:pPr lvl="1"/>
            <a:r>
              <a:rPr lang="en-US" b="1" dirty="0"/>
              <a:t>Delete</a:t>
            </a:r>
            <a:r>
              <a:rPr lang="en-US" dirty="0"/>
              <a:t> − Deletes an element from a hash table.</a:t>
            </a:r>
          </a:p>
        </p:txBody>
      </p:sp>
    </p:spTree>
    <p:extLst>
      <p:ext uri="{BB962C8B-B14F-4D97-AF65-F5344CB8AC3E}">
        <p14:creationId xmlns:p14="http://schemas.microsoft.com/office/powerpoint/2010/main" val="35785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281237" y="1519237"/>
            <a:ext cx="7629525" cy="3819525"/>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626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in Hash Tables</a:t>
            </a:r>
          </a:p>
        </p:txBody>
      </p:sp>
      <p:sp>
        <p:nvSpPr>
          <p:cNvPr id="3" name="Text Placeholder 2"/>
          <p:cNvSpPr>
            <a:spLocks noGrp="1"/>
          </p:cNvSpPr>
          <p:nvPr>
            <p:ph type="body" idx="1"/>
          </p:nvPr>
        </p:nvSpPr>
        <p:spPr/>
        <p:txBody>
          <a:bodyPr/>
          <a:lstStyle/>
          <a:p>
            <a:r>
              <a:rPr lang="en-US" dirty="0"/>
              <a:t>Deleting an element from a hash table depends on the collision resolution method used. Let's explore the different scenarios, focusing on chaining and open addressing (specifically linear probing).</a:t>
            </a:r>
          </a:p>
        </p:txBody>
      </p:sp>
    </p:spTree>
    <p:extLst>
      <p:ext uri="{BB962C8B-B14F-4D97-AF65-F5344CB8AC3E}">
        <p14:creationId xmlns:p14="http://schemas.microsoft.com/office/powerpoint/2010/main" val="136108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Chaining Deletion:</a:t>
            </a:r>
          </a:p>
        </p:txBody>
      </p:sp>
      <p:sp>
        <p:nvSpPr>
          <p:cNvPr id="3" name="Text Placeholder 2"/>
          <p:cNvSpPr>
            <a:spLocks noGrp="1"/>
          </p:cNvSpPr>
          <p:nvPr>
            <p:ph type="body" idx="1"/>
          </p:nvPr>
        </p:nvSpPr>
        <p:spPr/>
        <p:txBody>
          <a:bodyPr>
            <a:normAutofit lnSpcReduction="10000"/>
          </a:bodyPr>
          <a:lstStyle/>
          <a:p>
            <a:r>
              <a:rPr lang="en-US" dirty="0" smtClean="0"/>
              <a:t>In </a:t>
            </a:r>
            <a:r>
              <a:rPr lang="en-US" dirty="0"/>
              <a:t>chaining, the data is stored in linked lists, so removing an element involves deleting the corresponding node from the linked list</a:t>
            </a:r>
            <a:r>
              <a:rPr lang="en-US" dirty="0" smtClean="0"/>
              <a:t>.</a:t>
            </a:r>
          </a:p>
          <a:p>
            <a:r>
              <a:rPr lang="en-US" dirty="0" smtClean="0"/>
              <a:t>Steps </a:t>
            </a:r>
            <a:r>
              <a:rPr lang="en-US" dirty="0"/>
              <a:t>for Deletion</a:t>
            </a:r>
            <a:r>
              <a:rPr lang="en-US" dirty="0" smtClean="0"/>
              <a:t>:</a:t>
            </a:r>
          </a:p>
          <a:p>
            <a:pPr lvl="1"/>
            <a:r>
              <a:rPr lang="en-US" dirty="0" smtClean="0"/>
              <a:t>Find </a:t>
            </a:r>
            <a:r>
              <a:rPr lang="en-US" dirty="0"/>
              <a:t>the position </a:t>
            </a:r>
            <a:r>
              <a:rPr lang="en-US" dirty="0" smtClean="0"/>
              <a:t>using </a:t>
            </a:r>
            <a:r>
              <a:rPr lang="en-US" dirty="0"/>
              <a:t>the hash function</a:t>
            </a:r>
            <a:r>
              <a:rPr lang="en-US" dirty="0" smtClean="0"/>
              <a:t>.</a:t>
            </a:r>
          </a:p>
          <a:p>
            <a:pPr lvl="1"/>
            <a:r>
              <a:rPr lang="en-US" dirty="0" smtClean="0"/>
              <a:t>If </a:t>
            </a:r>
            <a:r>
              <a:rPr lang="en-US" dirty="0"/>
              <a:t>the element is found in the linked list at that position, delete the node from the list</a:t>
            </a:r>
            <a:r>
              <a:rPr lang="en-US" dirty="0" smtClean="0"/>
              <a:t>.</a:t>
            </a:r>
          </a:p>
          <a:p>
            <a:pPr lvl="1"/>
            <a:r>
              <a:rPr lang="en-US" dirty="0" smtClean="0"/>
              <a:t>If </a:t>
            </a:r>
            <a:r>
              <a:rPr lang="en-US" dirty="0"/>
              <a:t>the linked list is empty after deletion, that position can simply be marked as empty</a:t>
            </a:r>
            <a:r>
              <a:rPr lang="en-US" dirty="0" smtClean="0"/>
              <a:t>.</a:t>
            </a:r>
          </a:p>
          <a:p>
            <a:r>
              <a:rPr lang="en-US" dirty="0" smtClean="0"/>
              <a:t>Advantage</a:t>
            </a:r>
            <a:r>
              <a:rPr lang="en-US" dirty="0"/>
              <a:t>: Chaining makes deletion relatively straightforward, as no further adjustments to the table are necessary, and it doesn't affect other keys.</a:t>
            </a:r>
          </a:p>
        </p:txBody>
      </p:sp>
    </p:spTree>
    <p:extLst>
      <p:ext uri="{BB962C8B-B14F-4D97-AF65-F5344CB8AC3E}">
        <p14:creationId xmlns:p14="http://schemas.microsoft.com/office/powerpoint/2010/main" val="2163719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 Deletion:</a:t>
            </a:r>
          </a:p>
        </p:txBody>
      </p:sp>
      <p:sp>
        <p:nvSpPr>
          <p:cNvPr id="3" name="Text Placeholder 2"/>
          <p:cNvSpPr>
            <a:spLocks noGrp="1"/>
          </p:cNvSpPr>
          <p:nvPr>
            <p:ph type="body" idx="1"/>
          </p:nvPr>
        </p:nvSpPr>
        <p:spPr/>
        <p:txBody>
          <a:bodyPr/>
          <a:lstStyle/>
          <a:p>
            <a:r>
              <a:rPr lang="en-US" dirty="0"/>
              <a:t>In open addressing, elements are stored directly in the hash table, and collisions are resolved by probing (e.g., linear probing, quadratic probing</a:t>
            </a:r>
            <a:r>
              <a:rPr lang="en-US" dirty="0" smtClean="0"/>
              <a:t>).</a:t>
            </a:r>
          </a:p>
          <a:p>
            <a:r>
              <a:rPr lang="en-US" dirty="0" smtClean="0"/>
              <a:t>When </a:t>
            </a:r>
            <a:r>
              <a:rPr lang="en-US" dirty="0"/>
              <a:t>deleting an element, extra care must be taken because the probing sequence may be disrupted. The deletion of an element could lead to incorrect results when searching for other elements that were originally placed in the deleted slot.</a:t>
            </a:r>
          </a:p>
        </p:txBody>
      </p:sp>
    </p:spTree>
    <p:extLst>
      <p:ext uri="{BB962C8B-B14F-4D97-AF65-F5344CB8AC3E}">
        <p14:creationId xmlns:p14="http://schemas.microsoft.com/office/powerpoint/2010/main" val="1395975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Open Addressing Deletion:</a:t>
            </a:r>
          </a:p>
        </p:txBody>
      </p:sp>
      <p:sp>
        <p:nvSpPr>
          <p:cNvPr id="3" name="Text Placeholder 2"/>
          <p:cNvSpPr>
            <a:spLocks noGrp="1"/>
          </p:cNvSpPr>
          <p:nvPr>
            <p:ph type="body" idx="1"/>
          </p:nvPr>
        </p:nvSpPr>
        <p:spPr/>
        <p:txBody>
          <a:bodyPr>
            <a:normAutofit fontScale="92500" lnSpcReduction="20000"/>
          </a:bodyPr>
          <a:lstStyle/>
          <a:p>
            <a:r>
              <a:rPr lang="en-US" dirty="0"/>
              <a:t>To avoid the problem of prematurely terminating searches due to deleted elements, we use markers</a:t>
            </a:r>
            <a:r>
              <a:rPr lang="en-US" dirty="0" smtClean="0"/>
              <a:t>:</a:t>
            </a:r>
          </a:p>
          <a:p>
            <a:pPr lvl="1"/>
            <a:r>
              <a:rPr lang="en-US" dirty="0" smtClean="0"/>
              <a:t>When </a:t>
            </a:r>
            <a:r>
              <a:rPr lang="en-US" dirty="0"/>
              <a:t>an element is deleted, instead of leaving the cell empty, we place a marker to indicate that the slot was once occupied but is now free</a:t>
            </a:r>
            <a:r>
              <a:rPr lang="en-US" dirty="0" smtClean="0"/>
              <a:t>.</a:t>
            </a:r>
          </a:p>
          <a:p>
            <a:pPr lvl="1"/>
            <a:r>
              <a:rPr lang="en-US" dirty="0" smtClean="0"/>
              <a:t>This </a:t>
            </a:r>
            <a:r>
              <a:rPr lang="en-US" dirty="0"/>
              <a:t>prevents the search from stopping prematurely, as the algorithm knows that it should continue searching further, even if a deleted slot is encountered</a:t>
            </a:r>
            <a:r>
              <a:rPr lang="en-US" dirty="0" smtClean="0"/>
              <a:t>.</a:t>
            </a:r>
          </a:p>
          <a:p>
            <a:r>
              <a:rPr lang="en-US" dirty="0"/>
              <a:t>Re-insertion: When a new element is inserted into the table and finds a slot marked as deleted, it can overwrite the marker, effectively reusing the slot</a:t>
            </a:r>
            <a:r>
              <a:rPr lang="en-US" dirty="0" smtClean="0"/>
              <a:t>.</a:t>
            </a:r>
          </a:p>
          <a:p>
            <a:r>
              <a:rPr lang="en-US" dirty="0"/>
              <a:t>Problem with Multiple Deletions: If many deletions occur and only a few new elements are inserted, the table may become overloaded with deleted markers. This can cause search times to increase, as each search must test the deleted elements, leading to inefficient searching.</a:t>
            </a:r>
          </a:p>
        </p:txBody>
      </p:sp>
    </p:spTree>
    <p:extLst>
      <p:ext uri="{BB962C8B-B14F-4D97-AF65-F5344CB8AC3E}">
        <p14:creationId xmlns:p14="http://schemas.microsoft.com/office/powerpoint/2010/main" val="2037563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Purging the Table:</a:t>
            </a:r>
          </a:p>
        </p:txBody>
      </p:sp>
      <p:sp>
        <p:nvSpPr>
          <p:cNvPr id="3" name="Text Placeholder 2"/>
          <p:cNvSpPr>
            <a:spLocks noGrp="1"/>
          </p:cNvSpPr>
          <p:nvPr>
            <p:ph type="body" idx="1"/>
          </p:nvPr>
        </p:nvSpPr>
        <p:spPr/>
        <p:txBody>
          <a:bodyPr/>
          <a:lstStyle/>
          <a:p>
            <a:r>
              <a:rPr lang="en-US" dirty="0"/>
              <a:t>To address the issue of numerous deleted markers, the table should be purged after a certain number of deletions</a:t>
            </a:r>
            <a:r>
              <a:rPr lang="en-US" dirty="0" smtClean="0"/>
              <a:t>:</a:t>
            </a:r>
          </a:p>
          <a:p>
            <a:pPr lvl="1"/>
            <a:r>
              <a:rPr lang="en-US" dirty="0" smtClean="0"/>
              <a:t>During </a:t>
            </a:r>
            <a:r>
              <a:rPr lang="en-US" dirty="0"/>
              <a:t>the purge operation, all undeleted elements are moved to the cells that were previously occupied by deleted elements</a:t>
            </a:r>
            <a:r>
              <a:rPr lang="en-US" dirty="0" smtClean="0"/>
              <a:t>.</a:t>
            </a:r>
          </a:p>
          <a:p>
            <a:pPr lvl="1"/>
            <a:r>
              <a:rPr lang="en-US" dirty="0" smtClean="0"/>
              <a:t>After </a:t>
            </a:r>
            <a:r>
              <a:rPr lang="en-US" dirty="0"/>
              <a:t>this process, the table is "cleaned," and the previously deleted cells are marked as free (Figure 10.10d</a:t>
            </a:r>
            <a:r>
              <a:rPr lang="en-US" dirty="0" smtClean="0"/>
              <a:t>) on the next slide.</a:t>
            </a:r>
          </a:p>
          <a:p>
            <a:r>
              <a:rPr lang="en-US" dirty="0" smtClean="0"/>
              <a:t>Goal </a:t>
            </a:r>
            <a:r>
              <a:rPr lang="en-US" dirty="0"/>
              <a:t>of Purging: The goal is to reduce the overhead caused by deleted elements and ensure that the table remains efficient in terms of searching and insertion.</a:t>
            </a:r>
          </a:p>
        </p:txBody>
      </p:sp>
    </p:spTree>
    <p:extLst>
      <p:ext uri="{BB962C8B-B14F-4D97-AF65-F5344CB8AC3E}">
        <p14:creationId xmlns:p14="http://schemas.microsoft.com/office/powerpoint/2010/main" val="837707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32570" y="404390"/>
            <a:ext cx="11526859" cy="6049219"/>
          </a:xfrm>
          <a:prstGeom prst="rect">
            <a:avLst/>
          </a:prstGeom>
        </p:spPr>
      </p:pic>
    </p:spTree>
    <p:extLst>
      <p:ext uri="{BB962C8B-B14F-4D97-AF65-F5344CB8AC3E}">
        <p14:creationId xmlns:p14="http://schemas.microsoft.com/office/powerpoint/2010/main" val="2060440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Rehashing </a:t>
            </a:r>
            <a:endParaRPr lang="en-US" dirty="0"/>
          </a:p>
        </p:txBody>
      </p:sp>
      <p:sp>
        <p:nvSpPr>
          <p:cNvPr id="3" name="Text Placeholder 2"/>
          <p:cNvSpPr>
            <a:spLocks noGrp="1"/>
          </p:cNvSpPr>
          <p:nvPr>
            <p:ph type="body" idx="1"/>
          </p:nvPr>
        </p:nvSpPr>
        <p:spPr/>
        <p:txBody>
          <a:bodyPr/>
          <a:lstStyle/>
          <a:p>
            <a:r>
              <a:rPr lang="en-US" dirty="0"/>
              <a:t>As the name suggests, rehashing means hashing again. Basically, when the load factor increases to more than its predefined value (the default value of the load factor is 0.75), the complexity increases. So to overcome this, the size of the array is increased (doubled) and all the values are hashed again and stored in the new double-sized array to maintain a low load factor and low complexity</a:t>
            </a:r>
            <a:r>
              <a:rPr lang="en-US" dirty="0" smtClean="0"/>
              <a:t>.</a:t>
            </a:r>
          </a:p>
          <a:p>
            <a:r>
              <a:rPr lang="en-US" dirty="0" smtClean="0"/>
              <a:t>Load factor:</a:t>
            </a:r>
          </a:p>
          <a:p>
            <a:pPr lvl="1"/>
            <a:endParaRPr lang="en-US" dirty="0"/>
          </a:p>
        </p:txBody>
      </p:sp>
      <p:sp>
        <p:nvSpPr>
          <p:cNvPr id="4" name="Rectangle 1"/>
          <p:cNvSpPr>
            <a:spLocks noChangeArrowheads="1"/>
          </p:cNvSpPr>
          <p:nvPr/>
        </p:nvSpPr>
        <p:spPr bwMode="auto">
          <a:xfrm>
            <a:off x="2637503" y="5393972"/>
            <a:ext cx="5405284"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onsolas" panose="020B0609020204030204" pitchFamily="49" charset="0"/>
              </a:rPr>
              <a:t>Load Factor = Total elements in hash table/ Size of hash table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27367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Rehashing</a:t>
            </a:r>
          </a:p>
        </p:txBody>
      </p:sp>
      <p:sp>
        <p:nvSpPr>
          <p:cNvPr id="3" name="Text Placeholder 2"/>
          <p:cNvSpPr>
            <a:spLocks noGrp="1"/>
          </p:cNvSpPr>
          <p:nvPr>
            <p:ph type="body" idx="1"/>
          </p:nvPr>
        </p:nvSpPr>
        <p:spPr/>
        <p:txBody>
          <a:bodyPr>
            <a:normAutofit fontScale="77500" lnSpcReduction="20000"/>
          </a:bodyPr>
          <a:lstStyle/>
          <a:p>
            <a:r>
              <a:rPr lang="en-US" dirty="0"/>
              <a:t>Rehashing is a technique used to resolve the issue of performance degradation in hash tables when they become too full. When the table size is saturated, hash collisions increase, and operations (insertion, deletion, and search) take longer. Rehashing involves the following:</a:t>
            </a:r>
          </a:p>
          <a:p>
            <a:pPr lvl="1"/>
            <a:r>
              <a:rPr lang="en-US" dirty="0"/>
              <a:t>Table Expansion: When the table exceeds a certain </a:t>
            </a:r>
            <a:r>
              <a:rPr lang="en-US" b="1" dirty="0"/>
              <a:t>load factor (a threshold </a:t>
            </a:r>
            <a:r>
              <a:rPr lang="en-US" dirty="0"/>
              <a:t>indicating how full the table is), a larger table is created. The size of the new table is typically doubled, though it can also be based on a prime number or other methods.</a:t>
            </a:r>
          </a:p>
          <a:p>
            <a:pPr lvl="1"/>
            <a:r>
              <a:rPr lang="en-US" dirty="0"/>
              <a:t>Hash Function Adjustment: When a table is resized, the hash function might need to be modified (typically by increasing the table size), since the hash values depend on the table size.</a:t>
            </a:r>
          </a:p>
          <a:p>
            <a:pPr lvl="1"/>
            <a:r>
              <a:rPr lang="en-US" dirty="0"/>
              <a:t>Rehashing Items: After resizing, all items in the old table are rehashed and inserted into the new table. This process may involve recalculating the hash for each item to fit into the new table size.</a:t>
            </a:r>
          </a:p>
          <a:p>
            <a:pPr lvl="1"/>
            <a:r>
              <a:rPr lang="en-US" dirty="0"/>
              <a:t>Dealing with Full Tables: When the table is too full and rehashing is needed, the elements are reinserted into the new, larger table with the updated hash function. If the table fills up again, further rehashing is required.</a:t>
            </a:r>
          </a:p>
          <a:p>
            <a:r>
              <a:rPr lang="en-US" dirty="0"/>
              <a:t>Rehashing is essential to maintain efficient hash table operations even as the number of elements grows</a:t>
            </a:r>
          </a:p>
        </p:txBody>
      </p:sp>
    </p:spTree>
    <p:extLst>
      <p:ext uri="{BB962C8B-B14F-4D97-AF65-F5344CB8AC3E}">
        <p14:creationId xmlns:p14="http://schemas.microsoft.com/office/powerpoint/2010/main" val="2541110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endParaRPr lang="en-US" dirty="0"/>
          </a:p>
        </p:txBody>
      </p:sp>
      <p:sp>
        <p:nvSpPr>
          <p:cNvPr id="3" name="Text Placeholder 2"/>
          <p:cNvSpPr>
            <a:spLocks noGrp="1"/>
          </p:cNvSpPr>
          <p:nvPr>
            <p:ph type="body" idx="1"/>
          </p:nvPr>
        </p:nvSpPr>
        <p:spPr/>
        <p:txBody>
          <a:bodyPr/>
          <a:lstStyle/>
          <a:p>
            <a:r>
              <a:rPr lang="en-US" dirty="0" smtClean="0"/>
              <a:t>I will upload code on GCR </a:t>
            </a:r>
            <a:endParaRPr lang="en-US" dirty="0"/>
          </a:p>
        </p:txBody>
      </p:sp>
    </p:spTree>
    <p:extLst>
      <p:ext uri="{BB962C8B-B14F-4D97-AF65-F5344CB8AC3E}">
        <p14:creationId xmlns:p14="http://schemas.microsoft.com/office/powerpoint/2010/main" val="2110428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Hash Table</a:t>
            </a:r>
          </a:p>
        </p:txBody>
      </p:sp>
      <p:sp>
        <p:nvSpPr>
          <p:cNvPr id="3" name="Text Placeholder 2"/>
          <p:cNvSpPr>
            <a:spLocks noGrp="1"/>
          </p:cNvSpPr>
          <p:nvPr>
            <p:ph type="body" idx="1"/>
          </p:nvPr>
        </p:nvSpPr>
        <p:spPr/>
        <p:txBody>
          <a:bodyPr/>
          <a:lstStyle/>
          <a:p>
            <a:r>
              <a:rPr lang="en-US" dirty="0"/>
              <a:t>Hash tables are implemented </a:t>
            </a:r>
            <a:r>
              <a:rPr lang="en-US" dirty="0" smtClean="0"/>
              <a:t>where</a:t>
            </a:r>
            <a:endParaRPr lang="en-US" dirty="0"/>
          </a:p>
          <a:p>
            <a:pPr lvl="1"/>
            <a:r>
              <a:rPr lang="en-US" dirty="0"/>
              <a:t>constant time lookup and insertion is required</a:t>
            </a:r>
          </a:p>
          <a:p>
            <a:pPr lvl="1"/>
            <a:r>
              <a:rPr lang="en-US" dirty="0"/>
              <a:t>cryptographic applications</a:t>
            </a:r>
          </a:p>
          <a:p>
            <a:pPr lvl="1"/>
            <a:r>
              <a:rPr lang="en-US" dirty="0"/>
              <a:t>indexing data is required</a:t>
            </a:r>
          </a:p>
        </p:txBody>
      </p:sp>
    </p:spTree>
    <p:extLst>
      <p:ext uri="{BB962C8B-B14F-4D97-AF65-F5344CB8AC3E}">
        <p14:creationId xmlns:p14="http://schemas.microsoft.com/office/powerpoint/2010/main" val="132630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Hashing </a:t>
            </a:r>
            <a:endParaRPr/>
          </a:p>
        </p:txBody>
      </p:sp>
      <p:sp>
        <p:nvSpPr>
          <p:cNvPr id="104" name="Google Shape;10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05" name="Google Shape;105;p4"/>
          <p:cNvPicPr preferRelativeResize="0"/>
          <p:nvPr/>
        </p:nvPicPr>
        <p:blipFill rotWithShape="1">
          <a:blip r:embed="rId3">
            <a:alphaModFix/>
          </a:blip>
          <a:srcRect/>
          <a:stretch/>
        </p:blipFill>
        <p:spPr>
          <a:xfrm>
            <a:off x="295564" y="2008848"/>
            <a:ext cx="11443855" cy="289374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For Example </a:t>
            </a:r>
            <a:endParaRPr/>
          </a:p>
        </p:txBody>
      </p:sp>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All the letters of the variable name can be added together  and the sum can be used as an index. In this case, the table needs 3,782 cells (for a variable K made out of 31 letters “z,” h(K) = 31 · 122 = 3,782). </a:t>
            </a:r>
            <a:endParaRPr dirty="0"/>
          </a:p>
          <a:p>
            <a:pPr marL="228600" lvl="0" indent="-228600" algn="l" rtl="0">
              <a:lnSpc>
                <a:spcPct val="90000"/>
              </a:lnSpc>
              <a:spcBef>
                <a:spcPts val="1000"/>
              </a:spcBef>
              <a:spcAft>
                <a:spcPts val="0"/>
              </a:spcAft>
              <a:buClr>
                <a:schemeClr val="dk1"/>
              </a:buClr>
              <a:buSzPts val="2800"/>
              <a:buChar char="•"/>
            </a:pPr>
            <a:r>
              <a:rPr lang="en-US" dirty="0"/>
              <a:t>But even with this  size, the function h does not return unique values. For example, </a:t>
            </a:r>
            <a:r>
              <a:rPr lang="en-US" dirty="0" smtClean="0"/>
              <a:t>h(“</a:t>
            </a:r>
            <a:r>
              <a:rPr lang="en-US" dirty="0" err="1" smtClean="0"/>
              <a:t>abc</a:t>
            </a:r>
            <a:r>
              <a:rPr lang="en-US" dirty="0"/>
              <a:t>”) = h(“</a:t>
            </a:r>
            <a:r>
              <a:rPr lang="en-US" dirty="0" err="1"/>
              <a:t>acb</a:t>
            </a:r>
            <a:r>
              <a:rPr lang="en-US" dirty="0"/>
              <a:t>”). </a:t>
            </a:r>
            <a:r>
              <a:rPr lang="en-US" dirty="0">
                <a:highlight>
                  <a:srgbClr val="FFFF00"/>
                </a:highlight>
              </a:rPr>
              <a:t>This problem is called collision</a:t>
            </a:r>
            <a:r>
              <a:rPr lang="en-US" dirty="0" smtClean="0">
                <a:highlight>
                  <a:srgbClr val="FFFF00"/>
                </a:highlight>
              </a:rPr>
              <a:t>.</a:t>
            </a:r>
          </a:p>
          <a:p>
            <a:pPr marL="685800" lvl="1" indent="-228600">
              <a:spcBef>
                <a:spcPts val="1000"/>
              </a:spcBef>
              <a:buSzPts val="2800"/>
            </a:pPr>
            <a:r>
              <a:rPr lang="en-US" dirty="0"/>
              <a:t>Sum of "</a:t>
            </a:r>
            <a:r>
              <a:rPr lang="en-US" dirty="0" err="1"/>
              <a:t>abc</a:t>
            </a:r>
            <a:r>
              <a:rPr lang="en-US" dirty="0"/>
              <a:t>" = 97 + 98 + 99 = </a:t>
            </a:r>
            <a:r>
              <a:rPr lang="en-US" b="1" dirty="0"/>
              <a:t>294</a:t>
            </a:r>
            <a:r>
              <a:rPr lang="en-US" dirty="0"/>
              <a:t>  and Sum of "</a:t>
            </a:r>
            <a:r>
              <a:rPr lang="en-US" dirty="0" err="1"/>
              <a:t>cba</a:t>
            </a:r>
            <a:r>
              <a:rPr lang="en-US" dirty="0"/>
              <a:t>" = 99 + 98 + 97 = </a:t>
            </a:r>
            <a:r>
              <a:rPr lang="en-US" b="1" dirty="0"/>
              <a:t>294</a:t>
            </a:r>
            <a:endParaRPr b="1" dirty="0"/>
          </a:p>
          <a:p>
            <a:pPr marL="228600" lvl="0" indent="-228600" algn="l" rtl="0">
              <a:lnSpc>
                <a:spcPct val="90000"/>
              </a:lnSpc>
              <a:spcBef>
                <a:spcPts val="1000"/>
              </a:spcBef>
              <a:spcAft>
                <a:spcPts val="0"/>
              </a:spcAft>
              <a:buClr>
                <a:schemeClr val="dk1"/>
              </a:buClr>
              <a:buSzPts val="2800"/>
              <a:buChar char="•"/>
            </a:pPr>
            <a:r>
              <a:rPr lang="en-US" dirty="0"/>
              <a:t>The worth of a hash </a:t>
            </a:r>
            <a:r>
              <a:rPr lang="en-US" dirty="0" smtClean="0"/>
              <a:t>function </a:t>
            </a:r>
            <a:r>
              <a:rPr lang="en-US" dirty="0"/>
              <a:t>depends on how well it avoids collisions. Avoiding collisions can be achieved by making the function more sophisticated, but this sophistication should not go too far because the computational cost in determining h(K) can be prohibitive, and less sophisticated methods may be faster.</a:t>
            </a:r>
            <a:endParaRPr dirty="0">
              <a:highlight>
                <a:srgbClr val="FFFF00"/>
              </a:highligh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Hash Function </a:t>
            </a:r>
            <a:endParaRPr/>
          </a:p>
        </p:txBody>
      </p:sp>
      <p:sp>
        <p:nvSpPr>
          <p:cNvPr id="117" name="Google Shape;11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ts val="2800"/>
              <a:buChar char="•"/>
            </a:pPr>
            <a:r>
              <a:rPr lang="en-US" dirty="0"/>
              <a:t>Perfect Hash Function: A hash function that maps every distinct key to a unique table position, avoiding collisions entirely.</a:t>
            </a:r>
            <a:endParaRPr dirty="0"/>
          </a:p>
          <a:p>
            <a:pPr marL="228600" lvl="0" indent="-228600" algn="l" rtl="0">
              <a:lnSpc>
                <a:spcPct val="90000"/>
              </a:lnSpc>
              <a:spcBef>
                <a:spcPts val="1000"/>
              </a:spcBef>
              <a:spcAft>
                <a:spcPts val="0"/>
              </a:spcAft>
              <a:buClr>
                <a:schemeClr val="dk1"/>
              </a:buClr>
              <a:buSzPts val="2800"/>
              <a:buChar char="•"/>
            </a:pPr>
            <a:r>
              <a:rPr lang="en-US" dirty="0"/>
              <a:t>To create a perfect hash function, the table size must at least match the number of unique elements; however, this isn’t always practical as the number of elements may not be known in advance</a:t>
            </a:r>
            <a:r>
              <a:rPr lang="en-US" dirty="0" smtClean="0"/>
              <a:t>.</a:t>
            </a:r>
          </a:p>
          <a:p>
            <a:pPr fontAlgn="base"/>
            <a:r>
              <a:rPr lang="en-US" dirty="0"/>
              <a:t>A good hash function should have the following properties:</a:t>
            </a:r>
          </a:p>
          <a:p>
            <a:pPr lvl="1" fontAlgn="base"/>
            <a:r>
              <a:rPr lang="en-US" dirty="0"/>
              <a:t>Efficiently computable.</a:t>
            </a:r>
          </a:p>
          <a:p>
            <a:pPr lvl="1" fontAlgn="base"/>
            <a:r>
              <a:rPr lang="en-US" dirty="0"/>
              <a:t>Should uniformly distribute the keys (Each table position is equally likely for each.</a:t>
            </a:r>
          </a:p>
          <a:p>
            <a:pPr lvl="1" fontAlgn="base"/>
            <a:r>
              <a:rPr lang="en-US" dirty="0"/>
              <a:t>Should minimize collisions.</a:t>
            </a:r>
          </a:p>
          <a:p>
            <a:pPr lvl="1" fontAlgn="base"/>
            <a:r>
              <a:rPr lang="en-US" dirty="0"/>
              <a:t>Should have a low load factor(number of items in the table divided by the size of the table).</a:t>
            </a:r>
          </a:p>
          <a:p>
            <a:pPr marL="228600" lvl="0" indent="-228600" algn="l" rtl="0">
              <a:lnSpc>
                <a:spcPct val="90000"/>
              </a:lnSpc>
              <a:spcBef>
                <a:spcPts val="1000"/>
              </a:spcBef>
              <a:spcAft>
                <a:spcPts val="0"/>
              </a:spcAft>
              <a:buClr>
                <a:schemeClr val="dk1"/>
              </a:buClr>
              <a:buSzPts val="2800"/>
              <a:buChar char="•"/>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Different types of hash functions</a:t>
            </a:r>
            <a:endParaRPr/>
          </a:p>
        </p:txBody>
      </p:sp>
      <p:sp>
        <p:nvSpPr>
          <p:cNvPr id="123" name="Google Shape;123;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3734</Words>
  <Application>Microsoft Office PowerPoint</Application>
  <PresentationFormat>Widescreen</PresentationFormat>
  <Paragraphs>259</Paragraphs>
  <Slides>59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Consolas</vt:lpstr>
      <vt:lpstr>Office Theme</vt:lpstr>
      <vt:lpstr>Hashing </vt:lpstr>
      <vt:lpstr> Hashing </vt:lpstr>
      <vt:lpstr>PowerPoint Presentation</vt:lpstr>
      <vt:lpstr>PowerPoint Presentation</vt:lpstr>
      <vt:lpstr>PowerPoint Presentation</vt:lpstr>
      <vt:lpstr>Hashing </vt:lpstr>
      <vt:lpstr>For Example </vt:lpstr>
      <vt:lpstr>Hash Function </vt:lpstr>
      <vt:lpstr>Different types of hash functions</vt:lpstr>
      <vt:lpstr>1. Division</vt:lpstr>
      <vt:lpstr>PowerPoint Presentation</vt:lpstr>
      <vt:lpstr>2. Folding </vt:lpstr>
      <vt:lpstr>Shift folding </vt:lpstr>
      <vt:lpstr>Shift Folding  </vt:lpstr>
      <vt:lpstr>Boundary Hash</vt:lpstr>
      <vt:lpstr>Bit-Oriented Folding</vt:lpstr>
      <vt:lpstr>3. Mid-Square Function</vt:lpstr>
      <vt:lpstr>Key Points of the Mid-Square Method</vt:lpstr>
      <vt:lpstr>Example of the Mid-Square Method</vt:lpstr>
      <vt:lpstr>Advantages of the Mid-Square Method</vt:lpstr>
      <vt:lpstr>Extraction Method</vt:lpstr>
      <vt:lpstr>Key Points of the Extraction Method</vt:lpstr>
      <vt:lpstr>Example of the Extraction Method</vt:lpstr>
      <vt:lpstr>Advantages of the Extraction Method</vt:lpstr>
      <vt:lpstr>Use Cases</vt:lpstr>
      <vt:lpstr>Radix Transformation</vt:lpstr>
      <vt:lpstr>Universal Hash Functions</vt:lpstr>
      <vt:lpstr>PowerPoint Presentation</vt:lpstr>
      <vt:lpstr>What is Collision?</vt:lpstr>
      <vt:lpstr>Collision</vt:lpstr>
      <vt:lpstr>Collision Resolution</vt:lpstr>
      <vt:lpstr>Open Addressing </vt:lpstr>
      <vt:lpstr>Linear Probing</vt:lpstr>
      <vt:lpstr>Collision resolution using linear probing</vt:lpstr>
      <vt:lpstr>Linear Probing </vt:lpstr>
      <vt:lpstr>Quadratic Probing</vt:lpstr>
      <vt:lpstr>PowerPoint Presentation</vt:lpstr>
      <vt:lpstr>Double Hashing</vt:lpstr>
      <vt:lpstr>Double Hashing </vt:lpstr>
      <vt:lpstr>Load Factor</vt:lpstr>
      <vt:lpstr>Separate Chaining </vt:lpstr>
      <vt:lpstr>Separate Chaining</vt:lpstr>
      <vt:lpstr>PowerPoint Presentation</vt:lpstr>
      <vt:lpstr>Separate Chaining </vt:lpstr>
      <vt:lpstr>Coalesced Hashing/Coalesced Chaining</vt:lpstr>
      <vt:lpstr>PowerPoint Presentation</vt:lpstr>
      <vt:lpstr>Coalesced Hashing/Coalesced Chaining</vt:lpstr>
      <vt:lpstr>PowerPoint Presentation</vt:lpstr>
      <vt:lpstr>Basic Operations</vt:lpstr>
      <vt:lpstr>Deletion in Hash Tables</vt:lpstr>
      <vt:lpstr> Chaining Deletion:</vt:lpstr>
      <vt:lpstr>Open Addressing Deletion:</vt:lpstr>
      <vt:lpstr>Solution to Open Addressing Deletion:</vt:lpstr>
      <vt:lpstr>Purging the Table:</vt:lpstr>
      <vt:lpstr>PowerPoint Presentation</vt:lpstr>
      <vt:lpstr>Rehashing </vt:lpstr>
      <vt:lpstr>Rehashing</vt:lpstr>
      <vt:lpstr>Code </vt:lpstr>
      <vt:lpstr>Applications of Hash Table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dc:title>
  <dc:creator>Fast</dc:creator>
  <cp:lastModifiedBy>ADMIN</cp:lastModifiedBy>
  <cp:revision>95</cp:revision>
  <dcterms:created xsi:type="dcterms:W3CDTF">2024-11-11T05:38:38Z</dcterms:created>
  <dcterms:modified xsi:type="dcterms:W3CDTF">2024-11-13T18:04:57Z</dcterms:modified>
</cp:coreProperties>
</file>