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2607f6a9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2607f6a9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2607f6a9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2607f6a9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2607f6a9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2607f6a9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2607f6a9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2607f6a9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2607f6a9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2607f6a9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2607f6a9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2607f6a9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2607f6a9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2607f6a9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607f6a9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2607f6a9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2607f6a9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2607f6a9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2607f6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2607f6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2607f6a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2607f6a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2607f6a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2607f6a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2607f6a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2607f6a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2607f6a9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2607f6a9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2607f6a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2607f6a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28ed0ed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28ed0ed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2607f6a9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2607f6a9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programiz.com/dsa/heap-data-stru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Structures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Heapify</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create a Max-Heap:</a:t>
            </a:r>
            <a:endParaRPr/>
          </a:p>
        </p:txBody>
      </p:sp>
      <p:pic>
        <p:nvPicPr>
          <p:cNvPr id="116" name="Google Shape;116;p22"/>
          <p:cNvPicPr preferRelativeResize="0"/>
          <p:nvPr/>
        </p:nvPicPr>
        <p:blipFill>
          <a:blip r:embed="rId3">
            <a:alphaModFix/>
          </a:blip>
          <a:stretch>
            <a:fillRect/>
          </a:stretch>
        </p:blipFill>
        <p:spPr>
          <a:xfrm>
            <a:off x="604050" y="1628763"/>
            <a:ext cx="6038850" cy="942975"/>
          </a:xfrm>
          <a:prstGeom prst="rect">
            <a:avLst/>
          </a:prstGeom>
          <a:noFill/>
          <a:ln>
            <a:noFill/>
          </a:ln>
        </p:spPr>
      </p:pic>
      <p:sp>
        <p:nvSpPr>
          <p:cNvPr id="117" name="Google Shape;117;p22"/>
          <p:cNvSpPr txBox="1"/>
          <p:nvPr/>
        </p:nvSpPr>
        <p:spPr>
          <a:xfrm>
            <a:off x="187025" y="276545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Min-Heap, both </a:t>
            </a:r>
            <a:r>
              <a:rPr b="1" lang="en"/>
              <a:t>leftChild </a:t>
            </a:r>
            <a:r>
              <a:rPr lang="en"/>
              <a:t>and </a:t>
            </a:r>
            <a:r>
              <a:rPr b="1" lang="en"/>
              <a:t>rightChild </a:t>
            </a:r>
            <a:r>
              <a:rPr lang="en"/>
              <a:t>must be larger than the parent for all nodes.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Element into Heap</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Algorithm for insertion in Max Heap</a:t>
            </a:r>
            <a:endParaRPr/>
          </a:p>
        </p:txBody>
      </p:sp>
      <p:pic>
        <p:nvPicPr>
          <p:cNvPr id="124" name="Google Shape;124;p23"/>
          <p:cNvPicPr preferRelativeResize="0"/>
          <p:nvPr/>
        </p:nvPicPr>
        <p:blipFill>
          <a:blip r:embed="rId3">
            <a:alphaModFix/>
          </a:blip>
          <a:stretch>
            <a:fillRect/>
          </a:stretch>
        </p:blipFill>
        <p:spPr>
          <a:xfrm>
            <a:off x="738938" y="1785925"/>
            <a:ext cx="6410325" cy="1571625"/>
          </a:xfrm>
          <a:prstGeom prst="rect">
            <a:avLst/>
          </a:prstGeom>
          <a:noFill/>
          <a:ln>
            <a:noFill/>
          </a:ln>
        </p:spPr>
      </p:pic>
      <p:sp>
        <p:nvSpPr>
          <p:cNvPr id="125" name="Google Shape;125;p23"/>
          <p:cNvSpPr txBox="1"/>
          <p:nvPr/>
        </p:nvSpPr>
        <p:spPr>
          <a:xfrm>
            <a:off x="374075" y="3874325"/>
            <a:ext cx="84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Min Heap, the above algorithm is modified so that </a:t>
            </a:r>
            <a:r>
              <a:rPr b="1" lang="en"/>
              <a:t>parentNode </a:t>
            </a:r>
            <a:r>
              <a:rPr lang="en"/>
              <a:t>is always smaller than </a:t>
            </a:r>
            <a:r>
              <a:rPr b="1" lang="en"/>
              <a:t>newNode</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Element into Heap</a:t>
            </a:r>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4141500" cy="35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a:p>
            <a:pPr indent="-342900" lvl="0" marL="457200" rtl="0" algn="l">
              <a:spcBef>
                <a:spcPts val="1200"/>
              </a:spcBef>
              <a:spcAft>
                <a:spcPts val="0"/>
              </a:spcAft>
              <a:buSzPts val="1800"/>
              <a:buAutoNum type="arabicPeriod"/>
            </a:pPr>
            <a:r>
              <a:rPr lang="en"/>
              <a:t>Add the element at the end.</a:t>
            </a:r>
            <a:endParaRPr/>
          </a:p>
          <a:p>
            <a:pPr indent="-342900" lvl="0" marL="457200" rtl="0" algn="l">
              <a:spcBef>
                <a:spcPts val="0"/>
              </a:spcBef>
              <a:spcAft>
                <a:spcPts val="0"/>
              </a:spcAft>
              <a:buSzPts val="1800"/>
              <a:buAutoNum type="arabicPeriod"/>
            </a:pPr>
            <a:r>
              <a:rPr lang="en"/>
              <a:t>Compare with parent.</a:t>
            </a:r>
            <a:endParaRPr/>
          </a:p>
          <a:p>
            <a:pPr indent="-342900" lvl="0" marL="457200" rtl="0" algn="l">
              <a:spcBef>
                <a:spcPts val="0"/>
              </a:spcBef>
              <a:spcAft>
                <a:spcPts val="0"/>
              </a:spcAft>
              <a:buSzPts val="1800"/>
              <a:buAutoNum type="arabicPeriod"/>
            </a:pPr>
            <a:r>
              <a:rPr lang="en"/>
              <a:t>If heap property is violated, swap with parent.</a:t>
            </a:r>
            <a:endParaRPr/>
          </a:p>
          <a:p>
            <a:pPr indent="-342900" lvl="0" marL="457200" rtl="0" algn="l">
              <a:spcBef>
                <a:spcPts val="0"/>
              </a:spcBef>
              <a:spcAft>
                <a:spcPts val="0"/>
              </a:spcAft>
              <a:buSzPts val="1800"/>
              <a:buAutoNum type="arabicPeriod"/>
            </a:pPr>
            <a:r>
              <a:rPr lang="en"/>
              <a:t>Repeat until heap property is restored.</a:t>
            </a:r>
            <a:endParaRPr/>
          </a:p>
          <a:p>
            <a:pPr indent="0" lvl="0" marL="0" rtl="0" algn="l">
              <a:spcBef>
                <a:spcPts val="1200"/>
              </a:spcBef>
              <a:spcAft>
                <a:spcPts val="1200"/>
              </a:spcAft>
              <a:buNone/>
            </a:pPr>
            <a:r>
              <a:rPr lang="en"/>
              <a:t>Time Complexity: O(log n)</a:t>
            </a:r>
            <a:endParaRPr/>
          </a:p>
        </p:txBody>
      </p:sp>
      <p:pic>
        <p:nvPicPr>
          <p:cNvPr id="132" name="Google Shape;132;p24"/>
          <p:cNvPicPr preferRelativeResize="0"/>
          <p:nvPr/>
        </p:nvPicPr>
        <p:blipFill>
          <a:blip r:embed="rId3">
            <a:alphaModFix/>
          </a:blip>
          <a:stretch>
            <a:fillRect/>
          </a:stretch>
        </p:blipFill>
        <p:spPr>
          <a:xfrm>
            <a:off x="4572000" y="1457500"/>
            <a:ext cx="4363850" cy="278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2080750" y="0"/>
            <a:ext cx="49825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Element from Heap</a:t>
            </a:r>
            <a:endParaRPr/>
          </a:p>
        </p:txBody>
      </p:sp>
      <p:sp>
        <p:nvSpPr>
          <p:cNvPr id="145" name="Google Shape;145;p26"/>
          <p:cNvSpPr txBox="1"/>
          <p:nvPr>
            <p:ph idx="1" type="body"/>
          </p:nvPr>
        </p:nvSpPr>
        <p:spPr>
          <a:xfrm>
            <a:off x="311700" y="1152475"/>
            <a:ext cx="496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a:p>
            <a:pPr indent="-342900" lvl="0" marL="457200" rtl="0" algn="l">
              <a:spcBef>
                <a:spcPts val="1200"/>
              </a:spcBef>
              <a:spcAft>
                <a:spcPts val="0"/>
              </a:spcAft>
              <a:buSzPts val="1800"/>
              <a:buAutoNum type="arabicPeriod"/>
            </a:pPr>
            <a:r>
              <a:rPr lang="en"/>
              <a:t>Replace the root with the last element.</a:t>
            </a:r>
            <a:endParaRPr/>
          </a:p>
          <a:p>
            <a:pPr indent="-342900" lvl="0" marL="457200" rtl="0" algn="l">
              <a:spcBef>
                <a:spcPts val="0"/>
              </a:spcBef>
              <a:spcAft>
                <a:spcPts val="0"/>
              </a:spcAft>
              <a:buSzPts val="1800"/>
              <a:buAutoNum type="arabicPeriod"/>
            </a:pPr>
            <a:r>
              <a:rPr lang="en"/>
              <a:t>Heapify down from the root to restore heap property.</a:t>
            </a:r>
            <a:endParaRPr/>
          </a:p>
          <a:p>
            <a:pPr indent="-342900" lvl="0" marL="457200" rtl="0" algn="l">
              <a:spcBef>
                <a:spcPts val="0"/>
              </a:spcBef>
              <a:spcAft>
                <a:spcPts val="0"/>
              </a:spcAft>
              <a:buSzPts val="1800"/>
              <a:buAutoNum type="arabicPeriod"/>
            </a:pPr>
            <a:r>
              <a:rPr lang="en"/>
              <a:t>Swap with the larger (or smaller) child depending on Max-Heap or Min-Heap.</a:t>
            </a:r>
            <a:endParaRPr/>
          </a:p>
          <a:p>
            <a:pPr indent="0" lvl="0" marL="0" rtl="0" algn="l">
              <a:spcBef>
                <a:spcPts val="1200"/>
              </a:spcBef>
              <a:spcAft>
                <a:spcPts val="1200"/>
              </a:spcAft>
              <a:buNone/>
            </a:pPr>
            <a:r>
              <a:rPr lang="en"/>
              <a:t>Time Complexity: O(log n)</a:t>
            </a:r>
            <a:endParaRPr/>
          </a:p>
        </p:txBody>
      </p:sp>
      <p:pic>
        <p:nvPicPr>
          <p:cNvPr id="146" name="Google Shape;146;p26"/>
          <p:cNvPicPr preferRelativeResize="0"/>
          <p:nvPr/>
        </p:nvPicPr>
        <p:blipFill>
          <a:blip r:embed="rId3">
            <a:alphaModFix/>
          </a:blip>
          <a:stretch>
            <a:fillRect/>
          </a:stretch>
        </p:blipFill>
        <p:spPr>
          <a:xfrm>
            <a:off x="5281500" y="862000"/>
            <a:ext cx="3390900" cy="34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Element from Heap</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Algorithm for deletion in Max Heap</a:t>
            </a:r>
            <a:endParaRPr/>
          </a:p>
        </p:txBody>
      </p:sp>
      <p:pic>
        <p:nvPicPr>
          <p:cNvPr id="153" name="Google Shape;153;p27"/>
          <p:cNvPicPr preferRelativeResize="0"/>
          <p:nvPr/>
        </p:nvPicPr>
        <p:blipFill>
          <a:blip r:embed="rId3">
            <a:alphaModFix/>
          </a:blip>
          <a:stretch>
            <a:fillRect/>
          </a:stretch>
        </p:blipFill>
        <p:spPr>
          <a:xfrm>
            <a:off x="709900" y="1800350"/>
            <a:ext cx="4972050" cy="16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Peek (Find max/min)</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both Max heap and Min Heap</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n">
                <a:highlight>
                  <a:schemeClr val="accent6"/>
                </a:highlight>
              </a:rPr>
              <a:t>return </a:t>
            </a:r>
            <a:r>
              <a:rPr lang="en">
                <a:highlight>
                  <a:schemeClr val="accent6"/>
                </a:highlight>
              </a:rPr>
              <a:t>root Node</a:t>
            </a:r>
            <a:endParaRPr>
              <a:highlight>
                <a:schemeClr val="accent6"/>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Heaps: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Heap Sort: Heap Sort uses Binary Heap to sort an array in O(nLogn) time.</a:t>
            </a:r>
            <a:endParaRPr/>
          </a:p>
          <a:p>
            <a:pPr indent="-342900" lvl="0" marL="457200" rtl="0" algn="l">
              <a:spcBef>
                <a:spcPts val="0"/>
              </a:spcBef>
              <a:spcAft>
                <a:spcPts val="0"/>
              </a:spcAft>
              <a:buSzPts val="1800"/>
              <a:buChar char="●"/>
            </a:pPr>
            <a:r>
              <a:rPr lang="en"/>
              <a:t>Priority Queue: Priority queues can be efficiently implemented using Binary Heap because it supports insert(), delete() and extractmax(), decreaseKey() operations in O(log N) time. Binomial Heap and Fibonacci Heap are variations of Binary Heap. These variations perform union also efficiently.</a:t>
            </a:r>
            <a:endParaRPr/>
          </a:p>
          <a:p>
            <a:pPr indent="-342900" lvl="0" marL="457200" rtl="0" algn="l">
              <a:spcBef>
                <a:spcPts val="0"/>
              </a:spcBef>
              <a:spcAft>
                <a:spcPts val="0"/>
              </a:spcAft>
              <a:buSzPts val="1800"/>
              <a:buChar char="●"/>
            </a:pPr>
            <a:r>
              <a:rPr lang="en"/>
              <a:t>Graph Algorithms: The priority queues are especially used in Graph Algorithms like Dijkstra’s Shortest Path and Prim’s Minimum Spanning Tree.</a:t>
            </a:r>
            <a:endParaRPr/>
          </a:p>
          <a:p>
            <a:pPr indent="-342900" lvl="0" marL="457200" rtl="0" algn="l">
              <a:spcBef>
                <a:spcPts val="0"/>
              </a:spcBef>
              <a:spcAft>
                <a:spcPts val="0"/>
              </a:spcAft>
              <a:buSzPts val="1800"/>
              <a:buChar char="●"/>
            </a:pPr>
            <a:r>
              <a:rPr lang="en"/>
              <a:t>Many problems can be efficiently solved using Heaps. See following for example. a) K’th Largest Element in an array. b) Sort an almost sorted array/ c) Merge K Sorted Arrays.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Page#268, Chapter#06 of Adam Drozdek </a:t>
            </a:r>
            <a:endParaRPr/>
          </a:p>
          <a:p>
            <a:pPr indent="0" lvl="0" marL="0" rtl="0" algn="l">
              <a:spcBef>
                <a:spcPts val="1200"/>
              </a:spcBef>
              <a:spcAft>
                <a:spcPts val="0"/>
              </a:spcAft>
              <a:buNone/>
            </a:pPr>
            <a:r>
              <a:rPr lang="en" sz="1100" u="sng">
                <a:solidFill>
                  <a:schemeClr val="hlink"/>
                </a:solidFill>
                <a:hlinkClick r:id="rId3"/>
              </a:rPr>
              <a:t>Heap Data Structure</a:t>
            </a:r>
            <a:endParaRPr/>
          </a:p>
          <a:p>
            <a:pPr indent="0" lvl="0" marL="0" rtl="0" algn="l">
              <a:spcBef>
                <a:spcPts val="1200"/>
              </a:spcBef>
              <a:spcAft>
                <a:spcPts val="0"/>
              </a:spcAft>
              <a:buNone/>
            </a:pPr>
            <a:r>
              <a:rPr lang="en"/>
              <a:t>Geek for Geek</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Heap/Binary Heap  Data Structure</a:t>
            </a:r>
            <a:endParaRPr/>
          </a:p>
        </p:txBody>
      </p:sp>
      <p:sp>
        <p:nvSpPr>
          <p:cNvPr id="61" name="Google Shape;61;p14"/>
          <p:cNvSpPr txBox="1"/>
          <p:nvPr>
            <p:ph idx="1" type="body"/>
          </p:nvPr>
        </p:nvSpPr>
        <p:spPr>
          <a:xfrm>
            <a:off x="311700" y="1152475"/>
            <a:ext cx="5664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Heap data structure is a complete binary tree that satisfies the heap property, where any given node is</a:t>
            </a:r>
            <a:endParaRPr/>
          </a:p>
          <a:p>
            <a:pPr indent="-342900" lvl="0" marL="457200" rtl="0" algn="l">
              <a:spcBef>
                <a:spcPts val="1200"/>
              </a:spcBef>
              <a:spcAft>
                <a:spcPts val="0"/>
              </a:spcAft>
              <a:buSzPts val="1800"/>
              <a:buChar char="●"/>
            </a:pPr>
            <a:r>
              <a:rPr lang="en"/>
              <a:t>always greater than its child node/s and the key of the root node is the largest among all other nodes. This property is also called max heap property.</a:t>
            </a:r>
            <a:endParaRPr/>
          </a:p>
          <a:p>
            <a:pPr indent="-342900" lvl="0" marL="457200" rtl="0" algn="l">
              <a:spcBef>
                <a:spcPts val="0"/>
              </a:spcBef>
              <a:spcAft>
                <a:spcPts val="0"/>
              </a:spcAft>
              <a:buSzPts val="1800"/>
              <a:buChar char="●"/>
            </a:pPr>
            <a:r>
              <a:rPr lang="en"/>
              <a:t>always smaller than the child node/s and the key of the root node is the smallest among all other nodes. This property is also called min heap property.</a:t>
            </a:r>
            <a:endParaRPr/>
          </a:p>
        </p:txBody>
      </p:sp>
      <p:pic>
        <p:nvPicPr>
          <p:cNvPr id="62" name="Google Shape;62;p14"/>
          <p:cNvPicPr preferRelativeResize="0"/>
          <p:nvPr/>
        </p:nvPicPr>
        <p:blipFill>
          <a:blip r:embed="rId3">
            <a:alphaModFix/>
          </a:blip>
          <a:stretch>
            <a:fillRect/>
          </a:stretch>
        </p:blipFill>
        <p:spPr>
          <a:xfrm>
            <a:off x="5757625" y="1553125"/>
            <a:ext cx="3386375" cy="191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Data Structure </a:t>
            </a:r>
            <a:endParaRPr/>
          </a:p>
        </p:txBody>
      </p:sp>
      <p:sp>
        <p:nvSpPr>
          <p:cNvPr id="68" name="Google Shape;68;p15"/>
          <p:cNvSpPr txBox="1"/>
          <p:nvPr>
            <p:ph idx="1" type="body"/>
          </p:nvPr>
        </p:nvSpPr>
        <p:spPr>
          <a:xfrm>
            <a:off x="311700" y="1152475"/>
            <a:ext cx="5076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Heap is a special tree-based data structure. A binary tree is said to follow a heap data structure if</a:t>
            </a:r>
            <a:endParaRPr/>
          </a:p>
          <a:p>
            <a:pPr indent="-334327" lvl="0" marL="457200" rtl="0" algn="l">
              <a:spcBef>
                <a:spcPts val="1200"/>
              </a:spcBef>
              <a:spcAft>
                <a:spcPts val="0"/>
              </a:spcAft>
              <a:buSzPct val="100000"/>
              <a:buChar char="●"/>
            </a:pPr>
            <a:r>
              <a:rPr lang="en"/>
              <a:t>it is a complete binary tree</a:t>
            </a:r>
            <a:endParaRPr/>
          </a:p>
          <a:p>
            <a:pPr indent="-334327" lvl="0" marL="457200" rtl="0" algn="l">
              <a:spcBef>
                <a:spcPts val="0"/>
              </a:spcBef>
              <a:spcAft>
                <a:spcPts val="0"/>
              </a:spcAft>
              <a:buSzPct val="100000"/>
              <a:buChar char="●"/>
            </a:pPr>
            <a:r>
              <a:rPr lang="en"/>
              <a:t>All nodes in the tree follow the property that they are greater than their children i.e. the largest element is at the root and both its children and smaller than the root and so on. Such a heap is called a max-heap. If instead, all nodes are smaller than their children, it is called a min-heap</a:t>
            </a:r>
            <a:endParaRPr/>
          </a:p>
          <a:p>
            <a:pPr indent="0" lvl="0" marL="0" rtl="0" algn="l">
              <a:spcBef>
                <a:spcPts val="1200"/>
              </a:spcBef>
              <a:spcAft>
                <a:spcPts val="1200"/>
              </a:spcAft>
              <a:buNone/>
            </a:pPr>
            <a:r>
              <a:rPr lang="en"/>
              <a:t>The given diagram shows Max-Heap and Min-Heap.</a:t>
            </a:r>
            <a:endParaRPr/>
          </a:p>
        </p:txBody>
      </p:sp>
      <p:pic>
        <p:nvPicPr>
          <p:cNvPr id="69" name="Google Shape;69;p15"/>
          <p:cNvPicPr preferRelativeResize="0"/>
          <p:nvPr/>
        </p:nvPicPr>
        <p:blipFill>
          <a:blip r:embed="rId3">
            <a:alphaModFix/>
          </a:blip>
          <a:stretch>
            <a:fillRect/>
          </a:stretch>
        </p:blipFill>
        <p:spPr>
          <a:xfrm>
            <a:off x="5445925" y="1673350"/>
            <a:ext cx="3386375" cy="191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Heap</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Binary Heap is a complete Binary Tree which is used to store data efficiently to get the max or min element based on its structure.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Binary Heap represented?</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Binary Heap is a Complete Binary Tree. A binary heap is typically represented as an array.</a:t>
            </a:r>
            <a:endParaRPr/>
          </a:p>
        </p:txBody>
      </p:sp>
      <p:pic>
        <p:nvPicPr>
          <p:cNvPr id="82" name="Google Shape;82;p17"/>
          <p:cNvPicPr preferRelativeResize="0"/>
          <p:nvPr/>
        </p:nvPicPr>
        <p:blipFill>
          <a:blip r:embed="rId3">
            <a:alphaModFix/>
          </a:blip>
          <a:stretch>
            <a:fillRect/>
          </a:stretch>
        </p:blipFill>
        <p:spPr>
          <a:xfrm>
            <a:off x="1045025" y="2070150"/>
            <a:ext cx="6172200" cy="241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Binary Heap represented?</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traversal method use to achieve Array representation is Level Order Traversal</a:t>
            </a:r>
            <a:endParaRPr/>
          </a:p>
        </p:txBody>
      </p:sp>
      <p:pic>
        <p:nvPicPr>
          <p:cNvPr id="89" name="Google Shape;89;p18"/>
          <p:cNvPicPr preferRelativeResize="0"/>
          <p:nvPr/>
        </p:nvPicPr>
        <p:blipFill>
          <a:blip r:embed="rId3">
            <a:alphaModFix/>
          </a:blip>
          <a:stretch>
            <a:fillRect/>
          </a:stretch>
        </p:blipFill>
        <p:spPr>
          <a:xfrm>
            <a:off x="3808338" y="1834913"/>
            <a:ext cx="2809875"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Operations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Below are some standard operations on min heap:</a:t>
            </a:r>
            <a:endParaRPr/>
          </a:p>
          <a:p>
            <a:pPr indent="-308610" lvl="0" marL="457200" rtl="0" algn="l">
              <a:spcBef>
                <a:spcPts val="1200"/>
              </a:spcBef>
              <a:spcAft>
                <a:spcPts val="0"/>
              </a:spcAft>
              <a:buSzPct val="100000"/>
              <a:buChar char="●"/>
            </a:pPr>
            <a:r>
              <a:rPr b="1" lang="en"/>
              <a:t>getMin(): </a:t>
            </a:r>
            <a:r>
              <a:rPr lang="en"/>
              <a:t>It returns the root element of Min Heap. The time Complexity of this operation is O(1). In case of a maxheap it would be getMax().</a:t>
            </a:r>
            <a:endParaRPr/>
          </a:p>
          <a:p>
            <a:pPr indent="-308610" lvl="0" marL="457200" rtl="0" algn="l">
              <a:spcBef>
                <a:spcPts val="0"/>
              </a:spcBef>
              <a:spcAft>
                <a:spcPts val="0"/>
              </a:spcAft>
              <a:buSzPct val="100000"/>
              <a:buChar char="●"/>
            </a:pPr>
            <a:r>
              <a:rPr b="1" lang="en"/>
              <a:t>extractMin():</a:t>
            </a:r>
            <a:r>
              <a:rPr lang="en"/>
              <a:t> Removes the minimum element from MinHeap. The time Complexity of this Operation is O(log N) as this operation needs to maintain the heap property (by calling heapify()) after removing the root.</a:t>
            </a:r>
            <a:endParaRPr/>
          </a:p>
          <a:p>
            <a:pPr indent="-308610" lvl="0" marL="457200" rtl="0" algn="l">
              <a:spcBef>
                <a:spcPts val="0"/>
              </a:spcBef>
              <a:spcAft>
                <a:spcPts val="0"/>
              </a:spcAft>
              <a:buSzPct val="100000"/>
              <a:buChar char="●"/>
            </a:pPr>
            <a:r>
              <a:rPr b="1" lang="en"/>
              <a:t>decreaseKey():</a:t>
            </a:r>
            <a:r>
              <a:rPr lang="en"/>
              <a:t> Decreases the value of the key. The time complexity of this operation is O(log N). If the decreased key value of a node is greater than the parent of the node, then we don’t need to do anything. Otherwise, we need to traverse up to fix the violated heap property.</a:t>
            </a:r>
            <a:endParaRPr/>
          </a:p>
          <a:p>
            <a:pPr indent="-308610" lvl="0" marL="457200" rtl="0" algn="l">
              <a:spcBef>
                <a:spcPts val="0"/>
              </a:spcBef>
              <a:spcAft>
                <a:spcPts val="0"/>
              </a:spcAft>
              <a:buSzPct val="100000"/>
              <a:buChar char="●"/>
            </a:pPr>
            <a:r>
              <a:rPr b="1" lang="en"/>
              <a:t>insert():</a:t>
            </a:r>
            <a:r>
              <a:rPr lang="en"/>
              <a:t> Inserting a new key takes O(log N) time. We add a new key at the end of the tree. If the new key is greater than its parent, then we don’t need to do anything. Otherwise, we need to traverse up to fix the violated heap property.</a:t>
            </a:r>
            <a:endParaRPr/>
          </a:p>
          <a:p>
            <a:pPr indent="-308610" lvl="0" marL="457200" rtl="0" algn="l">
              <a:spcBef>
                <a:spcPts val="0"/>
              </a:spcBef>
              <a:spcAft>
                <a:spcPts val="0"/>
              </a:spcAft>
              <a:buSzPct val="100000"/>
              <a:buChar char="●"/>
            </a:pPr>
            <a:r>
              <a:rPr b="1" lang="en"/>
              <a:t>delete(): </a:t>
            </a:r>
            <a:r>
              <a:rPr lang="en"/>
              <a:t>Deleting a key also takes O(log N) time. We replace the key to be deleted with the minimum infinite by calling decreaseKey(). After decreaseKey(), the minus infinite value must reach root, so we call extractMin() to remove the key.</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[35, 12, 50, 22, 60, 3, 90, 25, 17, 70, 45]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Create Max and Min heap of given array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Heapify</a:t>
            </a:r>
            <a:endParaRPr/>
          </a:p>
        </p:txBody>
      </p:sp>
      <p:sp>
        <p:nvSpPr>
          <p:cNvPr id="107" name="Google Shape;107;p21"/>
          <p:cNvSpPr txBox="1"/>
          <p:nvPr>
            <p:ph idx="1" type="body"/>
          </p:nvPr>
        </p:nvSpPr>
        <p:spPr>
          <a:xfrm>
            <a:off x="311700" y="1152475"/>
            <a:ext cx="8520600" cy="37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Heapify is the process of creating a heap data structure from a binary tree. It is used to create a Min-Heap or a Max-Heap.</a:t>
            </a:r>
            <a:endParaRPr/>
          </a:p>
          <a:p>
            <a:pPr indent="0" lvl="0" marL="0" rtl="0" algn="l">
              <a:spcBef>
                <a:spcPts val="1200"/>
              </a:spcBef>
              <a:spcAft>
                <a:spcPts val="0"/>
              </a:spcAft>
              <a:buNone/>
            </a:pPr>
            <a:r>
              <a:rPr lang="en"/>
              <a:t>Algorithm</a:t>
            </a:r>
            <a:endParaRPr sz="1350">
              <a:solidFill>
                <a:schemeClr val="dk1"/>
              </a:solidFill>
              <a:highlight>
                <a:srgbClr val="F9FAFC"/>
              </a:highlight>
            </a:endParaRPr>
          </a:p>
          <a:p>
            <a:pPr indent="0" lvl="0" marL="0" rtl="0" algn="l">
              <a:spcBef>
                <a:spcPts val="1200"/>
              </a:spcBef>
              <a:spcAft>
                <a:spcPts val="1200"/>
              </a:spcAft>
              <a:buNone/>
            </a:pPr>
            <a:r>
              <a:t/>
            </a:r>
            <a:endParaRPr sz="1350">
              <a:solidFill>
                <a:schemeClr val="dk1"/>
              </a:solidFill>
              <a:highlight>
                <a:srgbClr val="F9FAFC"/>
              </a:highlight>
            </a:endParaRPr>
          </a:p>
        </p:txBody>
      </p:sp>
      <p:pic>
        <p:nvPicPr>
          <p:cNvPr id="108" name="Google Shape;108;p21"/>
          <p:cNvPicPr preferRelativeResize="0"/>
          <p:nvPr/>
        </p:nvPicPr>
        <p:blipFill>
          <a:blip r:embed="rId3">
            <a:alphaModFix/>
          </a:blip>
          <a:stretch>
            <a:fillRect/>
          </a:stretch>
        </p:blipFill>
        <p:spPr>
          <a:xfrm>
            <a:off x="1772713" y="2171313"/>
            <a:ext cx="3648075" cy="2771775"/>
          </a:xfrm>
          <a:prstGeom prst="rect">
            <a:avLst/>
          </a:prstGeom>
          <a:noFill/>
          <a:ln>
            <a:noFill/>
          </a:ln>
        </p:spPr>
      </p:pic>
      <p:sp>
        <p:nvSpPr>
          <p:cNvPr id="109" name="Google Shape;109;p21"/>
          <p:cNvSpPr txBox="1"/>
          <p:nvPr/>
        </p:nvSpPr>
        <p:spPr>
          <a:xfrm>
            <a:off x="6323600" y="3322125"/>
            <a:ext cx="1990500" cy="1454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 the input array be:</a:t>
            </a:r>
            <a:endParaRPr/>
          </a:p>
          <a:p>
            <a:pPr indent="0" lvl="0" marL="0" rtl="0" algn="l">
              <a:spcBef>
                <a:spcPts val="0"/>
              </a:spcBef>
              <a:spcAft>
                <a:spcPts val="0"/>
              </a:spcAft>
              <a:buNone/>
            </a:pPr>
            <a:r>
              <a:rPr lang="en"/>
              <a:t>[3, 9, 2, 1, 4, 5]</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Create complete binary tree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