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70" r:id="rId8"/>
    <p:sldId id="261" r:id="rId9"/>
    <p:sldId id="262" r:id="rId10"/>
    <p:sldId id="263" r:id="rId11"/>
    <p:sldId id="271" r:id="rId12"/>
    <p:sldId id="274" r:id="rId13"/>
    <p:sldId id="272" r:id="rId14"/>
    <p:sldId id="273" r:id="rId15"/>
    <p:sldId id="26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88F517-3C10-4DE7-A565-E774B629AE7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237526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8F517-3C10-4DE7-A565-E774B629AE7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76701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8F517-3C10-4DE7-A565-E774B629AE7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269532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8F517-3C10-4DE7-A565-E774B629AE7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49997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8F517-3C10-4DE7-A565-E774B629AE7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425926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88F517-3C10-4DE7-A565-E774B629AE78}"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307108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88F517-3C10-4DE7-A565-E774B629AE78}"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138984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88F517-3C10-4DE7-A565-E774B629AE78}"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282235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8F517-3C10-4DE7-A565-E774B629AE78}"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168650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8F517-3C10-4DE7-A565-E774B629AE78}"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357196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8F517-3C10-4DE7-A565-E774B629AE78}"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4F6F0-A9EC-41FE-97B0-E106E064F437}" type="slidenum">
              <a:rPr lang="en-US" smtClean="0"/>
              <a:t>‹#›</a:t>
            </a:fld>
            <a:endParaRPr lang="en-US"/>
          </a:p>
        </p:txBody>
      </p:sp>
    </p:spTree>
    <p:extLst>
      <p:ext uri="{BB962C8B-B14F-4D97-AF65-F5344CB8AC3E}">
        <p14:creationId xmlns:p14="http://schemas.microsoft.com/office/powerpoint/2010/main" val="238988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8F517-3C10-4DE7-A565-E774B629AE78}" type="datetimeFigureOut">
              <a:rPr lang="en-US" smtClean="0"/>
              <a:t>10/22/2024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4F6F0-A9EC-41FE-97B0-E106E064F437}" type="slidenum">
              <a:rPr lang="en-US" smtClean="0"/>
              <a:t>‹#›</a:t>
            </a:fld>
            <a:endParaRPr lang="en-US"/>
          </a:p>
        </p:txBody>
      </p:sp>
    </p:spTree>
    <p:extLst>
      <p:ext uri="{BB962C8B-B14F-4D97-AF65-F5344CB8AC3E}">
        <p14:creationId xmlns:p14="http://schemas.microsoft.com/office/powerpoint/2010/main" val="2386544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document/d/13DNIRObmNpgR4aWOBu4LGDn1c8DIgV0QZsmD7obIJN8/edit?usp=shar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AVL Tree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209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 Rotation</a:t>
            </a:r>
            <a:endParaRPr lang="en-US" dirty="0"/>
          </a:p>
        </p:txBody>
      </p:sp>
      <p:sp>
        <p:nvSpPr>
          <p:cNvPr id="3" name="Content Placeholder 2"/>
          <p:cNvSpPr>
            <a:spLocks noGrp="1"/>
          </p:cNvSpPr>
          <p:nvPr>
            <p:ph idx="1"/>
          </p:nvPr>
        </p:nvSpPr>
        <p:spPr>
          <a:xfrm>
            <a:off x="708891" y="4396509"/>
            <a:ext cx="10515600" cy="1080655"/>
          </a:xfrm>
        </p:spPr>
        <p:txBody>
          <a:bodyPr>
            <a:normAutofit fontScale="62500" lnSpcReduction="20000"/>
          </a:bodyPr>
          <a:lstStyle/>
          <a:p>
            <a:r>
              <a:rPr lang="en-US" dirty="0"/>
              <a:t>In the above example, we have inserted a new node 20 to the right of the left to node 30. We can see that after inserting a new node the balance factor of node 30 becomes -2 and the tree becomes unbalanced. To make this tree balanced tree we will apply LR Rotation on the tree. We will apply the left rotation and after that, we will apply the right rotation. Now the tree becomes unbalanced like in the first case and we have to apply LL Rotation. We can see the resultant tree becomes balanced.</a:t>
            </a:r>
          </a:p>
        </p:txBody>
      </p:sp>
      <p:pic>
        <p:nvPicPr>
          <p:cNvPr id="5" name="Picture 4"/>
          <p:cNvPicPr>
            <a:picLocks noChangeAspect="1"/>
          </p:cNvPicPr>
          <p:nvPr/>
        </p:nvPicPr>
        <p:blipFill>
          <a:blip r:embed="rId2"/>
          <a:stretch>
            <a:fillRect/>
          </a:stretch>
        </p:blipFill>
        <p:spPr>
          <a:xfrm>
            <a:off x="4079586" y="507999"/>
            <a:ext cx="7487127" cy="3291321"/>
          </a:xfrm>
          <a:prstGeom prst="rect">
            <a:avLst/>
          </a:prstGeom>
        </p:spPr>
      </p:pic>
    </p:spTree>
    <p:extLst>
      <p:ext uri="{BB962C8B-B14F-4D97-AF65-F5344CB8AC3E}">
        <p14:creationId xmlns:p14="http://schemas.microsoft.com/office/powerpoint/2010/main" val="90963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Rotation</a:t>
            </a:r>
          </a:p>
        </p:txBody>
      </p:sp>
      <p:sp>
        <p:nvSpPr>
          <p:cNvPr id="3" name="Content Placeholder 2"/>
          <p:cNvSpPr>
            <a:spLocks noGrp="1"/>
          </p:cNvSpPr>
          <p:nvPr>
            <p:ph idx="1"/>
          </p:nvPr>
        </p:nvSpPr>
        <p:spPr>
          <a:xfrm>
            <a:off x="976745" y="4710546"/>
            <a:ext cx="10515600" cy="1671782"/>
          </a:xfrm>
        </p:spPr>
        <p:txBody>
          <a:bodyPr>
            <a:normAutofit fontScale="77500" lnSpcReduction="20000"/>
          </a:bodyPr>
          <a:lstStyle/>
          <a:p>
            <a:r>
              <a:rPr lang="en-US" dirty="0" smtClean="0"/>
              <a:t>In the above example, we have inserted a new node 20 to the left of the right to node 30. We can see that after inserting a new node the balance factor of node 30 becomes -2 and the tree becomes unbalanced. To make this tree balanced tree we will apply RL Rotation on the tree. We will apply the right rotation and after that, we will apply the left rotation. Now the tree becomes unbalanced like in the second case and we have to apply RR Rotation. We can see the resultant tree becomes balanced.</a:t>
            </a:r>
            <a:endParaRPr lang="en-US" dirty="0"/>
          </a:p>
        </p:txBody>
      </p:sp>
      <p:pic>
        <p:nvPicPr>
          <p:cNvPr id="5" name="Picture 4"/>
          <p:cNvPicPr>
            <a:picLocks noChangeAspect="1"/>
          </p:cNvPicPr>
          <p:nvPr/>
        </p:nvPicPr>
        <p:blipFill>
          <a:blip r:embed="rId2"/>
          <a:stretch>
            <a:fillRect/>
          </a:stretch>
        </p:blipFill>
        <p:spPr>
          <a:xfrm>
            <a:off x="3848100" y="651452"/>
            <a:ext cx="7644245" cy="3360390"/>
          </a:xfrm>
          <a:prstGeom prst="rect">
            <a:avLst/>
          </a:prstGeom>
        </p:spPr>
      </p:pic>
    </p:spTree>
    <p:extLst>
      <p:ext uri="{BB962C8B-B14F-4D97-AF65-F5344CB8AC3E}">
        <p14:creationId xmlns:p14="http://schemas.microsoft.com/office/powerpoint/2010/main" val="115980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AVL Trees</a:t>
            </a:r>
            <a:endParaRPr lang="en-US" dirty="0"/>
          </a:p>
        </p:txBody>
      </p:sp>
      <p:sp>
        <p:nvSpPr>
          <p:cNvPr id="3" name="Content Placeholder 2"/>
          <p:cNvSpPr>
            <a:spLocks noGrp="1"/>
          </p:cNvSpPr>
          <p:nvPr>
            <p:ph idx="1"/>
          </p:nvPr>
        </p:nvSpPr>
        <p:spPr/>
        <p:txBody>
          <a:bodyPr/>
          <a:lstStyle/>
          <a:p>
            <a:r>
              <a:rPr lang="en-US" dirty="0" smtClean="0"/>
              <a:t>Same as BST insertion, but re-balance using rotations if needed.</a:t>
            </a:r>
          </a:p>
          <a:p>
            <a:r>
              <a:rPr lang="en-US" dirty="0" smtClean="0"/>
              <a:t>Steps:</a:t>
            </a:r>
          </a:p>
          <a:p>
            <a:pPr marL="914400" lvl="1" indent="-457200">
              <a:buFont typeface="+mj-lt"/>
              <a:buAutoNum type="arabicPeriod"/>
            </a:pPr>
            <a:r>
              <a:rPr lang="en-US" dirty="0" smtClean="0"/>
              <a:t>Insert the node as in a BST.</a:t>
            </a:r>
          </a:p>
          <a:p>
            <a:pPr marL="914400" lvl="1" indent="-457200">
              <a:buFont typeface="+mj-lt"/>
              <a:buAutoNum type="arabicPeriod"/>
            </a:pPr>
            <a:r>
              <a:rPr lang="en-US" dirty="0" smtClean="0"/>
              <a:t>Update the balance factor of each node.</a:t>
            </a:r>
          </a:p>
          <a:p>
            <a:pPr marL="914400" lvl="1" indent="-457200">
              <a:buFont typeface="+mj-lt"/>
              <a:buAutoNum type="arabicPeriod"/>
            </a:pPr>
            <a:r>
              <a:rPr lang="en-US" dirty="0" smtClean="0"/>
              <a:t>If balance factor goes out of range, perform rotation(s).</a:t>
            </a:r>
            <a:endParaRPr lang="en-US" dirty="0"/>
          </a:p>
        </p:txBody>
      </p:sp>
    </p:spTree>
    <p:extLst>
      <p:ext uri="{BB962C8B-B14F-4D97-AF65-F5344CB8AC3E}">
        <p14:creationId xmlns:p14="http://schemas.microsoft.com/office/powerpoint/2010/main" val="359980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 in data structure example with dry-run</a:t>
            </a:r>
            <a:endParaRPr lang="en-US" dirty="0"/>
          </a:p>
        </p:txBody>
      </p:sp>
      <p:sp>
        <p:nvSpPr>
          <p:cNvPr id="3" name="Content Placeholder 2"/>
          <p:cNvSpPr>
            <a:spLocks noGrp="1"/>
          </p:cNvSpPr>
          <p:nvPr>
            <p:ph idx="1"/>
          </p:nvPr>
        </p:nvSpPr>
        <p:spPr/>
        <p:txBody>
          <a:bodyPr/>
          <a:lstStyle/>
          <a:p>
            <a:r>
              <a:rPr lang="en-US" dirty="0" smtClean="0"/>
              <a:t>Insertion:</a:t>
            </a:r>
          </a:p>
          <a:p>
            <a:r>
              <a:rPr lang="en-US" dirty="0" smtClean="0"/>
              <a:t>Let’s see how an insertion operation is performed in the AVL tree.</a:t>
            </a:r>
          </a:p>
          <a:p>
            <a:r>
              <a:rPr lang="en-US" dirty="0" smtClean="0"/>
              <a:t>Elements = </a:t>
            </a:r>
            <a:r>
              <a:rPr lang="en-US" b="1" dirty="0" smtClean="0"/>
              <a:t>17 18 19 11 10</a:t>
            </a:r>
            <a:endParaRPr lang="en-US" b="1" dirty="0"/>
          </a:p>
        </p:txBody>
      </p:sp>
    </p:spTree>
    <p:extLst>
      <p:ext uri="{BB962C8B-B14F-4D97-AF65-F5344CB8AC3E}">
        <p14:creationId xmlns:p14="http://schemas.microsoft.com/office/powerpoint/2010/main" val="394739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of the AVL tree in data structure:</a:t>
            </a:r>
            <a:endParaRPr lang="en-US" dirty="0"/>
          </a:p>
        </p:txBody>
      </p:sp>
      <p:sp>
        <p:nvSpPr>
          <p:cNvPr id="3" name="Content Placeholder 2"/>
          <p:cNvSpPr>
            <a:spLocks noGrp="1"/>
          </p:cNvSpPr>
          <p:nvPr>
            <p:ph idx="1"/>
          </p:nvPr>
        </p:nvSpPr>
        <p:spPr/>
        <p:txBody>
          <a:bodyPr/>
          <a:lstStyle/>
          <a:p>
            <a:r>
              <a:rPr lang="en-US" dirty="0" smtClean="0">
                <a:hlinkClick r:id="rId2"/>
              </a:rPr>
              <a:t>https://docs.google.com/document/d/13DNIRObmNpgR4aWOBu4LGDn1c8DIgV0QZsmD7obIJN8/edit?usp=sharing</a:t>
            </a:r>
            <a:endParaRPr lang="en-US" dirty="0" smtClean="0"/>
          </a:p>
          <a:p>
            <a:endParaRPr lang="en-US" dirty="0"/>
          </a:p>
        </p:txBody>
      </p:sp>
    </p:spTree>
    <p:extLst>
      <p:ext uri="{BB962C8B-B14F-4D97-AF65-F5344CB8AC3E}">
        <p14:creationId xmlns:p14="http://schemas.microsoft.com/office/powerpoint/2010/main" val="3711819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37716" y="0"/>
            <a:ext cx="9116568" cy="6858000"/>
          </a:xfrm>
          <a:prstGeom prst="rect">
            <a:avLst/>
          </a:prstGeom>
        </p:spPr>
      </p:pic>
    </p:spTree>
    <p:extLst>
      <p:ext uri="{BB962C8B-B14F-4D97-AF65-F5344CB8AC3E}">
        <p14:creationId xmlns:p14="http://schemas.microsoft.com/office/powerpoint/2010/main" val="373425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in AVL Trees</a:t>
            </a:r>
            <a:endParaRPr lang="en-US" dirty="0"/>
          </a:p>
        </p:txBody>
      </p:sp>
      <p:sp>
        <p:nvSpPr>
          <p:cNvPr id="3" name="Content Placeholder 2"/>
          <p:cNvSpPr>
            <a:spLocks noGrp="1"/>
          </p:cNvSpPr>
          <p:nvPr>
            <p:ph idx="1"/>
          </p:nvPr>
        </p:nvSpPr>
        <p:spPr/>
        <p:txBody>
          <a:bodyPr/>
          <a:lstStyle/>
          <a:p>
            <a:r>
              <a:rPr lang="en-US" dirty="0" smtClean="0"/>
              <a:t>Same as BST deletion, but re-balance afterward.</a:t>
            </a:r>
          </a:p>
          <a:p>
            <a:r>
              <a:rPr lang="en-US" dirty="0" smtClean="0"/>
              <a:t>Steps:</a:t>
            </a:r>
          </a:p>
          <a:p>
            <a:pPr marL="914400" lvl="1" indent="-457200">
              <a:buFont typeface="+mj-lt"/>
              <a:buAutoNum type="arabicPeriod"/>
            </a:pPr>
            <a:r>
              <a:rPr lang="en-US" dirty="0" smtClean="0"/>
              <a:t>Delete the node as in a BST.</a:t>
            </a:r>
          </a:p>
          <a:p>
            <a:pPr marL="914400" lvl="1" indent="-457200">
              <a:buFont typeface="+mj-lt"/>
              <a:buAutoNum type="arabicPeriod"/>
            </a:pPr>
            <a:r>
              <a:rPr lang="en-US" dirty="0" smtClean="0"/>
              <a:t>Update the balance factors.</a:t>
            </a:r>
          </a:p>
          <a:p>
            <a:pPr marL="914400" lvl="1" indent="-457200">
              <a:buFont typeface="+mj-lt"/>
              <a:buAutoNum type="arabicPeriod"/>
            </a:pPr>
            <a:r>
              <a:rPr lang="en-US" dirty="0" smtClean="0"/>
              <a:t>If any node becomes unbalanced, perform rotations.</a:t>
            </a:r>
            <a:endParaRPr lang="en-US" dirty="0"/>
          </a:p>
        </p:txBody>
      </p:sp>
    </p:spTree>
    <p:extLst>
      <p:ext uri="{BB962C8B-B14F-4D97-AF65-F5344CB8AC3E}">
        <p14:creationId xmlns:p14="http://schemas.microsoft.com/office/powerpoint/2010/main" val="115820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a:t>
            </a:r>
            <a:endParaRPr lang="en-US" dirty="0"/>
          </a:p>
        </p:txBody>
      </p:sp>
      <p:sp>
        <p:nvSpPr>
          <p:cNvPr id="4" name="Rectangle 1"/>
          <p:cNvSpPr>
            <a:spLocks noGrp="1" noChangeArrowheads="1"/>
          </p:cNvSpPr>
          <p:nvPr>
            <p:ph idx="1"/>
          </p:nvPr>
        </p:nvSpPr>
        <p:spPr bwMode="auto">
          <a:xfrm>
            <a:off x="838200" y="1690688"/>
            <a:ext cx="870911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AVL Tree is a self-balancing binary search tree.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Named after inventors Adelson-</a:t>
            </a:r>
            <a:r>
              <a:rPr lang="en-US" altLang="en-US" dirty="0" err="1"/>
              <a:t>Velsky</a:t>
            </a:r>
            <a:r>
              <a:rPr lang="en-US" altLang="en-US" dirty="0"/>
              <a:t> and Landis.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Maintains balance to ensure time complexity of O(log n). </a:t>
            </a:r>
          </a:p>
        </p:txBody>
      </p:sp>
      <p:pic>
        <p:nvPicPr>
          <p:cNvPr id="5" name="Picture 4"/>
          <p:cNvPicPr>
            <a:picLocks noChangeAspect="1"/>
          </p:cNvPicPr>
          <p:nvPr/>
        </p:nvPicPr>
        <p:blipFill>
          <a:blip r:embed="rId2"/>
          <a:stretch>
            <a:fillRect/>
          </a:stretch>
        </p:blipFill>
        <p:spPr>
          <a:xfrm>
            <a:off x="692727" y="3689641"/>
            <a:ext cx="7782547" cy="2915924"/>
          </a:xfrm>
          <a:prstGeom prst="rect">
            <a:avLst/>
          </a:prstGeom>
        </p:spPr>
      </p:pic>
    </p:spTree>
    <p:extLst>
      <p:ext uri="{BB962C8B-B14F-4D97-AF65-F5344CB8AC3E}">
        <p14:creationId xmlns:p14="http://schemas.microsoft.com/office/powerpoint/2010/main" val="391462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Factor</a:t>
            </a:r>
            <a:endParaRPr lang="en-US" dirty="0"/>
          </a:p>
        </p:txBody>
      </p:sp>
      <p:sp>
        <p:nvSpPr>
          <p:cNvPr id="3" name="Content Placeholder 2"/>
          <p:cNvSpPr>
            <a:spLocks noGrp="1"/>
          </p:cNvSpPr>
          <p:nvPr>
            <p:ph idx="1"/>
          </p:nvPr>
        </p:nvSpPr>
        <p:spPr/>
        <p:txBody>
          <a:bodyPr/>
          <a:lstStyle/>
          <a:p>
            <a:r>
              <a:rPr lang="en-US" dirty="0" smtClean="0"/>
              <a:t>Balance factor = Height of left subtree - Height of right subtree.</a:t>
            </a:r>
          </a:p>
          <a:p>
            <a:r>
              <a:rPr lang="en-US" dirty="0" smtClean="0"/>
              <a:t>For AVL trees, balance factor must be -1, 0, or 1.</a:t>
            </a:r>
          </a:p>
          <a:p>
            <a:r>
              <a:rPr lang="en-US" dirty="0" smtClean="0"/>
              <a:t>Formula: </a:t>
            </a:r>
          </a:p>
          <a:p>
            <a:pPr lvl="1"/>
            <a:r>
              <a:rPr lang="en-US" dirty="0" smtClean="0"/>
              <a:t>Balance Factor = Height(Left Subtree) - Height(Right Subtree).</a:t>
            </a:r>
            <a:endParaRPr lang="en-US" dirty="0"/>
          </a:p>
        </p:txBody>
      </p:sp>
      <p:pic>
        <p:nvPicPr>
          <p:cNvPr id="5" name="Picture 4"/>
          <p:cNvPicPr>
            <a:picLocks noChangeAspect="1"/>
          </p:cNvPicPr>
          <p:nvPr/>
        </p:nvPicPr>
        <p:blipFill>
          <a:blip r:embed="rId2"/>
          <a:stretch>
            <a:fillRect/>
          </a:stretch>
        </p:blipFill>
        <p:spPr>
          <a:xfrm>
            <a:off x="3054350" y="4110038"/>
            <a:ext cx="5676900" cy="2066925"/>
          </a:xfrm>
          <a:prstGeom prst="rect">
            <a:avLst/>
          </a:prstGeom>
        </p:spPr>
      </p:pic>
    </p:spTree>
    <p:extLst>
      <p:ext uri="{BB962C8B-B14F-4D97-AF65-F5344CB8AC3E}">
        <p14:creationId xmlns:p14="http://schemas.microsoft.com/office/powerpoint/2010/main" val="279985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469735" y="443347"/>
            <a:ext cx="6266707" cy="2281670"/>
          </a:xfrm>
          <a:prstGeom prst="rect">
            <a:avLst/>
          </a:prstGeom>
        </p:spPr>
      </p:pic>
      <p:pic>
        <p:nvPicPr>
          <p:cNvPr id="5" name="Picture 4"/>
          <p:cNvPicPr>
            <a:picLocks noChangeAspect="1"/>
          </p:cNvPicPr>
          <p:nvPr/>
        </p:nvPicPr>
        <p:blipFill>
          <a:blip r:embed="rId3"/>
          <a:stretch>
            <a:fillRect/>
          </a:stretch>
        </p:blipFill>
        <p:spPr>
          <a:xfrm>
            <a:off x="-603252" y="3905539"/>
            <a:ext cx="6594639" cy="2412133"/>
          </a:xfrm>
          <a:prstGeom prst="rect">
            <a:avLst/>
          </a:prstGeom>
        </p:spPr>
      </p:pic>
      <p:pic>
        <p:nvPicPr>
          <p:cNvPr id="6" name="Picture 5"/>
          <p:cNvPicPr>
            <a:picLocks noChangeAspect="1"/>
          </p:cNvPicPr>
          <p:nvPr/>
        </p:nvPicPr>
        <p:blipFill>
          <a:blip r:embed="rId4"/>
          <a:stretch>
            <a:fillRect/>
          </a:stretch>
        </p:blipFill>
        <p:spPr>
          <a:xfrm>
            <a:off x="4659227" y="1414606"/>
            <a:ext cx="7729623" cy="3268230"/>
          </a:xfrm>
          <a:prstGeom prst="rect">
            <a:avLst/>
          </a:prstGeom>
        </p:spPr>
      </p:pic>
    </p:spTree>
    <p:extLst>
      <p:ext uri="{BB962C8B-B14F-4D97-AF65-F5344CB8AC3E}">
        <p14:creationId xmlns:p14="http://schemas.microsoft.com/office/powerpoint/2010/main" val="2699492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the balance factor goes outside the range (-1, 0, 1), the tree becomes unbalanced.</a:t>
            </a:r>
          </a:p>
          <a:p>
            <a:endParaRPr lang="en-US" dirty="0"/>
          </a:p>
        </p:txBody>
      </p:sp>
      <p:pic>
        <p:nvPicPr>
          <p:cNvPr id="4" name="Picture 3"/>
          <p:cNvPicPr>
            <a:picLocks noChangeAspect="1"/>
          </p:cNvPicPr>
          <p:nvPr/>
        </p:nvPicPr>
        <p:blipFill>
          <a:blip r:embed="rId2"/>
          <a:stretch>
            <a:fillRect/>
          </a:stretch>
        </p:blipFill>
        <p:spPr>
          <a:xfrm>
            <a:off x="3986920" y="3274002"/>
            <a:ext cx="4218160" cy="3200689"/>
          </a:xfrm>
          <a:prstGeom prst="rect">
            <a:avLst/>
          </a:prstGeom>
        </p:spPr>
      </p:pic>
    </p:spTree>
    <p:extLst>
      <p:ext uri="{BB962C8B-B14F-4D97-AF65-F5344CB8AC3E}">
        <p14:creationId xmlns:p14="http://schemas.microsoft.com/office/powerpoint/2010/main" val="3723668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Rotations in AVL Trees</a:t>
            </a:r>
            <a:endParaRPr lang="en-US" dirty="0"/>
          </a:p>
        </p:txBody>
      </p:sp>
      <p:sp>
        <p:nvSpPr>
          <p:cNvPr id="3" name="Content Placeholder 2"/>
          <p:cNvSpPr>
            <a:spLocks noGrp="1"/>
          </p:cNvSpPr>
          <p:nvPr>
            <p:ph idx="1"/>
          </p:nvPr>
        </p:nvSpPr>
        <p:spPr/>
        <p:txBody>
          <a:bodyPr/>
          <a:lstStyle/>
          <a:p>
            <a:r>
              <a:rPr lang="en-US" dirty="0" smtClean="0"/>
              <a:t>Rotations are used to restore balance.</a:t>
            </a:r>
          </a:p>
          <a:p>
            <a:r>
              <a:rPr lang="en-US" dirty="0" smtClean="0"/>
              <a:t>Types:</a:t>
            </a:r>
          </a:p>
          <a:p>
            <a:pPr lvl="1"/>
            <a:r>
              <a:rPr lang="en-US" dirty="0" smtClean="0"/>
              <a:t>Single Rotations: </a:t>
            </a:r>
          </a:p>
          <a:p>
            <a:pPr lvl="2"/>
            <a:r>
              <a:rPr lang="en-US" dirty="0" smtClean="0"/>
              <a:t>Left Rotation, </a:t>
            </a:r>
          </a:p>
          <a:p>
            <a:pPr lvl="2"/>
            <a:r>
              <a:rPr lang="en-US" dirty="0" smtClean="0"/>
              <a:t>Right Rotation.</a:t>
            </a:r>
          </a:p>
          <a:p>
            <a:pPr lvl="1"/>
            <a:r>
              <a:rPr lang="en-US" dirty="0" smtClean="0"/>
              <a:t>Double Rotations: </a:t>
            </a:r>
          </a:p>
          <a:p>
            <a:pPr lvl="2"/>
            <a:r>
              <a:rPr lang="en-US" dirty="0" smtClean="0"/>
              <a:t>Left-Right Rotation, </a:t>
            </a:r>
          </a:p>
          <a:p>
            <a:pPr lvl="2"/>
            <a:r>
              <a:rPr lang="en-US" dirty="0" smtClean="0"/>
              <a:t>Right-Left Rotation.</a:t>
            </a:r>
            <a:endParaRPr lang="en-US" dirty="0"/>
          </a:p>
        </p:txBody>
      </p:sp>
      <p:pic>
        <p:nvPicPr>
          <p:cNvPr id="4" name="Picture 3"/>
          <p:cNvPicPr>
            <a:picLocks noChangeAspect="1"/>
          </p:cNvPicPr>
          <p:nvPr/>
        </p:nvPicPr>
        <p:blipFill>
          <a:blip r:embed="rId2"/>
          <a:stretch>
            <a:fillRect/>
          </a:stretch>
        </p:blipFill>
        <p:spPr>
          <a:xfrm>
            <a:off x="7856825" y="461963"/>
            <a:ext cx="3571875" cy="5715000"/>
          </a:xfrm>
          <a:prstGeom prst="rect">
            <a:avLst/>
          </a:prstGeom>
        </p:spPr>
      </p:pic>
    </p:spTree>
    <p:extLst>
      <p:ext uri="{BB962C8B-B14F-4D97-AF65-F5344CB8AC3E}">
        <p14:creationId xmlns:p14="http://schemas.microsoft.com/office/powerpoint/2010/main" val="87356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Rotations in AVL tree:</a:t>
            </a:r>
            <a:endParaRPr lang="en-US" dirty="0"/>
          </a:p>
        </p:txBody>
      </p:sp>
      <p:sp>
        <p:nvSpPr>
          <p:cNvPr id="3" name="Content Placeholder 2"/>
          <p:cNvSpPr>
            <a:spLocks noGrp="1"/>
          </p:cNvSpPr>
          <p:nvPr>
            <p:ph idx="1"/>
          </p:nvPr>
        </p:nvSpPr>
        <p:spPr/>
        <p:txBody>
          <a:bodyPr/>
          <a:lstStyle/>
          <a:p>
            <a:r>
              <a:rPr lang="en-US" dirty="0" smtClean="0"/>
              <a:t>There are four types of rotation in the AVL tree:</a:t>
            </a:r>
          </a:p>
          <a:p>
            <a:pPr marL="514350" indent="-514350">
              <a:buFont typeface="+mj-lt"/>
              <a:buAutoNum type="arabicPeriod"/>
            </a:pPr>
            <a:r>
              <a:rPr lang="en-US" dirty="0" smtClean="0"/>
              <a:t>LL Rotation: this rotation is performed when a newly inserted node is in the left sub-tree of the left subtree of the particular node.</a:t>
            </a:r>
          </a:p>
          <a:p>
            <a:pPr marL="514350" indent="-514350">
              <a:buFont typeface="+mj-lt"/>
              <a:buAutoNum type="arabicPeriod"/>
            </a:pPr>
            <a:r>
              <a:rPr lang="en-US" dirty="0" smtClean="0"/>
              <a:t>RR Rotation: this rotation is performed when a newly inserted node is in the right sub-tree of the right subtree of the particular node.</a:t>
            </a:r>
          </a:p>
          <a:p>
            <a:pPr marL="514350" indent="-514350">
              <a:buFont typeface="+mj-lt"/>
              <a:buAutoNum type="arabicPeriod"/>
            </a:pPr>
            <a:r>
              <a:rPr lang="en-US" dirty="0" smtClean="0"/>
              <a:t>LR Rotation: this rotation is performed when a newly inserted node is in the right sub-tree of the left subtree of the particular node.</a:t>
            </a:r>
          </a:p>
          <a:p>
            <a:pPr marL="514350" indent="-514350">
              <a:buFont typeface="+mj-lt"/>
              <a:buAutoNum type="arabicPeriod"/>
            </a:pPr>
            <a:r>
              <a:rPr lang="en-US" dirty="0" smtClean="0"/>
              <a:t>RL Rotation: this rotation is performed when a newly inserted node is in the left sub-tree of the right subtree of the particular node.</a:t>
            </a:r>
            <a:endParaRPr lang="en-US" dirty="0"/>
          </a:p>
        </p:txBody>
      </p:sp>
    </p:spTree>
    <p:extLst>
      <p:ext uri="{BB962C8B-B14F-4D97-AF65-F5344CB8AC3E}">
        <p14:creationId xmlns:p14="http://schemas.microsoft.com/office/powerpoint/2010/main" val="305916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Rotation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do left rotation when Right subtree is heavier than the left.</a:t>
            </a:r>
          </a:p>
          <a:p>
            <a:r>
              <a:rPr lang="en-US" dirty="0" smtClean="0"/>
              <a:t>Or when the right subtree is taller than the left subtree.</a:t>
            </a:r>
          </a:p>
          <a:p>
            <a:r>
              <a:rPr lang="en-US" dirty="0" smtClean="0"/>
              <a:t>Insert an element into a right-heavy tree and apply a left rotation.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right child becomes the new root, and the original root becomes the left child of the new root.</a:t>
            </a:r>
            <a:endParaRPr lang="en-US" dirty="0"/>
          </a:p>
        </p:txBody>
      </p:sp>
      <p:pic>
        <p:nvPicPr>
          <p:cNvPr id="4" name="Picture 3"/>
          <p:cNvPicPr>
            <a:picLocks noChangeAspect="1"/>
          </p:cNvPicPr>
          <p:nvPr/>
        </p:nvPicPr>
        <p:blipFill>
          <a:blip r:embed="rId2"/>
          <a:stretch>
            <a:fillRect/>
          </a:stretch>
        </p:blipFill>
        <p:spPr>
          <a:xfrm>
            <a:off x="3034480" y="2958522"/>
            <a:ext cx="5956785" cy="2518641"/>
          </a:xfrm>
          <a:prstGeom prst="rect">
            <a:avLst/>
          </a:prstGeom>
        </p:spPr>
      </p:pic>
    </p:spTree>
    <p:extLst>
      <p:ext uri="{BB962C8B-B14F-4D97-AF65-F5344CB8AC3E}">
        <p14:creationId xmlns:p14="http://schemas.microsoft.com/office/powerpoint/2010/main" val="79752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Rotation</a:t>
            </a:r>
            <a:endParaRPr lang="en-US" dirty="0"/>
          </a:p>
        </p:txBody>
      </p:sp>
      <p:sp>
        <p:nvSpPr>
          <p:cNvPr id="3" name="Content Placeholder 2"/>
          <p:cNvSpPr>
            <a:spLocks noGrp="1"/>
          </p:cNvSpPr>
          <p:nvPr>
            <p:ph idx="1"/>
          </p:nvPr>
        </p:nvSpPr>
        <p:spPr>
          <a:xfrm>
            <a:off x="838199" y="1825625"/>
            <a:ext cx="10707255" cy="1732900"/>
          </a:xfrm>
        </p:spPr>
        <p:txBody>
          <a:bodyPr>
            <a:normAutofit fontScale="77500" lnSpcReduction="20000"/>
          </a:bodyPr>
          <a:lstStyle/>
          <a:p>
            <a:r>
              <a:rPr lang="en-US" dirty="0" smtClean="0"/>
              <a:t>We do right rotation when Left subtree is heavier than the right.</a:t>
            </a:r>
          </a:p>
          <a:p>
            <a:r>
              <a:rPr lang="en-US" dirty="0" smtClean="0"/>
              <a:t>Or the left subtree is taller than the right subtree.</a:t>
            </a:r>
          </a:p>
          <a:p>
            <a:r>
              <a:rPr lang="en-US" dirty="0" smtClean="0"/>
              <a:t>Insert an element into a left-heavy tree and apply a right rotation.</a:t>
            </a:r>
            <a:endParaRPr lang="en-US" dirty="0"/>
          </a:p>
          <a:p>
            <a:r>
              <a:rPr lang="en-US" dirty="0" smtClean="0"/>
              <a:t>The left child becomes the new root, and the original root becomes the right child of the new root.</a:t>
            </a:r>
            <a:endParaRPr lang="en-US" dirty="0"/>
          </a:p>
        </p:txBody>
      </p:sp>
      <p:pic>
        <p:nvPicPr>
          <p:cNvPr id="4" name="Picture 3"/>
          <p:cNvPicPr>
            <a:picLocks noChangeAspect="1"/>
          </p:cNvPicPr>
          <p:nvPr/>
        </p:nvPicPr>
        <p:blipFill>
          <a:blip r:embed="rId2"/>
          <a:stretch>
            <a:fillRect/>
          </a:stretch>
        </p:blipFill>
        <p:spPr>
          <a:xfrm>
            <a:off x="708315" y="3558525"/>
            <a:ext cx="7909212" cy="3344163"/>
          </a:xfrm>
          <a:prstGeom prst="rect">
            <a:avLst/>
          </a:prstGeom>
        </p:spPr>
      </p:pic>
    </p:spTree>
    <p:extLst>
      <p:ext uri="{BB962C8B-B14F-4D97-AF65-F5344CB8AC3E}">
        <p14:creationId xmlns:p14="http://schemas.microsoft.com/office/powerpoint/2010/main" val="1006027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703</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AVL Tree</vt:lpstr>
      <vt:lpstr>AVL Tree</vt:lpstr>
      <vt:lpstr>Balance Factor</vt:lpstr>
      <vt:lpstr>PowerPoint Presentation</vt:lpstr>
      <vt:lpstr>PowerPoint Presentation</vt:lpstr>
      <vt:lpstr>Rotations in AVL Trees</vt:lpstr>
      <vt:lpstr>Rotations in AVL tree:</vt:lpstr>
      <vt:lpstr>Left Rotation</vt:lpstr>
      <vt:lpstr>Right Rotation</vt:lpstr>
      <vt:lpstr>LR Rotation</vt:lpstr>
      <vt:lpstr>RL Rotation</vt:lpstr>
      <vt:lpstr>Insertion in AVL Trees</vt:lpstr>
      <vt:lpstr>AVL tree in data structure example with dry-run</vt:lpstr>
      <vt:lpstr>Program of the AVL tree in data structure:</vt:lpstr>
      <vt:lpstr>PowerPoint Presentation</vt:lpstr>
      <vt:lpstr>Deletion in AVL Trees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dc:title>
  <dc:creator>ADMIN</dc:creator>
  <cp:lastModifiedBy>ADMIN</cp:lastModifiedBy>
  <cp:revision>42</cp:revision>
  <dcterms:created xsi:type="dcterms:W3CDTF">2024-10-22T17:04:29Z</dcterms:created>
  <dcterms:modified xsi:type="dcterms:W3CDTF">2024-10-22T18:32:28Z</dcterms:modified>
</cp:coreProperties>
</file>