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27" r:id="rId2"/>
    <p:sldId id="349" r:id="rId3"/>
    <p:sldId id="406" r:id="rId4"/>
    <p:sldId id="407" r:id="rId5"/>
    <p:sldId id="354" r:id="rId6"/>
    <p:sldId id="409" r:id="rId7"/>
    <p:sldId id="408" r:id="rId8"/>
    <p:sldId id="351" r:id="rId9"/>
    <p:sldId id="405" r:id="rId10"/>
    <p:sldId id="414" r:id="rId11"/>
    <p:sldId id="415" r:id="rId12"/>
    <p:sldId id="416" r:id="rId13"/>
    <p:sldId id="417" r:id="rId14"/>
    <p:sldId id="418" r:id="rId15"/>
    <p:sldId id="419" r:id="rId16"/>
    <p:sldId id="361" r:id="rId17"/>
    <p:sldId id="364" r:id="rId18"/>
    <p:sldId id="366" r:id="rId19"/>
    <p:sldId id="3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53BBA-EDD5-4EA6-92E1-9938EC2D17D8}" v="3" dt="2019-08-27T05:43:16.14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88141" autoAdjust="0"/>
  </p:normalViewPr>
  <p:slideViewPr>
    <p:cSldViewPr>
      <p:cViewPr varScale="1">
        <p:scale>
          <a:sx n="101" d="100"/>
          <a:sy n="101" d="100"/>
        </p:scale>
        <p:origin x="1980" y="114"/>
      </p:cViewPr>
      <p:guideLst>
        <p:guide orient="horz" pos="2160"/>
        <p:guide pos="2880"/>
      </p:guideLst>
    </p:cSldViewPr>
  </p:slideViewPr>
  <p:outlineViewPr>
    <p:cViewPr>
      <p:scale>
        <a:sx n="33" d="100"/>
        <a:sy n="33" d="100"/>
      </p:scale>
      <p:origin x="0" y="1536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78C53BBA-EDD5-4EA6-92E1-9938EC2D17D8}"/>
    <pc:docChg chg="undo redo custSel addSld delSld modSld">
      <pc:chgData name="Muhammad Saad" userId="81bb11d57da80123" providerId="LiveId" clId="{78C53BBA-EDD5-4EA6-92E1-9938EC2D17D8}" dt="2019-09-04T10:16:58.739" v="1108" actId="20577"/>
      <pc:docMkLst>
        <pc:docMk/>
      </pc:docMkLst>
      <pc:sldChg chg="modSp">
        <pc:chgData name="Muhammad Saad" userId="81bb11d57da80123" providerId="LiveId" clId="{78C53BBA-EDD5-4EA6-92E1-9938EC2D17D8}" dt="2019-09-04T10:14:31.179" v="1085" actId="20577"/>
        <pc:sldMkLst>
          <pc:docMk/>
          <pc:sldMk cId="6156025" sldId="349"/>
        </pc:sldMkLst>
        <pc:spChg chg="mod">
          <ac:chgData name="Muhammad Saad" userId="81bb11d57da80123" providerId="LiveId" clId="{78C53BBA-EDD5-4EA6-92E1-9938EC2D17D8}" dt="2019-09-04T10:14:31.179" v="1085" actId="20577"/>
          <ac:spMkLst>
            <pc:docMk/>
            <pc:sldMk cId="6156025" sldId="349"/>
            <ac:spMk id="3" creationId="{00000000-0000-0000-0000-000000000000}"/>
          </ac:spMkLst>
        </pc:spChg>
      </pc:sldChg>
      <pc:sldChg chg="modSp">
        <pc:chgData name="Muhammad Saad" userId="81bb11d57da80123" providerId="LiveId" clId="{78C53BBA-EDD5-4EA6-92E1-9938EC2D17D8}" dt="2019-08-27T05:54:15.236" v="1017" actId="20577"/>
        <pc:sldMkLst>
          <pc:docMk/>
          <pc:sldMk cId="811449678" sldId="351"/>
        </pc:sldMkLst>
        <pc:spChg chg="mod">
          <ac:chgData name="Muhammad Saad" userId="81bb11d57da80123" providerId="LiveId" clId="{78C53BBA-EDD5-4EA6-92E1-9938EC2D17D8}" dt="2019-08-27T05:54:15.236" v="1017" actId="20577"/>
          <ac:spMkLst>
            <pc:docMk/>
            <pc:sldMk cId="811449678" sldId="351"/>
            <ac:spMk id="3" creationId="{00000000-0000-0000-0000-000000000000}"/>
          </ac:spMkLst>
        </pc:spChg>
      </pc:sldChg>
      <pc:sldChg chg="del">
        <pc:chgData name="Muhammad Saad" userId="81bb11d57da80123" providerId="LiveId" clId="{78C53BBA-EDD5-4EA6-92E1-9938EC2D17D8}" dt="2019-08-27T05:36:40.334" v="643" actId="2696"/>
        <pc:sldMkLst>
          <pc:docMk/>
          <pc:sldMk cId="1374046614" sldId="353"/>
        </pc:sldMkLst>
      </pc:sldChg>
      <pc:sldChg chg="modSp">
        <pc:chgData name="Muhammad Saad" userId="81bb11d57da80123" providerId="LiveId" clId="{78C53BBA-EDD5-4EA6-92E1-9938EC2D17D8}" dt="2019-09-04T10:16:58.739" v="1108" actId="20577"/>
        <pc:sldMkLst>
          <pc:docMk/>
          <pc:sldMk cId="1830057982" sldId="354"/>
        </pc:sldMkLst>
        <pc:spChg chg="mod">
          <ac:chgData name="Muhammad Saad" userId="81bb11d57da80123" providerId="LiveId" clId="{78C53BBA-EDD5-4EA6-92E1-9938EC2D17D8}" dt="2019-09-04T10:16:58.739" v="1108" actId="20577"/>
          <ac:spMkLst>
            <pc:docMk/>
            <pc:sldMk cId="1830057982" sldId="354"/>
            <ac:spMk id="2" creationId="{00000000-0000-0000-0000-000000000000}"/>
          </ac:spMkLst>
        </pc:spChg>
      </pc:sldChg>
      <pc:sldChg chg="del">
        <pc:chgData name="Muhammad Saad" userId="81bb11d57da80123" providerId="LiveId" clId="{78C53BBA-EDD5-4EA6-92E1-9938EC2D17D8}" dt="2019-09-04T10:10:10.199" v="1036" actId="2696"/>
        <pc:sldMkLst>
          <pc:docMk/>
          <pc:sldMk cId="969739050" sldId="358"/>
        </pc:sldMkLst>
      </pc:sldChg>
      <pc:sldChg chg="modSp">
        <pc:chgData name="Muhammad Saad" userId="81bb11d57da80123" providerId="LiveId" clId="{78C53BBA-EDD5-4EA6-92E1-9938EC2D17D8}" dt="2019-09-04T10:15:11.802" v="1098" actId="20577"/>
        <pc:sldMkLst>
          <pc:docMk/>
          <pc:sldMk cId="815143962" sldId="360"/>
        </pc:sldMkLst>
        <pc:spChg chg="mod">
          <ac:chgData name="Muhammad Saad" userId="81bb11d57da80123" providerId="LiveId" clId="{78C53BBA-EDD5-4EA6-92E1-9938EC2D17D8}" dt="2019-09-04T10:15:11.802" v="1098" actId="20577"/>
          <ac:spMkLst>
            <pc:docMk/>
            <pc:sldMk cId="815143962" sldId="360"/>
            <ac:spMk id="2" creationId="{00000000-0000-0000-0000-000000000000}"/>
          </ac:spMkLst>
        </pc:spChg>
      </pc:sldChg>
      <pc:sldChg chg="modSp">
        <pc:chgData name="Muhammad Saad" userId="81bb11d57da80123" providerId="LiveId" clId="{78C53BBA-EDD5-4EA6-92E1-9938EC2D17D8}" dt="2019-09-04T10:14:47.332" v="1092" actId="20577"/>
        <pc:sldMkLst>
          <pc:docMk/>
          <pc:sldMk cId="79761560" sldId="378"/>
        </pc:sldMkLst>
        <pc:spChg chg="mod">
          <ac:chgData name="Muhammad Saad" userId="81bb11d57da80123" providerId="LiveId" clId="{78C53BBA-EDD5-4EA6-92E1-9938EC2D17D8}" dt="2019-09-04T10:14:47.332" v="1092" actId="20577"/>
          <ac:spMkLst>
            <pc:docMk/>
            <pc:sldMk cId="79761560" sldId="378"/>
            <ac:spMk id="2" creationId="{00000000-0000-0000-0000-000000000000}"/>
          </ac:spMkLst>
        </pc:spChg>
      </pc:sldChg>
      <pc:sldChg chg="add del">
        <pc:chgData name="Muhammad Saad" userId="81bb11d57da80123" providerId="LiveId" clId="{78C53BBA-EDD5-4EA6-92E1-9938EC2D17D8}" dt="2019-09-04T10:14:39.258" v="1090" actId="2696"/>
        <pc:sldMkLst>
          <pc:docMk/>
          <pc:sldMk cId="801051591" sldId="397"/>
        </pc:sldMkLst>
      </pc:sldChg>
      <pc:sldChg chg="add del">
        <pc:chgData name="Muhammad Saad" userId="81bb11d57da80123" providerId="LiveId" clId="{78C53BBA-EDD5-4EA6-92E1-9938EC2D17D8}" dt="2019-09-04T10:14:39.234" v="1089" actId="2696"/>
        <pc:sldMkLst>
          <pc:docMk/>
          <pc:sldMk cId="469394248" sldId="399"/>
        </pc:sldMkLst>
      </pc:sldChg>
      <pc:sldChg chg="add del">
        <pc:chgData name="Muhammad Saad" userId="81bb11d57da80123" providerId="LiveId" clId="{78C53BBA-EDD5-4EA6-92E1-9938EC2D17D8}" dt="2019-09-04T10:14:39.210" v="1088" actId="2696"/>
        <pc:sldMkLst>
          <pc:docMk/>
          <pc:sldMk cId="1751251937" sldId="400"/>
        </pc:sldMkLst>
      </pc:sldChg>
      <pc:sldChg chg="add del">
        <pc:chgData name="Muhammad Saad" userId="81bb11d57da80123" providerId="LiveId" clId="{78C53BBA-EDD5-4EA6-92E1-9938EC2D17D8}" dt="2019-09-04T10:14:39.186" v="1087" actId="2696"/>
        <pc:sldMkLst>
          <pc:docMk/>
          <pc:sldMk cId="861770499" sldId="401"/>
        </pc:sldMkLst>
      </pc:sldChg>
      <pc:sldChg chg="add del">
        <pc:chgData name="Muhammad Saad" userId="81bb11d57da80123" providerId="LiveId" clId="{78C53BBA-EDD5-4EA6-92E1-9938EC2D17D8}" dt="2019-09-04T10:14:39.162" v="1086" actId="2696"/>
        <pc:sldMkLst>
          <pc:docMk/>
          <pc:sldMk cId="366081362" sldId="404"/>
        </pc:sldMkLst>
      </pc:sldChg>
      <pc:sldChg chg="modSp">
        <pc:chgData name="Muhammad Saad" userId="81bb11d57da80123" providerId="LiveId" clId="{78C53BBA-EDD5-4EA6-92E1-9938EC2D17D8}" dt="2019-08-27T05:54:27.356" v="1028" actId="20577"/>
        <pc:sldMkLst>
          <pc:docMk/>
          <pc:sldMk cId="2132973115" sldId="405"/>
        </pc:sldMkLst>
        <pc:spChg chg="mod">
          <ac:chgData name="Muhammad Saad" userId="81bb11d57da80123" providerId="LiveId" clId="{78C53BBA-EDD5-4EA6-92E1-9938EC2D17D8}" dt="2019-08-27T05:54:27.356" v="1028" actId="20577"/>
          <ac:spMkLst>
            <pc:docMk/>
            <pc:sldMk cId="2132973115" sldId="405"/>
            <ac:spMk id="2" creationId="{00000000-0000-0000-0000-000000000000}"/>
          </ac:spMkLst>
        </pc:spChg>
        <pc:spChg chg="mod">
          <ac:chgData name="Muhammad Saad" userId="81bb11d57da80123" providerId="LiveId" clId="{78C53BBA-EDD5-4EA6-92E1-9938EC2D17D8}" dt="2019-08-27T05:50:57.439" v="951" actId="20577"/>
          <ac:spMkLst>
            <pc:docMk/>
            <pc:sldMk cId="2132973115" sldId="405"/>
            <ac:spMk id="3" creationId="{00000000-0000-0000-0000-000000000000}"/>
          </ac:spMkLst>
        </pc:spChg>
      </pc:sldChg>
      <pc:sldChg chg="addSp delSp modSp">
        <pc:chgData name="Muhammad Saad" userId="81bb11d57da80123" providerId="LiveId" clId="{78C53BBA-EDD5-4EA6-92E1-9938EC2D17D8}" dt="2019-09-04T10:16:45.753" v="1106" actId="20577"/>
        <pc:sldMkLst>
          <pc:docMk/>
          <pc:sldMk cId="801224372" sldId="408"/>
        </pc:sldMkLst>
        <pc:spChg chg="mod">
          <ac:chgData name="Muhammad Saad" userId="81bb11d57da80123" providerId="LiveId" clId="{78C53BBA-EDD5-4EA6-92E1-9938EC2D17D8}" dt="2019-09-04T10:16:45.753" v="1106" actId="20577"/>
          <ac:spMkLst>
            <pc:docMk/>
            <pc:sldMk cId="801224372" sldId="408"/>
            <ac:spMk id="2" creationId="{00000000-0000-0000-0000-000000000000}"/>
          </ac:spMkLst>
        </pc:spChg>
        <pc:spChg chg="add del mod">
          <ac:chgData name="Muhammad Saad" userId="81bb11d57da80123" providerId="LiveId" clId="{78C53BBA-EDD5-4EA6-92E1-9938EC2D17D8}" dt="2019-08-27T05:36:25.743" v="630" actId="478"/>
          <ac:spMkLst>
            <pc:docMk/>
            <pc:sldMk cId="801224372" sldId="408"/>
            <ac:spMk id="4" creationId="{4C78CD2A-50D8-467F-85C0-FECFA7852B63}"/>
          </ac:spMkLst>
        </pc:spChg>
        <pc:picChg chg="mod">
          <ac:chgData name="Muhammad Saad" userId="81bb11d57da80123" providerId="LiveId" clId="{78C53BBA-EDD5-4EA6-92E1-9938EC2D17D8}" dt="2019-08-27T05:36:30.608" v="638" actId="1036"/>
          <ac:picMkLst>
            <pc:docMk/>
            <pc:sldMk cId="801224372" sldId="408"/>
            <ac:picMk id="7" creationId="{00000000-0000-0000-0000-000000000000}"/>
          </ac:picMkLst>
        </pc:picChg>
      </pc:sldChg>
      <pc:sldChg chg="modSp">
        <pc:chgData name="Muhammad Saad" userId="81bb11d57da80123" providerId="LiveId" clId="{78C53BBA-EDD5-4EA6-92E1-9938EC2D17D8}" dt="2019-08-27T05:21:55.295" v="518" actId="20577"/>
        <pc:sldMkLst>
          <pc:docMk/>
          <pc:sldMk cId="1444108000" sldId="409"/>
        </pc:sldMkLst>
        <pc:spChg chg="mod">
          <ac:chgData name="Muhammad Saad" userId="81bb11d57da80123" providerId="LiveId" clId="{78C53BBA-EDD5-4EA6-92E1-9938EC2D17D8}" dt="2019-08-27T05:21:55.295" v="518" actId="20577"/>
          <ac:spMkLst>
            <pc:docMk/>
            <pc:sldMk cId="1444108000" sldId="409"/>
            <ac:spMk id="3" creationId="{00000000-0000-0000-0000-000000000000}"/>
          </ac:spMkLst>
        </pc:spChg>
      </pc:sldChg>
      <pc:sldChg chg="del">
        <pc:chgData name="Muhammad Saad" userId="81bb11d57da80123" providerId="LiveId" clId="{78C53BBA-EDD5-4EA6-92E1-9938EC2D17D8}" dt="2019-08-27T05:36:34.627" v="639" actId="2696"/>
        <pc:sldMkLst>
          <pc:docMk/>
          <pc:sldMk cId="991298044" sldId="410"/>
        </pc:sldMkLst>
      </pc:sldChg>
      <pc:sldChg chg="modSp del">
        <pc:chgData name="Muhammad Saad" userId="81bb11d57da80123" providerId="LiveId" clId="{78C53BBA-EDD5-4EA6-92E1-9938EC2D17D8}" dt="2019-08-27T05:36:36.051" v="640" actId="2696"/>
        <pc:sldMkLst>
          <pc:docMk/>
          <pc:sldMk cId="1141476570" sldId="411"/>
        </pc:sldMkLst>
        <pc:spChg chg="mod">
          <ac:chgData name="Muhammad Saad" userId="81bb11d57da80123" providerId="LiveId" clId="{78C53BBA-EDD5-4EA6-92E1-9938EC2D17D8}" dt="2019-08-27T05:26:28.863" v="629" actId="20577"/>
          <ac:spMkLst>
            <pc:docMk/>
            <pc:sldMk cId="1141476570" sldId="411"/>
            <ac:spMk id="3" creationId="{00000000-0000-0000-0000-000000000000}"/>
          </ac:spMkLst>
        </pc:spChg>
      </pc:sldChg>
      <pc:sldChg chg="del">
        <pc:chgData name="Muhammad Saad" userId="81bb11d57da80123" providerId="LiveId" clId="{78C53BBA-EDD5-4EA6-92E1-9938EC2D17D8}" dt="2019-08-27T05:36:36.770" v="641" actId="2696"/>
        <pc:sldMkLst>
          <pc:docMk/>
          <pc:sldMk cId="928345520" sldId="412"/>
        </pc:sldMkLst>
      </pc:sldChg>
      <pc:sldChg chg="del">
        <pc:chgData name="Muhammad Saad" userId="81bb11d57da80123" providerId="LiveId" clId="{78C53BBA-EDD5-4EA6-92E1-9938EC2D17D8}" dt="2019-08-27T05:36:39.569" v="642" actId="2696"/>
        <pc:sldMkLst>
          <pc:docMk/>
          <pc:sldMk cId="853767192" sldId="413"/>
        </pc:sldMkLst>
      </pc:sldChg>
      <pc:sldChg chg="modSp">
        <pc:chgData name="Muhammad Saad" userId="81bb11d57da80123" providerId="LiveId" clId="{78C53BBA-EDD5-4EA6-92E1-9938EC2D17D8}" dt="2019-09-04T10:16:28.362" v="1104" actId="20577"/>
        <pc:sldMkLst>
          <pc:docMk/>
          <pc:sldMk cId="278784876" sldId="414"/>
        </pc:sldMkLst>
        <pc:spChg chg="mod">
          <ac:chgData name="Muhammad Saad" userId="81bb11d57da80123" providerId="LiveId" clId="{78C53BBA-EDD5-4EA6-92E1-9938EC2D17D8}" dt="2019-09-04T10:16:28.362" v="1104" actId="20577"/>
          <ac:spMkLst>
            <pc:docMk/>
            <pc:sldMk cId="278784876" sldId="414"/>
            <ac:spMk id="2" creationId="{00000000-0000-0000-0000-000000000000}"/>
          </ac:spMkLst>
        </pc:spChg>
      </pc:sldChg>
      <pc:sldChg chg="modSp">
        <pc:chgData name="Muhammad Saad" userId="81bb11d57da80123" providerId="LiveId" clId="{78C53BBA-EDD5-4EA6-92E1-9938EC2D17D8}" dt="2019-08-27T05:54:47.173" v="1035" actId="20577"/>
        <pc:sldMkLst>
          <pc:docMk/>
          <pc:sldMk cId="2136604443" sldId="415"/>
        </pc:sldMkLst>
        <pc:spChg chg="mod">
          <ac:chgData name="Muhammad Saad" userId="81bb11d57da80123" providerId="LiveId" clId="{78C53BBA-EDD5-4EA6-92E1-9938EC2D17D8}" dt="2019-08-27T05:54:47.173" v="1035" actId="20577"/>
          <ac:spMkLst>
            <pc:docMk/>
            <pc:sldMk cId="2136604443" sldId="415"/>
            <ac:spMk id="2" creationId="{00000000-0000-0000-0000-000000000000}"/>
          </ac:spMkLst>
        </pc:spChg>
      </pc:sldChg>
      <pc:sldChg chg="modSp">
        <pc:chgData name="Muhammad Saad" userId="81bb11d57da80123" providerId="LiveId" clId="{78C53BBA-EDD5-4EA6-92E1-9938EC2D17D8}" dt="2019-09-04T10:15:27.361" v="1102" actId="20577"/>
        <pc:sldMkLst>
          <pc:docMk/>
          <pc:sldMk cId="622759595" sldId="416"/>
        </pc:sldMkLst>
        <pc:spChg chg="mod">
          <ac:chgData name="Muhammad Saad" userId="81bb11d57da80123" providerId="LiveId" clId="{78C53BBA-EDD5-4EA6-92E1-9938EC2D17D8}" dt="2019-09-04T10:15:27.361" v="1102" actId="20577"/>
          <ac:spMkLst>
            <pc:docMk/>
            <pc:sldMk cId="622759595" sldId="416"/>
            <ac:spMk id="2" creationId="{00000000-0000-0000-0000-000000000000}"/>
          </ac:spMkLst>
        </pc:spChg>
      </pc:sldChg>
      <pc:sldChg chg="modSp">
        <pc:chgData name="Muhammad Saad" userId="81bb11d57da80123" providerId="LiveId" clId="{78C53BBA-EDD5-4EA6-92E1-9938EC2D17D8}" dt="2019-09-04T10:15:18.554" v="1100" actId="20577"/>
        <pc:sldMkLst>
          <pc:docMk/>
          <pc:sldMk cId="704594553" sldId="420"/>
        </pc:sldMkLst>
        <pc:spChg chg="mod">
          <ac:chgData name="Muhammad Saad" userId="81bb11d57da80123" providerId="LiveId" clId="{78C53BBA-EDD5-4EA6-92E1-9938EC2D17D8}" dt="2019-09-04T10:15:18.554" v="1100" actId="20577"/>
          <ac:spMkLst>
            <pc:docMk/>
            <pc:sldMk cId="704594553" sldId="420"/>
            <ac:spMk id="2" creationId="{00000000-0000-0000-0000-000000000000}"/>
          </ac:spMkLst>
        </pc:spChg>
      </pc:sldChg>
      <pc:sldChg chg="del">
        <pc:chgData name="Muhammad Saad" userId="81bb11d57da80123" providerId="LiveId" clId="{78C53BBA-EDD5-4EA6-92E1-9938EC2D17D8}" dt="2019-09-04T10:10:12.096" v="1037" actId="2696"/>
        <pc:sldMkLst>
          <pc:docMk/>
          <pc:sldMk cId="847905232" sldId="422"/>
        </pc:sldMkLst>
      </pc:sldChg>
      <pc:sldChg chg="modSp">
        <pc:chgData name="Muhammad Saad" userId="81bb11d57da80123" providerId="LiveId" clId="{78C53BBA-EDD5-4EA6-92E1-9938EC2D17D8}" dt="2019-09-04T10:15:04.172" v="1096" actId="20577"/>
        <pc:sldMkLst>
          <pc:docMk/>
          <pc:sldMk cId="107015407" sldId="424"/>
        </pc:sldMkLst>
        <pc:spChg chg="mod">
          <ac:chgData name="Muhammad Saad" userId="81bb11d57da80123" providerId="LiveId" clId="{78C53BBA-EDD5-4EA6-92E1-9938EC2D17D8}" dt="2019-09-04T10:15:04.172" v="1096" actId="20577"/>
          <ac:spMkLst>
            <pc:docMk/>
            <pc:sldMk cId="107015407" sldId="424"/>
            <ac:spMk id="2" creationId="{00000000-0000-0000-0000-000000000000}"/>
          </ac:spMkLst>
        </pc:spChg>
      </pc:sldChg>
      <pc:sldChg chg="modSp">
        <pc:chgData name="Muhammad Saad" userId="81bb11d57da80123" providerId="LiveId" clId="{78C53BBA-EDD5-4EA6-92E1-9938EC2D17D8}" dt="2019-09-04T10:14:55.170" v="1094" actId="20577"/>
        <pc:sldMkLst>
          <pc:docMk/>
          <pc:sldMk cId="1989891965" sldId="425"/>
        </pc:sldMkLst>
        <pc:spChg chg="mod">
          <ac:chgData name="Muhammad Saad" userId="81bb11d57da80123" providerId="LiveId" clId="{78C53BBA-EDD5-4EA6-92E1-9938EC2D17D8}" dt="2019-09-04T10:14:55.170" v="1094" actId="20577"/>
          <ac:spMkLst>
            <pc:docMk/>
            <pc:sldMk cId="1989891965" sldId="425"/>
            <ac:spMk id="2" creationId="{00000000-0000-0000-0000-000000000000}"/>
          </ac:spMkLst>
        </pc:spChg>
      </pc:sldChg>
      <pc:sldChg chg="delSp modSp">
        <pc:chgData name="Muhammad Saad" userId="81bb11d57da80123" providerId="LiveId" clId="{78C53BBA-EDD5-4EA6-92E1-9938EC2D17D8}" dt="2019-08-27T04:36:09.316" v="90" actId="313"/>
        <pc:sldMkLst>
          <pc:docMk/>
          <pc:sldMk cId="368871469" sldId="427"/>
        </pc:sldMkLst>
        <pc:spChg chg="mod">
          <ac:chgData name="Muhammad Saad" userId="81bb11d57da80123" providerId="LiveId" clId="{78C53BBA-EDD5-4EA6-92E1-9938EC2D17D8}" dt="2019-08-27T04:35:02.450" v="10" actId="20577"/>
          <ac:spMkLst>
            <pc:docMk/>
            <pc:sldMk cId="368871469" sldId="427"/>
            <ac:spMk id="2" creationId="{00000000-0000-0000-0000-000000000000}"/>
          </ac:spMkLst>
        </pc:spChg>
        <pc:spChg chg="mod">
          <ac:chgData name="Muhammad Saad" userId="81bb11d57da80123" providerId="LiveId" clId="{78C53BBA-EDD5-4EA6-92E1-9938EC2D17D8}" dt="2019-08-27T04:35:09.626" v="12" actId="20577"/>
          <ac:spMkLst>
            <pc:docMk/>
            <pc:sldMk cId="368871469" sldId="427"/>
            <ac:spMk id="3" creationId="{00000000-0000-0000-0000-000000000000}"/>
          </ac:spMkLst>
        </pc:spChg>
        <pc:spChg chg="mod">
          <ac:chgData name="Muhammad Saad" userId="81bb11d57da80123" providerId="LiveId" clId="{78C53BBA-EDD5-4EA6-92E1-9938EC2D17D8}" dt="2019-08-27T04:36:09.316" v="90" actId="313"/>
          <ac:spMkLst>
            <pc:docMk/>
            <pc:sldMk cId="368871469" sldId="427"/>
            <ac:spMk id="4" creationId="{00000000-0000-0000-0000-000000000000}"/>
          </ac:spMkLst>
        </pc:spChg>
        <pc:picChg chg="del">
          <ac:chgData name="Muhammad Saad" userId="81bb11d57da80123" providerId="LiveId" clId="{78C53BBA-EDD5-4EA6-92E1-9938EC2D17D8}" dt="2019-08-27T04:34:54.634" v="0" actId="478"/>
          <ac:picMkLst>
            <pc:docMk/>
            <pc:sldMk cId="368871469" sldId="427"/>
            <ac:picMk id="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9/4/2024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nature of stakeholder relationships is another way in which the environment influences managers. The more obvious and secure these relationships, the more influence managers will have over organizational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Stakeholders </a:t>
            </a:r>
            <a:r>
              <a:rPr lang="en-US" sz="1200" kern="1200" dirty="0">
                <a:solidFill>
                  <a:schemeClr val="tx1"/>
                </a:solidFill>
                <a:effectLst/>
                <a:latin typeface="+mn-lt"/>
                <a:ea typeface="+mn-ea"/>
                <a:cs typeface="+mn-cs"/>
              </a:rPr>
              <a:t>are any constituencies in the organization’s environment affected by an organization’s decisions and actions. These groups have a stake in or are significantly influenced by what the organization does. In turn, these groups can influence the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Management researchers who have looked at this issue are finding that managers of high-performing companies tend to consider the interests of all major stakeholder groups as they make decisions. </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83681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3-4 identifies some of an organization’s most common stakeholders. Note that these stakeholders include internal and external groups. Why? Because both can affect what an organization does and how it operates. For instance, the Dodd-Frank Act requires that many U.S. companies report their executives’ compensation in publicly available sources and in a manner that can be easily comprehended by the public at large. How would this information affect stakeholders?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032701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reason for managing external stakeholder relationships is that it’s the “right” thing to do. Because an organization depends on these external groups as sources of inputs (resources) and as outlets for outputs (goods and services), managers need to consider their interests as they make decisions.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2069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as each individual has a unique personality—traits and characteristics influence the way we act and interact with others. An organization, too, has a personality, which is referred to as organizational culture.</a:t>
            </a:r>
          </a:p>
          <a:p>
            <a:r>
              <a:rPr lang="en-US" sz="1200" dirty="0"/>
              <a:t>An organization’s culture can make employees feel included, empowered, and supported or it can make them feel the opposite. </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culture can be a very powerful agent in organizations, it is very important for managers to pay attention to it.</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72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most organizations, these shared values and practices have evolved over time and determine, to a large extent, how “things are done around here.”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definition of culture implies three things. First, culture is a </a:t>
            </a:r>
            <a:r>
              <a:rPr lang="en-US" sz="1200" i="1" kern="1200" dirty="0">
                <a:solidFill>
                  <a:schemeClr val="tx1"/>
                </a:solidFill>
                <a:effectLst/>
                <a:latin typeface="+mn-lt"/>
                <a:ea typeface="+mn-ea"/>
                <a:cs typeface="+mn-cs"/>
              </a:rPr>
              <a:t>perception. </a:t>
            </a:r>
            <a:r>
              <a:rPr lang="en-US" sz="1200" kern="1200" dirty="0">
                <a:solidFill>
                  <a:schemeClr val="tx1"/>
                </a:solidFill>
                <a:effectLst/>
                <a:latin typeface="+mn-lt"/>
                <a:ea typeface="+mn-ea"/>
                <a:cs typeface="+mn-cs"/>
              </a:rPr>
              <a:t>It’s not something that can be physically touched or seen, but employees perceive it on the basis of what they experience within the organization. Second, organizational culture is </a:t>
            </a:r>
            <a:r>
              <a:rPr lang="en-US" sz="1200" i="1" kern="1200" dirty="0">
                <a:solidFill>
                  <a:schemeClr val="tx1"/>
                </a:solidFill>
                <a:effectLst/>
                <a:latin typeface="+mn-lt"/>
                <a:ea typeface="+mn-ea"/>
                <a:cs typeface="+mn-cs"/>
              </a:rPr>
              <a:t>descriptive. </a:t>
            </a:r>
            <a:r>
              <a:rPr lang="en-US" sz="1200" kern="1200" dirty="0">
                <a:solidFill>
                  <a:schemeClr val="tx1"/>
                </a:solidFill>
                <a:effectLst/>
                <a:latin typeface="+mn-lt"/>
                <a:ea typeface="+mn-ea"/>
                <a:cs typeface="+mn-cs"/>
              </a:rPr>
              <a:t>It’s concerned with how members perceive the culture and describe it, not with whether they like it. Finally, even though individuals may have different backgrounds or work at different organizational levels, they tend to describe the organization’s culture in similar terms. That’s the </a:t>
            </a:r>
            <a:r>
              <a:rPr lang="en-US" sz="1200" i="1" kern="1200" dirty="0">
                <a:solidFill>
                  <a:schemeClr val="tx1"/>
                </a:solidFill>
                <a:effectLst/>
                <a:latin typeface="+mn-lt"/>
                <a:ea typeface="+mn-ea"/>
                <a:cs typeface="+mn-cs"/>
              </a:rPr>
              <a:t>shared </a:t>
            </a:r>
            <a:r>
              <a:rPr lang="en-US" sz="1200" kern="1200" dirty="0">
                <a:solidFill>
                  <a:schemeClr val="tx1"/>
                </a:solidFill>
                <a:effectLst/>
                <a:latin typeface="+mn-lt"/>
                <a:ea typeface="+mn-ea"/>
                <a:cs typeface="+mn-cs"/>
              </a:rPr>
              <a:t>aspect of culture.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788305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Company founders are not constrained by previous customs or approaches and can establish the early culture by articulating a vision of what they want the organization to be. Also, the small size of most new organizations makes it easier to instill that vision with all organizational members.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culture is in place, however, certain organizational practices help maintain it. For instance, during the employee selection process, managers typically judge job candidates not only on the job requirements, but also on how well they might into the organization.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the same time, job candidates find out information about the organization and determine whether they are comfortable with what they see.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 what they say and how they behave, top managers establish norms that filter down through the organization and can have a positive effect on employees’ behaviors. For instance, Gravity CEO, Dan Price, raised the minimum wage at his firm to $70,000 annually and has cut his million dollar salary to fund those pay increases. Since making this decision, Gravity’s financial performance has soared.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as we’ve seen in numerous corporate ethics scandals, the actions of top managers also can lead to undesirable outcomes.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Organizational “stories” typically contain a narrative of significant events or people, including such things as the organization’s founders, rule breaking, reactions to past mistakes, and so forth. To help employees learn the culture, organizational stories anchor the present in the past, provide explanations and legitimacy for current practices, exemplify what is important to the organization, and provide compelling pictures of an organization’s goals.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Corporate rituals are repetitive sequences of activities that express and reinforce the important values and goals of the organization. One of the best-known corporate rituals is Mary Kay Cosmetics’ annual awards ceremony for its sales representatives.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layout of an organization’s facilities, how employees dress, the types of automobiles provided to top executives, and the availability of corporate aircraft are examples of material symbols. Others include the size of offices, the elegance of furnishings, executive “perks” (extra benefits provided to managers such as health club memberships, use of company-owned facilities, and so forth), employee fitness centers or on-site dining facilities, and reserved parking spaces for certain employees.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organizations and units within organizations use language as a way to identify and unite members of a culture. Over time, organizations often develop unique terms to describe equipment, key personnel, suppliers, customers, processes, or products related to its business. New employees are frequently overwhelmed with acronyms and jargon that, after a short period of time, become a natural part of their language. Once learned, this language acts as a common denominator that bonds members.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important is culture to innovation? In a survey of senior executives, over half said that the most important driver of innovation for companies was a supportive corporate culture. But not every company has established an adequate culture to foster innovation. In a survey of employees, about half expressed that a culture of management support is very important to the generation of innovative ideas, but only 20 percent believe that management actually provides such support.</a:t>
            </a:r>
          </a:p>
          <a:p>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What does an innovative culture look like? According to Swedish researcher Goran Ekvall, it would be characterized by the bullet</a:t>
            </a:r>
            <a:r>
              <a:rPr lang="en-US" sz="1200" kern="1200" baseline="0" dirty="0">
                <a:solidFill>
                  <a:schemeClr val="tx1"/>
                </a:solidFill>
                <a:effectLst/>
                <a:latin typeface="+mn-lt"/>
                <a:ea typeface="+mn-ea"/>
                <a:cs typeface="+mn-cs"/>
              </a:rPr>
              <a:t> points listed on the slide.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588018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Companies can create rituals to create and maintain sustainability cultures. Earlier in this chapter, we referred to Convergint Technologies’ “Social Responsibility Day.” Alternatively, managers may use rewards. For instance, global polystyrene leader, Styron LLC, has more than 2,000 employees at 20 plants worldwide with annual sales of $5 billion. Management begins each corporate meeting with the topic of sustainability. Employees’ bonuses are tied to meeting sustainability goals. Management’s e orts seem to be working: Recently, Styron introduced a re-cycled-content grade of polycarbonate at the Chinaplas trade show in Guangzhou, China.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much difference </a:t>
            </a:r>
            <a:r>
              <a:rPr lang="en-US" sz="1200" i="0" kern="1200" dirty="0">
                <a:solidFill>
                  <a:schemeClr val="tx1"/>
                </a:solidFill>
                <a:effectLst/>
                <a:latin typeface="+mn-lt"/>
                <a:ea typeface="+mn-ea"/>
                <a:cs typeface="+mn-cs"/>
              </a:rPr>
              <a:t>does</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manager make in how an organization performs? The dominant view in management theory and society in general is that managers are directly responsible for an organization’s success or failure. We call this perspective the </a:t>
            </a:r>
            <a:r>
              <a:rPr lang="en-US" sz="1200" b="1" kern="1200" dirty="0">
                <a:solidFill>
                  <a:schemeClr val="tx1"/>
                </a:solidFill>
                <a:effectLst/>
                <a:latin typeface="+mn-lt"/>
                <a:ea typeface="+mn-ea"/>
                <a:cs typeface="+mn-cs"/>
              </a:rPr>
              <a:t>omnipotent view of management</a:t>
            </a:r>
            <a:r>
              <a:rPr lang="en-US" sz="1200" kern="1200" dirty="0">
                <a:solidFill>
                  <a:schemeClr val="tx1"/>
                </a:solidFill>
                <a:effectLst/>
                <a:latin typeface="+mn-lt"/>
                <a:ea typeface="+mn-ea"/>
                <a:cs typeface="+mn-cs"/>
              </a:rPr>
              <a:t>. In contrast, others have argued that much of an organization’s success or failure is due to external forces outside managers’ control. This perspective is called the </a:t>
            </a:r>
            <a:r>
              <a:rPr lang="en-US" sz="1200" b="1" kern="1200" dirty="0">
                <a:solidFill>
                  <a:schemeClr val="tx1"/>
                </a:solidFill>
                <a:effectLst/>
                <a:latin typeface="+mn-lt"/>
                <a:ea typeface="+mn-ea"/>
                <a:cs typeface="+mn-cs"/>
              </a:rPr>
              <a:t>symbolic view of management</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45525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reality, managers are neither all-powerful nor helpless. But their decisions and actions are constrained. As you can see in Exhibit 3-1, external constraints come from the organization’s environment and internal constraints come from the organization’s culture.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60203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economic component encompasses factors such as interest rates, inflation, changes in disposable income, stock market fluctuations, and business cycle stages.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demographic component is concerned with trends in population characteristics such as age, race, gender, education level, geographic location, income, and family composition.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political/legal component looks at federal, state, and local laws as well as global laws and laws of other countries. It also includes a country’s political conditions and stability.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sociocultural component is concerned with societal and cultural factors such as values, attitudes, trends, traditions, lifestyles, beliefs, tastes, and patterns of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technological component is concerned with scientific or industrial innovations.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global component encompasses those issues associated with globalization and a world economy.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6297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45555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any or all external environmental conditions (economic, demographic, technological, globalization, etc.) change, one of the most powerful constraints managers face is the impact of such changes on jobs and employment—both in poor conditions and in good conditions. The power of this constraint was painfully obvious during the last global recession as millions of jobs were eliminated and unemployment rates rose to levels not seen in many years. Businesses have been slow to reinstate jobs, creating continued hardships for those individuals looking for work.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 only do changes in external conditions affect the types of jobs that are available, they affect how those jobs are created and managed. For instance, work tasks may be done by freelancers hired to work on an as-needed basis, or by temporary workers who work full-time but are not permanent employees, or by individuals who share jobs.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dimension of uncertainty is the degree of change. If the components in an organization’s environment change frequently, it’s a </a:t>
            </a:r>
            <a:r>
              <a:rPr lang="en-US" sz="1200" i="1" kern="1200" dirty="0">
                <a:solidFill>
                  <a:schemeClr val="tx1"/>
                </a:solidFill>
                <a:effectLst/>
                <a:latin typeface="+mn-lt"/>
                <a:ea typeface="+mn-ea"/>
                <a:cs typeface="+mn-cs"/>
              </a:rPr>
              <a:t>dynamic </a:t>
            </a:r>
            <a:r>
              <a:rPr lang="en-US" sz="1200" kern="1200" dirty="0">
                <a:solidFill>
                  <a:schemeClr val="tx1"/>
                </a:solidFill>
                <a:effectLst/>
                <a:latin typeface="+mn-lt"/>
                <a:ea typeface="+mn-ea"/>
                <a:cs typeface="+mn-cs"/>
              </a:rPr>
              <a:t>environment. If change is minimal, it’s a </a:t>
            </a:r>
            <a:r>
              <a:rPr lang="en-US" sz="1200" i="1" kern="1200" dirty="0">
                <a:solidFill>
                  <a:schemeClr val="tx1"/>
                </a:solidFill>
                <a:effectLst/>
                <a:latin typeface="+mn-lt"/>
                <a:ea typeface="+mn-ea"/>
                <a:cs typeface="+mn-cs"/>
              </a:rPr>
              <a:t>stable </a:t>
            </a:r>
            <a:r>
              <a:rPr lang="en-US" sz="1200" kern="1200" dirty="0">
                <a:solidFill>
                  <a:schemeClr val="tx1"/>
                </a:solidFill>
                <a:effectLst/>
                <a:latin typeface="+mn-lt"/>
                <a:ea typeface="+mn-ea"/>
                <a:cs typeface="+mn-cs"/>
              </a:rPr>
              <a:t>one. A stable environment might be one with no new competitors, few technological breakthroughs by current competitors, little activity by pressure groups to influence the organization, and so forth. When we talk about degree of change, we mean change that’s unpredictable. If change can be accurately anticipated, it’s not an uncertainty for managers.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dimension of uncertainty describes the degree of </a:t>
            </a:r>
            <a:r>
              <a:rPr lang="en-US" sz="1200" b="1" kern="1200" dirty="0">
                <a:solidFill>
                  <a:schemeClr val="tx1"/>
                </a:solidFill>
                <a:effectLst/>
                <a:latin typeface="+mn-lt"/>
                <a:ea typeface="+mn-ea"/>
                <a:cs typeface="+mn-cs"/>
              </a:rPr>
              <a:t>environmental complexity</a:t>
            </a:r>
            <a:r>
              <a:rPr lang="en-US" sz="1200" kern="1200" dirty="0">
                <a:solidFill>
                  <a:schemeClr val="tx1"/>
                </a:solidFill>
                <a:effectLst/>
                <a:latin typeface="+mn-lt"/>
                <a:ea typeface="+mn-ea"/>
                <a:cs typeface="+mn-cs"/>
              </a:rPr>
              <a:t>, which looks at the number of components in an organization’s environment and the extent of the knowledge that the organization has about those</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omponents. An organization with fewer competitors, customers, suppliers, government agencies, and so forth faces a less complex and uncertain environment. Complexity is also measured in terms of the knowledge an organization needs about its environment.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28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Environmental uncertainty </a:t>
            </a:r>
            <a:r>
              <a:rPr lang="en-US" sz="1200" kern="1200" dirty="0">
                <a:solidFill>
                  <a:schemeClr val="tx1"/>
                </a:solidFill>
                <a:effectLst/>
                <a:latin typeface="+mn-lt"/>
                <a:ea typeface="+mn-ea"/>
                <a:cs typeface="+mn-cs"/>
              </a:rPr>
              <a:t>refers to the degree of change and complexity in an organization’s environment. The matrix in Exhibit 3-3 shows these two aspects.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Exhibit 3-3, each of the four cells represents different combinations of degree of complexity and degree of change. Cell 1 (stable and simple environment) represents the lowest level of environmental uncertainty and cell 4 (dynamic and complex environment) the highest. Not surprisingly, managers have the greatest influence on organizational outcomes in cell 1 and the least in cell 4. Because uncertainty poses a threat to an organization’s effectiveness, managers try to minimize it.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875576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9/4/2024</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9/4/2024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9/4/2024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40034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9/4/2024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9/4/2024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9/4/2024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9/4/2024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9/4/2024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9/4/2024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9/4/2024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9/4/2024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2</a:t>
            </a:r>
          </a:p>
        </p:txBody>
      </p:sp>
      <p:sp>
        <p:nvSpPr>
          <p:cNvPr id="4" name="Text Placeholder 3"/>
          <p:cNvSpPr>
            <a:spLocks noGrp="1"/>
          </p:cNvSpPr>
          <p:nvPr>
            <p:ph type="body" sz="quarter" idx="15"/>
          </p:nvPr>
        </p:nvSpPr>
        <p:spPr/>
        <p:txBody>
          <a:bodyPr/>
          <a:lstStyle/>
          <a:p>
            <a:r>
              <a:rPr lang="en-US" dirty="0"/>
              <a:t>Understanding Management’s Context: Constraints and Challenges</a:t>
            </a:r>
          </a:p>
          <a:p>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887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2-3</a:t>
            </a:r>
            <a:br>
              <a:rPr lang="en-US" dirty="0"/>
            </a:br>
            <a:r>
              <a:rPr lang="en-US" dirty="0"/>
              <a:t>Environmental Uncertainty Matrix</a:t>
            </a:r>
          </a:p>
        </p:txBody>
      </p:sp>
      <p:pic>
        <p:nvPicPr>
          <p:cNvPr id="6" name="Picture 2" descr="Degree of change being stable and dynamic versus degree of complexity being complex and simple shows the following environmental uncertainty matrix.&#10;Cell 1: Simple, Stable.&#10;• Stable and predictable environment &#10;• Few components in environment&#10;• Components are somewhat similar and remain basically the same&#10;• Minimal need for sophisticated knowledge of components&#10;Cell 2: Simple, Dynamic.&#10;• Dynamic and unpredictable environment&#10;• Few components in environment&#10;• Components are somewhat similar but are continually changing&#10;• Minimal need for sophisticated knowledge of components&#10;Cell 3: Complex, Stable.&#10;• Stable and predictable environment &#10;• Many components in environment &#10;• Components are not similar to one another and remain basically all the same&#10;• High need for sophisticated knowledge of components&#10;Cell 4: Complex, Dynamic.&#10;• Dynamic and unpredictable environment &#10;• Many components in the environment &#10;• Components are not similar to one another and are continually changing&#10;• High need for sophisticated knowledge of components."/>
          <p:cNvPicPr>
            <a:picLocks noChangeAspect="1" noChangeArrowheads="1"/>
          </p:cNvPicPr>
          <p:nvPr/>
        </p:nvPicPr>
        <p:blipFill>
          <a:blip r:embed="rId3" cstate="print"/>
          <a:srcRect/>
          <a:stretch>
            <a:fillRect/>
          </a:stretch>
        </p:blipFill>
        <p:spPr bwMode="auto">
          <a:xfrm>
            <a:off x="113374" y="1295400"/>
            <a:ext cx="8917253" cy="4443001"/>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3-3 shows the two aspects of environmental uncertainty, change and complexity.</a:t>
            </a:r>
          </a:p>
        </p:txBody>
      </p:sp>
    </p:spTree>
    <p:extLst>
      <p:ext uri="{BB962C8B-B14F-4D97-AF65-F5344CB8AC3E}">
        <p14:creationId xmlns:p14="http://schemas.microsoft.com/office/powerpoint/2010/main" val="27878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Manage </a:t>
            </a:r>
            <a:r>
              <a:rPr lang="en-US" dirty="0"/>
              <a:t>Stakeholder Relationships</a:t>
            </a:r>
          </a:p>
        </p:txBody>
      </p:sp>
      <p:sp>
        <p:nvSpPr>
          <p:cNvPr id="3" name="Content Placeholder 2"/>
          <p:cNvSpPr>
            <a:spLocks noGrp="1"/>
          </p:cNvSpPr>
          <p:nvPr>
            <p:ph idx="1"/>
          </p:nvPr>
        </p:nvSpPr>
        <p:spPr/>
        <p:txBody>
          <a:bodyPr/>
          <a:lstStyle/>
          <a:p>
            <a:r>
              <a:rPr lang="en-US" sz="2800" b="1" dirty="0"/>
              <a:t>Stakeholders:</a:t>
            </a:r>
            <a:r>
              <a:rPr lang="en-US" sz="2800" dirty="0"/>
              <a:t> any constituencies in the organization’s environment that are affected by an organization’s decisions and actions</a:t>
            </a:r>
          </a:p>
        </p:txBody>
      </p:sp>
    </p:spTree>
    <p:extLst>
      <p:ext uri="{BB962C8B-B14F-4D97-AF65-F5344CB8AC3E}">
        <p14:creationId xmlns:p14="http://schemas.microsoft.com/office/powerpoint/2010/main" val="213660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2-4</a:t>
            </a:r>
            <a:br>
              <a:rPr lang="en-US" dirty="0"/>
            </a:br>
            <a:r>
              <a:rPr lang="en-US" dirty="0"/>
              <a:t>Organizational Stakeholders</a:t>
            </a:r>
          </a:p>
        </p:txBody>
      </p:sp>
      <p:pic>
        <p:nvPicPr>
          <p:cNvPr id="7" name="Picture 2" descr="The organizational stakeholders are:&#10;• Customers&#10;• Social and political action groups&#10;• Competitors&#10;• Trade and industry associations&#10;• Governments&#10;• Media&#10;• Suppliers&#10;• Communities&#10;• Shareholders&#10;• Unions&#10;• Employees."/>
          <p:cNvPicPr>
            <a:picLocks noChangeAspect="1" noChangeArrowheads="1"/>
          </p:cNvPicPr>
          <p:nvPr/>
        </p:nvPicPr>
        <p:blipFill>
          <a:blip r:embed="rId3" cstate="print"/>
          <a:srcRect/>
          <a:stretch>
            <a:fillRect/>
          </a:stretch>
        </p:blipFill>
        <p:spPr bwMode="auto">
          <a:xfrm>
            <a:off x="308765" y="1382447"/>
            <a:ext cx="8526471" cy="4416958"/>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3-4 identifies some of an organization’s most common stakeholders</a:t>
            </a:r>
          </a:p>
        </p:txBody>
      </p:sp>
    </p:spTree>
    <p:extLst>
      <p:ext uri="{BB962C8B-B14F-4D97-AF65-F5344CB8AC3E}">
        <p14:creationId xmlns:p14="http://schemas.microsoft.com/office/powerpoint/2010/main" val="62275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Good Stakeholder Relationships</a:t>
            </a:r>
          </a:p>
        </p:txBody>
      </p:sp>
      <p:sp>
        <p:nvSpPr>
          <p:cNvPr id="3" name="Content Placeholder 2"/>
          <p:cNvSpPr>
            <a:spLocks noGrp="1"/>
          </p:cNvSpPr>
          <p:nvPr>
            <p:ph idx="1"/>
          </p:nvPr>
        </p:nvSpPr>
        <p:spPr/>
        <p:txBody>
          <a:bodyPr/>
          <a:lstStyle/>
          <a:p>
            <a:r>
              <a:rPr lang="en-US" sz="2800" dirty="0"/>
              <a:t>Improved predictability of environmental changes</a:t>
            </a:r>
          </a:p>
          <a:p>
            <a:r>
              <a:rPr lang="en-US" sz="2800" dirty="0"/>
              <a:t>Increased successful innovations</a:t>
            </a:r>
          </a:p>
          <a:p>
            <a:r>
              <a:rPr lang="en-US" sz="2800" dirty="0"/>
              <a:t>Increased trust among stakeholders</a:t>
            </a:r>
          </a:p>
          <a:p>
            <a:r>
              <a:rPr lang="en-US" sz="2800" dirty="0"/>
              <a:t>Greater organizational flexibility to reduce the impact of change</a:t>
            </a:r>
          </a:p>
        </p:txBody>
      </p:sp>
    </p:spTree>
    <p:extLst>
      <p:ext uri="{BB962C8B-B14F-4D97-AF65-F5344CB8AC3E}">
        <p14:creationId xmlns:p14="http://schemas.microsoft.com/office/powerpoint/2010/main" val="150154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Culture</a:t>
            </a:r>
          </a:p>
        </p:txBody>
      </p:sp>
      <p:sp>
        <p:nvSpPr>
          <p:cNvPr id="3" name="Content Placeholder 2"/>
          <p:cNvSpPr>
            <a:spLocks noGrp="1"/>
          </p:cNvSpPr>
          <p:nvPr>
            <p:ph idx="1"/>
          </p:nvPr>
        </p:nvSpPr>
        <p:spPr/>
        <p:txBody>
          <a:bodyPr/>
          <a:lstStyle/>
          <a:p>
            <a:r>
              <a:rPr lang="en-US" sz="2800" dirty="0"/>
              <a:t>Just as each individual has a unique personality, an organization, too, has a personality.</a:t>
            </a:r>
          </a:p>
        </p:txBody>
      </p:sp>
    </p:spTree>
    <p:extLst>
      <p:ext uri="{BB962C8B-B14F-4D97-AF65-F5344CB8AC3E}">
        <p14:creationId xmlns:p14="http://schemas.microsoft.com/office/powerpoint/2010/main" val="62903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Organizational Culture?</a:t>
            </a:r>
          </a:p>
        </p:txBody>
      </p:sp>
      <p:sp>
        <p:nvSpPr>
          <p:cNvPr id="3" name="Content Placeholder 2"/>
          <p:cNvSpPr>
            <a:spLocks noGrp="1"/>
          </p:cNvSpPr>
          <p:nvPr>
            <p:ph idx="1"/>
          </p:nvPr>
        </p:nvSpPr>
        <p:spPr/>
        <p:txBody>
          <a:bodyPr/>
          <a:lstStyle/>
          <a:p>
            <a:r>
              <a:rPr lang="en-US" sz="2800" b="1" dirty="0"/>
              <a:t>Organizational culture</a:t>
            </a:r>
            <a:r>
              <a:rPr lang="en-US" sz="2800" dirty="0"/>
              <a:t>: the shared values, principles, traditions, and ways of doing things that influence the way organizational members act and that distinguish the organization from other organizations.</a:t>
            </a:r>
          </a:p>
          <a:p>
            <a:pPr marL="0" indent="0">
              <a:buNone/>
            </a:pPr>
            <a:endParaRPr lang="en-US" sz="2800" dirty="0"/>
          </a:p>
          <a:p>
            <a:pPr>
              <a:spcBef>
                <a:spcPts val="0"/>
              </a:spcBef>
            </a:pPr>
            <a:r>
              <a:rPr lang="en-US" sz="2800" dirty="0"/>
              <a:t>Culture is</a:t>
            </a:r>
          </a:p>
          <a:p>
            <a:pPr marL="514350" indent="-514350">
              <a:spcBef>
                <a:spcPts val="0"/>
              </a:spcBef>
              <a:buAutoNum type="arabicParenR"/>
            </a:pPr>
            <a:r>
              <a:rPr lang="en-US" sz="2800" dirty="0"/>
              <a:t>Perception</a:t>
            </a:r>
          </a:p>
          <a:p>
            <a:pPr marL="514350" indent="-514350">
              <a:spcBef>
                <a:spcPts val="0"/>
              </a:spcBef>
              <a:buAutoNum type="arabicParenR"/>
            </a:pPr>
            <a:r>
              <a:rPr lang="en-US" sz="2800" dirty="0" smtClean="0"/>
              <a:t>Principles</a:t>
            </a:r>
            <a:endParaRPr lang="en-US" sz="2800" dirty="0"/>
          </a:p>
          <a:p>
            <a:pPr marL="514350" indent="-514350">
              <a:spcBef>
                <a:spcPts val="0"/>
              </a:spcBef>
              <a:buAutoNum type="arabicParenR"/>
            </a:pPr>
            <a:r>
              <a:rPr lang="en-US" sz="2800" dirty="0"/>
              <a:t>Shared aspect</a:t>
            </a:r>
          </a:p>
        </p:txBody>
      </p:sp>
    </p:spTree>
    <p:extLst>
      <p:ext uri="{BB962C8B-B14F-4D97-AF65-F5344CB8AC3E}">
        <p14:creationId xmlns:p14="http://schemas.microsoft.com/office/powerpoint/2010/main" val="137034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Culture Comes From and How it Continues</a:t>
            </a:r>
          </a:p>
        </p:txBody>
      </p:sp>
      <p:sp>
        <p:nvSpPr>
          <p:cNvPr id="3" name="Content Placeholder 2"/>
          <p:cNvSpPr>
            <a:spLocks noGrp="1"/>
          </p:cNvSpPr>
          <p:nvPr>
            <p:ph idx="1"/>
          </p:nvPr>
        </p:nvSpPr>
        <p:spPr/>
        <p:txBody>
          <a:bodyPr/>
          <a:lstStyle/>
          <a:p>
            <a:r>
              <a:rPr lang="en-US" sz="2800" dirty="0"/>
              <a:t>The original source of the culture usually reflects the vision of the founders.</a:t>
            </a:r>
          </a:p>
          <a:p>
            <a:r>
              <a:rPr lang="en-US" sz="2800" dirty="0"/>
              <a:t>Once the culture is in place, certain organizational practices help maintain it.</a:t>
            </a:r>
          </a:p>
          <a:p>
            <a:r>
              <a:rPr lang="en-US" sz="2800" dirty="0"/>
              <a:t>The actions of top managers also have a major impact on the organization’s culture.</a:t>
            </a:r>
            <a:endParaRPr lang="en-US" dirty="0"/>
          </a:p>
        </p:txBody>
      </p:sp>
    </p:spTree>
    <p:extLst>
      <p:ext uri="{BB962C8B-B14F-4D97-AF65-F5344CB8AC3E}">
        <p14:creationId xmlns:p14="http://schemas.microsoft.com/office/powerpoint/2010/main" val="1961971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Employees Learn Culture</a:t>
            </a:r>
          </a:p>
        </p:txBody>
      </p:sp>
      <p:sp>
        <p:nvSpPr>
          <p:cNvPr id="3" name="Content Placeholder 2"/>
          <p:cNvSpPr>
            <a:spLocks noGrp="1"/>
          </p:cNvSpPr>
          <p:nvPr>
            <p:ph idx="1"/>
          </p:nvPr>
        </p:nvSpPr>
        <p:spPr/>
        <p:txBody>
          <a:bodyPr/>
          <a:lstStyle/>
          <a:p>
            <a:r>
              <a:rPr lang="en-US" sz="2800" dirty="0"/>
              <a:t>Stories</a:t>
            </a:r>
          </a:p>
          <a:p>
            <a:r>
              <a:rPr lang="en-US" sz="2800" dirty="0" smtClean="0"/>
              <a:t>Rituals</a:t>
            </a:r>
          </a:p>
          <a:p>
            <a:r>
              <a:rPr lang="en-US" sz="2800" dirty="0" smtClean="0"/>
              <a:t>Language</a:t>
            </a:r>
            <a:endParaRPr lang="en-US" sz="2800" dirty="0"/>
          </a:p>
        </p:txBody>
      </p:sp>
    </p:spTree>
    <p:extLst>
      <p:ext uri="{BB962C8B-B14F-4D97-AF65-F5344CB8AC3E}">
        <p14:creationId xmlns:p14="http://schemas.microsoft.com/office/powerpoint/2010/main" val="123705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Innovative Culture</a:t>
            </a:r>
            <a:endParaRPr lang="en-US" dirty="0"/>
          </a:p>
        </p:txBody>
      </p:sp>
      <p:sp>
        <p:nvSpPr>
          <p:cNvPr id="3" name="Content Placeholder 2"/>
          <p:cNvSpPr>
            <a:spLocks noGrp="1"/>
          </p:cNvSpPr>
          <p:nvPr>
            <p:ph idx="1"/>
          </p:nvPr>
        </p:nvSpPr>
        <p:spPr/>
        <p:txBody>
          <a:bodyPr/>
          <a:lstStyle/>
          <a:p>
            <a:r>
              <a:rPr lang="en-US" sz="2400" dirty="0"/>
              <a:t>Challenge and involvement</a:t>
            </a:r>
          </a:p>
          <a:p>
            <a:pPr marL="256032" lvl="1" indent="-256032">
              <a:spcBef>
                <a:spcPts val="1500"/>
              </a:spcBef>
              <a:buSzPct val="100000"/>
              <a:buFont typeface="Arial" panose="020B0604020202020204" pitchFamily="34" charset="0"/>
              <a:buChar char="•"/>
            </a:pPr>
            <a:r>
              <a:rPr lang="en-US" sz="2400" dirty="0"/>
              <a:t>Freedom</a:t>
            </a:r>
          </a:p>
          <a:p>
            <a:pPr marL="256032" lvl="1" indent="-256032">
              <a:spcBef>
                <a:spcPts val="1500"/>
              </a:spcBef>
              <a:buSzPct val="100000"/>
              <a:buFont typeface="Arial" panose="020B0604020202020204" pitchFamily="34" charset="0"/>
              <a:buChar char="•"/>
            </a:pPr>
            <a:r>
              <a:rPr lang="en-US" sz="2400" dirty="0"/>
              <a:t>Trust and </a:t>
            </a:r>
            <a:r>
              <a:rPr lang="en-US" sz="2400" dirty="0" smtClean="0"/>
              <a:t>openness</a:t>
            </a:r>
            <a:endParaRPr lang="en-US" sz="2400" dirty="0"/>
          </a:p>
          <a:p>
            <a:pPr marL="256032" lvl="1" indent="-256032">
              <a:spcBef>
                <a:spcPts val="1500"/>
              </a:spcBef>
              <a:buSzPct val="100000"/>
              <a:buFont typeface="Arial" panose="020B0604020202020204" pitchFamily="34" charset="0"/>
              <a:buChar char="•"/>
            </a:pPr>
            <a:r>
              <a:rPr lang="en-US" sz="2400" dirty="0" smtClean="0"/>
              <a:t>Conflict </a:t>
            </a:r>
            <a:r>
              <a:rPr lang="en-US" sz="2400" dirty="0"/>
              <a:t>resolution</a:t>
            </a:r>
          </a:p>
          <a:p>
            <a:pPr marL="256032" lvl="1" indent="-256032">
              <a:spcBef>
                <a:spcPts val="1500"/>
              </a:spcBef>
              <a:buSzPct val="100000"/>
              <a:buFont typeface="Arial" panose="020B0604020202020204" pitchFamily="34" charset="0"/>
              <a:buChar char="•"/>
            </a:pPr>
            <a:r>
              <a:rPr lang="en-US" sz="2400" dirty="0"/>
              <a:t>Debates</a:t>
            </a:r>
          </a:p>
          <a:p>
            <a:pPr marL="256032" lvl="1" indent="-256032">
              <a:spcBef>
                <a:spcPts val="1500"/>
              </a:spcBef>
              <a:buSzPct val="100000"/>
              <a:buFont typeface="Arial" panose="020B0604020202020204" pitchFamily="34" charset="0"/>
              <a:buChar char="•"/>
            </a:pPr>
            <a:r>
              <a:rPr lang="en-US" sz="2400" dirty="0"/>
              <a:t>Risk taking</a:t>
            </a:r>
          </a:p>
        </p:txBody>
      </p:sp>
    </p:spTree>
    <p:extLst>
      <p:ext uri="{BB962C8B-B14F-4D97-AF65-F5344CB8AC3E}">
        <p14:creationId xmlns:p14="http://schemas.microsoft.com/office/powerpoint/2010/main" val="205098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Sustainability Culture</a:t>
            </a:r>
          </a:p>
        </p:txBody>
      </p:sp>
      <p:sp>
        <p:nvSpPr>
          <p:cNvPr id="3" name="Content Placeholder 2"/>
          <p:cNvSpPr>
            <a:spLocks noGrp="1"/>
          </p:cNvSpPr>
          <p:nvPr>
            <p:ph idx="1"/>
          </p:nvPr>
        </p:nvSpPr>
        <p:spPr/>
        <p:txBody>
          <a:bodyPr/>
          <a:lstStyle/>
          <a:p>
            <a:r>
              <a:rPr lang="en-US" sz="2800" dirty="0"/>
              <a:t>For many companies, sustainability is developed into the organization’s overall culture.</a:t>
            </a:r>
          </a:p>
        </p:txBody>
      </p:sp>
    </p:spTree>
    <p:extLst>
      <p:ext uri="{BB962C8B-B14F-4D97-AF65-F5344CB8AC3E}">
        <p14:creationId xmlns:p14="http://schemas.microsoft.com/office/powerpoint/2010/main" val="105185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03238" indent="-777875">
              <a:buNone/>
            </a:pPr>
            <a:r>
              <a:rPr lang="en-US" sz="2400" b="1" dirty="0">
                <a:solidFill>
                  <a:srgbClr val="007FA3"/>
                </a:solidFill>
              </a:rPr>
              <a:t>2.1 </a:t>
            </a:r>
            <a:r>
              <a:rPr lang="en-US" sz="2400" b="1" dirty="0">
                <a:cs typeface="Arial"/>
              </a:rPr>
              <a:t>Contrast</a:t>
            </a:r>
            <a:r>
              <a:rPr lang="en-US" sz="2400" dirty="0">
                <a:cs typeface="Arial"/>
              </a:rPr>
              <a:t> the actions of managers according to the omnipotent and symbolic views</a:t>
            </a:r>
            <a:r>
              <a:rPr lang="en-US" sz="2400" dirty="0"/>
              <a:t>.</a:t>
            </a:r>
          </a:p>
          <a:p>
            <a:pPr marL="502920" indent="-514350">
              <a:buNone/>
            </a:pPr>
            <a:r>
              <a:rPr lang="en-US" sz="2400" b="1" dirty="0">
                <a:solidFill>
                  <a:srgbClr val="007FA3"/>
                </a:solidFill>
              </a:rPr>
              <a:t>2.2 </a:t>
            </a:r>
            <a:r>
              <a:rPr lang="en-US" sz="2400" b="1" dirty="0">
                <a:cs typeface="Arial"/>
              </a:rPr>
              <a:t>Describe</a:t>
            </a:r>
            <a:r>
              <a:rPr lang="en-US" sz="2400" dirty="0">
                <a:cs typeface="Arial"/>
              </a:rPr>
              <a:t> the constraints and challenges facing managers in today’s external environment.</a:t>
            </a:r>
          </a:p>
          <a:p>
            <a:pPr marL="502920" lvl="1" indent="0">
              <a:buNone/>
            </a:pPr>
            <a:r>
              <a:rPr lang="en-US" sz="2400" dirty="0">
                <a:cs typeface="Arial"/>
              </a:rPr>
              <a:t>Develop your skill at scanning the environment so you can anticipate and interpret changes taking place.</a:t>
            </a:r>
            <a:endParaRPr lang="en-US" sz="2400" dirty="0"/>
          </a:p>
          <a:p>
            <a:pPr marL="502920" indent="-512064">
              <a:buNone/>
            </a:pPr>
            <a:r>
              <a:rPr lang="en-US" sz="2400" b="1" dirty="0">
                <a:solidFill>
                  <a:srgbClr val="007FA3"/>
                </a:solidFill>
              </a:rPr>
              <a:t>2.3 </a:t>
            </a:r>
            <a:r>
              <a:rPr lang="en-US" sz="2400" b="1" dirty="0">
                <a:cs typeface="Arial"/>
              </a:rPr>
              <a:t>Discuss</a:t>
            </a:r>
            <a:r>
              <a:rPr lang="en-US" sz="2400" dirty="0">
                <a:cs typeface="Arial"/>
              </a:rPr>
              <a:t> the characteristics and importance of organizational culture.</a:t>
            </a:r>
          </a:p>
          <a:p>
            <a:pPr marL="502920" lvl="1" indent="0">
              <a:buNone/>
            </a:pPr>
            <a:r>
              <a:rPr lang="en-US" sz="2400" dirty="0">
                <a:cs typeface="Arial"/>
              </a:rPr>
              <a:t>Know how to read and assess an organization’s culture.</a:t>
            </a:r>
            <a:endParaRPr lang="en-US" sz="2400" dirty="0"/>
          </a:p>
          <a:p>
            <a:pPr marL="0" indent="0">
              <a:buNone/>
            </a:pPr>
            <a:r>
              <a:rPr lang="en-US" sz="2400" b="1" dirty="0">
                <a:solidFill>
                  <a:srgbClr val="007FA3"/>
                </a:solidFill>
              </a:rPr>
              <a:t>2.4 </a:t>
            </a:r>
            <a:r>
              <a:rPr lang="en-US" sz="2400" b="1" dirty="0">
                <a:cs typeface="Arial"/>
              </a:rPr>
              <a:t>Describe </a:t>
            </a:r>
            <a:r>
              <a:rPr lang="en-US" sz="2400" dirty="0">
                <a:cs typeface="Arial"/>
              </a:rPr>
              <a:t>current issues in organizational culture</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Manager: Omnipotent or Symbolic?</a:t>
            </a:r>
          </a:p>
        </p:txBody>
      </p:sp>
      <p:sp>
        <p:nvSpPr>
          <p:cNvPr id="3" name="Content Placeholder 2"/>
          <p:cNvSpPr>
            <a:spLocks noGrp="1"/>
          </p:cNvSpPr>
          <p:nvPr>
            <p:ph idx="1"/>
          </p:nvPr>
        </p:nvSpPr>
        <p:spPr/>
        <p:txBody>
          <a:bodyPr/>
          <a:lstStyle/>
          <a:p>
            <a:r>
              <a:rPr lang="en-US" sz="2800" b="1" dirty="0"/>
              <a:t>Omnipotent view</a:t>
            </a:r>
            <a:r>
              <a:rPr lang="en-US" sz="2800" dirty="0"/>
              <a:t>: managers are directly responsible for an organization’s success or failure</a:t>
            </a:r>
          </a:p>
          <a:p>
            <a:r>
              <a:rPr lang="en-US" sz="2800" b="1" dirty="0"/>
              <a:t>Symbolic view</a:t>
            </a:r>
            <a:r>
              <a:rPr lang="en-US" sz="2800" dirty="0"/>
              <a:t>: much of an organization’s success or failure is due to external forces outside managers’ control</a:t>
            </a:r>
          </a:p>
        </p:txBody>
      </p:sp>
    </p:spTree>
    <p:extLst>
      <p:ext uri="{BB962C8B-B14F-4D97-AF65-F5344CB8AC3E}">
        <p14:creationId xmlns:p14="http://schemas.microsoft.com/office/powerpoint/2010/main" val="76008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Constraints</a:t>
            </a:r>
          </a:p>
        </p:txBody>
      </p:sp>
      <p:sp>
        <p:nvSpPr>
          <p:cNvPr id="3" name="Content Placeholder 2"/>
          <p:cNvSpPr>
            <a:spLocks noGrp="1"/>
          </p:cNvSpPr>
          <p:nvPr>
            <p:ph idx="1"/>
          </p:nvPr>
        </p:nvSpPr>
        <p:spPr/>
        <p:txBody>
          <a:bodyPr/>
          <a:lstStyle/>
          <a:p>
            <a:r>
              <a:rPr lang="en-US" sz="2800" dirty="0"/>
              <a:t>In</a:t>
            </a:r>
            <a:r>
              <a:rPr lang="en-US" sz="2800" b="1" dirty="0"/>
              <a:t> </a:t>
            </a:r>
            <a:r>
              <a:rPr lang="en-US" sz="2800" dirty="0"/>
              <a:t>reality, managers are neither all-powerful nor helpless. But their decisions and actions are constrained.</a:t>
            </a:r>
          </a:p>
          <a:p>
            <a:r>
              <a:rPr lang="en-US" sz="2800" dirty="0"/>
              <a:t>External constraints come from the organization’s environment and internal constraints come from the organization’s culture</a:t>
            </a:r>
          </a:p>
        </p:txBody>
      </p:sp>
    </p:spTree>
    <p:extLst>
      <p:ext uri="{BB962C8B-B14F-4D97-AF65-F5344CB8AC3E}">
        <p14:creationId xmlns:p14="http://schemas.microsoft.com/office/powerpoint/2010/main" val="15140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2-1</a:t>
            </a:r>
            <a:br>
              <a:rPr lang="en-US" dirty="0"/>
            </a:br>
            <a:r>
              <a:rPr lang="en-US" dirty="0"/>
              <a:t>Constraints on Managerial Discretion</a:t>
            </a:r>
          </a:p>
        </p:txBody>
      </p:sp>
      <p:pic>
        <p:nvPicPr>
          <p:cNvPr id="6" name="Picture 2" descr="A diagram shows that both organizational environment and organizational culture affects managerial discretion. "/>
          <p:cNvPicPr>
            <a:picLocks noChangeAspect="1" noChangeArrowheads="1"/>
          </p:cNvPicPr>
          <p:nvPr/>
        </p:nvPicPr>
        <p:blipFill>
          <a:blip r:embed="rId3" cstate="print"/>
          <a:srcRect/>
          <a:stretch>
            <a:fillRect/>
          </a:stretch>
        </p:blipFill>
        <p:spPr bwMode="auto">
          <a:xfrm>
            <a:off x="247401" y="2746329"/>
            <a:ext cx="8671422" cy="1409592"/>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3-1 shows that external constraints come from the organization’s environment and internal constraints come from the organization’s culture.</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External Environment</a:t>
            </a:r>
          </a:p>
        </p:txBody>
      </p:sp>
      <p:sp>
        <p:nvSpPr>
          <p:cNvPr id="3" name="Content Placeholder 2"/>
          <p:cNvSpPr>
            <a:spLocks noGrp="1"/>
          </p:cNvSpPr>
          <p:nvPr>
            <p:ph idx="1"/>
          </p:nvPr>
        </p:nvSpPr>
        <p:spPr/>
        <p:txBody>
          <a:bodyPr/>
          <a:lstStyle/>
          <a:p>
            <a:r>
              <a:rPr lang="en-US" sz="2800" dirty="0"/>
              <a:t>Those factors and forces outside the organization that affect its performance</a:t>
            </a:r>
          </a:p>
          <a:p>
            <a:pPr lvl="1"/>
            <a:r>
              <a:rPr lang="en-US" sz="2800" dirty="0"/>
              <a:t>Economic (</a:t>
            </a:r>
            <a:r>
              <a:rPr lang="en-US" sz="2000" dirty="0"/>
              <a:t>interest rate, inflation, change in income, stock market fluctuation)</a:t>
            </a:r>
            <a:endParaRPr lang="en-US" sz="2800" dirty="0"/>
          </a:p>
          <a:p>
            <a:pPr lvl="1"/>
            <a:r>
              <a:rPr lang="en-US" sz="2800" dirty="0"/>
              <a:t>Demographic (</a:t>
            </a:r>
            <a:r>
              <a:rPr lang="en-US" sz="2000" dirty="0"/>
              <a:t>age, race, gender, education level, location)</a:t>
            </a:r>
            <a:endParaRPr lang="en-US" sz="2800" dirty="0"/>
          </a:p>
          <a:p>
            <a:pPr lvl="1"/>
            <a:r>
              <a:rPr lang="en-US" sz="2800" dirty="0"/>
              <a:t>Political/Legal (</a:t>
            </a:r>
            <a:r>
              <a:rPr lang="en-US" sz="2000" dirty="0"/>
              <a:t>federal, state, local and global laws, stability)</a:t>
            </a:r>
            <a:endParaRPr lang="en-US" sz="2800" dirty="0"/>
          </a:p>
          <a:p>
            <a:pPr lvl="1"/>
            <a:r>
              <a:rPr lang="en-US" sz="2800" dirty="0"/>
              <a:t>Sociocultural (</a:t>
            </a:r>
            <a:r>
              <a:rPr lang="en-US" sz="2000" dirty="0"/>
              <a:t>social values, traditions, lifestyles, beliefs, taste)</a:t>
            </a:r>
            <a:endParaRPr lang="en-US" sz="2800" dirty="0"/>
          </a:p>
          <a:p>
            <a:pPr lvl="1"/>
            <a:r>
              <a:rPr lang="en-US" sz="2800" dirty="0"/>
              <a:t>Technological (</a:t>
            </a:r>
            <a:r>
              <a:rPr lang="en-US" sz="2000" dirty="0"/>
              <a:t>scientific and industrial innovation)</a:t>
            </a:r>
            <a:endParaRPr lang="en-US" sz="2800" dirty="0"/>
          </a:p>
          <a:p>
            <a:pPr lvl="1"/>
            <a:r>
              <a:rPr lang="en-US" sz="2800" dirty="0"/>
              <a:t>Global (</a:t>
            </a:r>
            <a:r>
              <a:rPr lang="en-US" sz="2000" dirty="0"/>
              <a:t> issues related to globalization and world economy)</a:t>
            </a:r>
            <a:endParaRPr lang="en-US" sz="2800" dirty="0"/>
          </a:p>
        </p:txBody>
      </p:sp>
    </p:spTree>
    <p:extLst>
      <p:ext uri="{BB962C8B-B14F-4D97-AF65-F5344CB8AC3E}">
        <p14:creationId xmlns:p14="http://schemas.microsoft.com/office/powerpoint/2010/main" val="144410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2-2</a:t>
            </a:r>
            <a:br>
              <a:rPr lang="en-US" dirty="0"/>
            </a:br>
            <a:r>
              <a:rPr lang="en-US" dirty="0"/>
              <a:t>Components of External Environment</a:t>
            </a:r>
          </a:p>
        </p:txBody>
      </p:sp>
      <p:pic>
        <p:nvPicPr>
          <p:cNvPr id="7" name="Picture 2" descr="The organization has external components as follows:&#10;• Political/legal&#10;• Demographics&#10;• Economic&#10;• Sociocultural&#10;• Technological&#10;• Global."/>
          <p:cNvPicPr>
            <a:picLocks noChangeAspect="1" noChangeArrowheads="1"/>
          </p:cNvPicPr>
          <p:nvPr/>
        </p:nvPicPr>
        <p:blipFill>
          <a:blip r:embed="rId3" cstate="print"/>
          <a:srcRect/>
          <a:stretch>
            <a:fillRect/>
          </a:stretch>
        </p:blipFill>
        <p:spPr bwMode="auto">
          <a:xfrm>
            <a:off x="279217" y="1981200"/>
            <a:ext cx="8585566" cy="2971800"/>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3-2 shows the different components that make up the external environment.</a:t>
            </a:r>
          </a:p>
        </p:txBody>
      </p:sp>
    </p:spTree>
    <p:extLst>
      <p:ext uri="{BB962C8B-B14F-4D97-AF65-F5344CB8AC3E}">
        <p14:creationId xmlns:p14="http://schemas.microsoft.com/office/powerpoint/2010/main" val="80122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External Environment Affects Managers</a:t>
            </a:r>
          </a:p>
        </p:txBody>
      </p:sp>
      <p:sp>
        <p:nvSpPr>
          <p:cNvPr id="3" name="Content Placeholder 2"/>
          <p:cNvSpPr>
            <a:spLocks noGrp="1"/>
          </p:cNvSpPr>
          <p:nvPr>
            <p:ph idx="1"/>
          </p:nvPr>
        </p:nvSpPr>
        <p:spPr/>
        <p:txBody>
          <a:bodyPr/>
          <a:lstStyle/>
          <a:p>
            <a:pPr marL="0" indent="0">
              <a:buNone/>
            </a:pPr>
            <a:r>
              <a:rPr lang="en-US" sz="3400" b="1" dirty="0">
                <a:solidFill>
                  <a:srgbClr val="007FA3"/>
                </a:solidFill>
                <a:latin typeface="Times New Roman" panose="02020603050405020304" pitchFamily="18" charset="0"/>
                <a:ea typeface="+mj-ea"/>
                <a:cs typeface="Times New Roman" panose="02020603050405020304" pitchFamily="18" charset="0"/>
              </a:rPr>
              <a:t>Manager had to </a:t>
            </a:r>
          </a:p>
          <a:p>
            <a:pPr marL="514350" indent="-514350">
              <a:buAutoNum type="arabicParenR"/>
            </a:pPr>
            <a:r>
              <a:rPr lang="en-US" sz="3400" b="1" dirty="0">
                <a:solidFill>
                  <a:srgbClr val="007FA3"/>
                </a:solidFill>
                <a:latin typeface="Times New Roman" panose="02020603050405020304" pitchFamily="18" charset="0"/>
                <a:ea typeface="+mj-ea"/>
                <a:cs typeface="Times New Roman" panose="02020603050405020304" pitchFamily="18" charset="0"/>
              </a:rPr>
              <a:t>Manage Jobs and Employment</a:t>
            </a:r>
            <a:r>
              <a:rPr lang="en-US" sz="2800" dirty="0"/>
              <a:t> </a:t>
            </a:r>
          </a:p>
          <a:p>
            <a:pPr marL="0" indent="0">
              <a:buNone/>
            </a:pPr>
            <a:r>
              <a:rPr lang="en-US" sz="2800" dirty="0"/>
              <a:t>The impact of external factors on jobs and employment is one of the most powerful constraints mangers face</a:t>
            </a:r>
          </a:p>
        </p:txBody>
      </p:sp>
    </p:spTree>
    <p:extLst>
      <p:ext uri="{BB962C8B-B14F-4D97-AF65-F5344CB8AC3E}">
        <p14:creationId xmlns:p14="http://schemas.microsoft.com/office/powerpoint/2010/main" val="81144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Manage Environmental Uncertainty</a:t>
            </a:r>
          </a:p>
        </p:txBody>
      </p:sp>
      <p:sp>
        <p:nvSpPr>
          <p:cNvPr id="3" name="Content Placeholder 2"/>
          <p:cNvSpPr>
            <a:spLocks noGrp="1"/>
          </p:cNvSpPr>
          <p:nvPr>
            <p:ph idx="1"/>
          </p:nvPr>
        </p:nvSpPr>
        <p:spPr/>
        <p:txBody>
          <a:bodyPr/>
          <a:lstStyle/>
          <a:p>
            <a:r>
              <a:rPr lang="en-US" sz="2800" b="1" dirty="0"/>
              <a:t>Environmental uncertainty:</a:t>
            </a:r>
            <a:r>
              <a:rPr lang="en-US" sz="2800" dirty="0"/>
              <a:t> the degree of change and complexity in an organization’s environment</a:t>
            </a:r>
          </a:p>
          <a:p>
            <a:pPr lvl="1"/>
            <a:r>
              <a:rPr lang="en-US" sz="2800" dirty="0"/>
              <a:t>Degree of Change: stable to dynamic</a:t>
            </a:r>
          </a:p>
          <a:p>
            <a:pPr lvl="1"/>
            <a:r>
              <a:rPr lang="en-US" sz="2800" dirty="0"/>
              <a:t>Environmental Complexity: simple to complex</a:t>
            </a:r>
          </a:p>
          <a:p>
            <a:pPr marL="457200" lvl="1" indent="0">
              <a:buNone/>
            </a:pPr>
            <a:r>
              <a:rPr lang="en-US" sz="2000" b="1" dirty="0"/>
              <a:t>Stable Environment:</a:t>
            </a:r>
            <a:r>
              <a:rPr lang="en-US" sz="2000" dirty="0"/>
              <a:t> no new competitors, few technological breakthroughs, little activity by pressure groups to influence organization.</a:t>
            </a:r>
          </a:p>
          <a:p>
            <a:pPr marL="457200" lvl="1" indent="0">
              <a:buNone/>
            </a:pPr>
            <a:r>
              <a:rPr lang="en-US" sz="2000" b="1" dirty="0"/>
              <a:t>Dynamic Environment:</a:t>
            </a:r>
            <a:r>
              <a:rPr lang="en-US" sz="2000" dirty="0"/>
              <a:t> Changes are unpredictable.</a:t>
            </a:r>
          </a:p>
          <a:p>
            <a:pPr marL="457200" lvl="1" indent="0">
              <a:buNone/>
            </a:pPr>
            <a:endParaRPr lang="en-US" sz="2800" dirty="0"/>
          </a:p>
        </p:txBody>
      </p:sp>
    </p:spTree>
    <p:extLst>
      <p:ext uri="{BB962C8B-B14F-4D97-AF65-F5344CB8AC3E}">
        <p14:creationId xmlns:p14="http://schemas.microsoft.com/office/powerpoint/2010/main" val="213297311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18540</TotalTime>
  <Words>2520</Words>
  <Application>Microsoft Office PowerPoint</Application>
  <PresentationFormat>On-screen Show (4:3)</PresentationFormat>
  <Paragraphs>154</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Verdana</vt:lpstr>
      <vt:lpstr>Wingdings</vt:lpstr>
      <vt:lpstr>508 Lecture</vt:lpstr>
      <vt:lpstr>Management</vt:lpstr>
      <vt:lpstr>Learning Objectives</vt:lpstr>
      <vt:lpstr>The Manager: Omnipotent or Symbolic?</vt:lpstr>
      <vt:lpstr>Managerial Constraints</vt:lpstr>
      <vt:lpstr>Exhibit 2-1 Constraints on Managerial Discretion</vt:lpstr>
      <vt:lpstr>The External Environment</vt:lpstr>
      <vt:lpstr>Exhibit 2-2 Components of External Environment</vt:lpstr>
      <vt:lpstr>How the External Environment Affects Managers</vt:lpstr>
      <vt:lpstr>2) Manage Environmental Uncertainty</vt:lpstr>
      <vt:lpstr>Exhibit 2-3 Environmental Uncertainty Matrix</vt:lpstr>
      <vt:lpstr>3) Manage Stakeholder Relationships</vt:lpstr>
      <vt:lpstr>Exhibit 2-4 Organizational Stakeholders</vt:lpstr>
      <vt:lpstr>Benefits of Good Stakeholder Relationships</vt:lpstr>
      <vt:lpstr>Organizational Culture</vt:lpstr>
      <vt:lpstr>What is Organizational Culture?</vt:lpstr>
      <vt:lpstr>Where Culture Comes From and How it Continues</vt:lpstr>
      <vt:lpstr>How Employees Learn Culture</vt:lpstr>
      <vt:lpstr>Creating an Innovative Culture</vt:lpstr>
      <vt:lpstr>Creating a Sustainability Culture</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3: Managing the External Environment and the Organization’s Culture</dc:subject>
  <dc:creator>Stephen P. Robbins and Mary Coulter</dc:creator>
  <cp:keywords>Management</cp:keywords>
  <dc:description/>
  <cp:lastModifiedBy>Faculty</cp:lastModifiedBy>
  <cp:revision>598</cp:revision>
  <dcterms:created xsi:type="dcterms:W3CDTF">2014-07-14T20:04:21Z</dcterms:created>
  <dcterms:modified xsi:type="dcterms:W3CDTF">2024-09-04T05:49:22Z</dcterms:modified>
  <cp:category/>
</cp:coreProperties>
</file>