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33" r:id="rId2"/>
    <p:sldId id="349" r:id="rId3"/>
    <p:sldId id="350" r:id="rId4"/>
    <p:sldId id="407" r:id="rId5"/>
    <p:sldId id="408" r:id="rId6"/>
    <p:sldId id="409" r:id="rId7"/>
    <p:sldId id="354" r:id="rId8"/>
    <p:sldId id="410" r:id="rId9"/>
    <p:sldId id="411" r:id="rId10"/>
    <p:sldId id="413" r:id="rId11"/>
    <p:sldId id="416" r:id="rId12"/>
    <p:sldId id="418" r:id="rId13"/>
    <p:sldId id="419" r:id="rId14"/>
    <p:sldId id="358" r:id="rId15"/>
    <p:sldId id="422" r:id="rId16"/>
    <p:sldId id="423" r:id="rId17"/>
    <p:sldId id="424" r:id="rId18"/>
    <p:sldId id="425" r:id="rId19"/>
    <p:sldId id="42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90DB0-6BCC-40D9-B77A-CFDE4C77CE82}" v="12" dt="2019-09-11T14:52:55.65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0151" autoAdjust="0"/>
  </p:normalViewPr>
  <p:slideViewPr>
    <p:cSldViewPr>
      <p:cViewPr varScale="1">
        <p:scale>
          <a:sx n="104" d="100"/>
          <a:sy n="104" d="100"/>
        </p:scale>
        <p:origin x="14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32C90DB0-6BCC-40D9-B77A-CFDE4C77CE82}"/>
    <pc:docChg chg="custSel delSld modSld sldOrd">
      <pc:chgData name="Muhammad Saad" userId="81bb11d57da80123" providerId="LiveId" clId="{32C90DB0-6BCC-40D9-B77A-CFDE4C77CE82}" dt="2019-09-12T15:38:49.059" v="1294" actId="20577"/>
      <pc:docMkLst>
        <pc:docMk/>
      </pc:docMkLst>
      <pc:sldChg chg="modSp">
        <pc:chgData name="Muhammad Saad" userId="81bb11d57da80123" providerId="LiveId" clId="{32C90DB0-6BCC-40D9-B77A-CFDE4C77CE82}" dt="2019-09-12T15:38:00.292" v="1288" actId="20577"/>
        <pc:sldMkLst>
          <pc:docMk/>
          <pc:sldMk cId="6156025" sldId="349"/>
        </pc:sldMkLst>
        <pc:spChg chg="mod">
          <ac:chgData name="Muhammad Saad" userId="81bb11d57da80123" providerId="LiveId" clId="{32C90DB0-6BCC-40D9-B77A-CFDE4C77CE82}" dt="2019-09-12T15:38:00.292" v="1288" actId="20577"/>
          <ac:spMkLst>
            <pc:docMk/>
            <pc:sldMk cId="6156025" sldId="349"/>
            <ac:spMk id="3" creationId="{00000000-0000-0000-0000-000000000000}"/>
          </ac:spMkLst>
        </pc:spChg>
      </pc:sldChg>
      <pc:sldChg chg="modSp">
        <pc:chgData name="Muhammad Saad" userId="81bb11d57da80123" providerId="LiveId" clId="{32C90DB0-6BCC-40D9-B77A-CFDE4C77CE82}" dt="2019-09-04T10:30:16.158" v="74" actId="20577"/>
        <pc:sldMkLst>
          <pc:docMk/>
          <pc:sldMk cId="1830057982" sldId="354"/>
        </pc:sldMkLst>
        <pc:spChg chg="mod">
          <ac:chgData name="Muhammad Saad" userId="81bb11d57da80123" providerId="LiveId" clId="{32C90DB0-6BCC-40D9-B77A-CFDE4C77CE82}" dt="2019-09-04T10:30:10.854" v="72" actId="20577"/>
          <ac:spMkLst>
            <pc:docMk/>
            <pc:sldMk cId="1830057982" sldId="354"/>
            <ac:spMk id="2" creationId="{00000000-0000-0000-0000-000000000000}"/>
          </ac:spMkLst>
        </pc:spChg>
        <pc:spChg chg="mod">
          <ac:chgData name="Muhammad Saad" userId="81bb11d57da80123" providerId="LiveId" clId="{32C90DB0-6BCC-40D9-B77A-CFDE4C77CE82}" dt="2019-09-04T10:30:16.158" v="74" actId="20577"/>
          <ac:spMkLst>
            <pc:docMk/>
            <pc:sldMk cId="1830057982" sldId="354"/>
            <ac:spMk id="3" creationId="{00000000-0000-0000-0000-000000000000}"/>
          </ac:spMkLst>
        </pc:spChg>
      </pc:sldChg>
      <pc:sldChg chg="modSp">
        <pc:chgData name="Muhammad Saad" userId="81bb11d57da80123" providerId="LiveId" clId="{32C90DB0-6BCC-40D9-B77A-CFDE4C77CE82}" dt="2019-09-11T14:37:36.226" v="801" actId="20577"/>
        <pc:sldMkLst>
          <pc:docMk/>
          <pc:sldMk cId="512957394" sldId="371"/>
        </pc:sldMkLst>
        <pc:spChg chg="mod">
          <ac:chgData name="Muhammad Saad" userId="81bb11d57da80123" providerId="LiveId" clId="{32C90DB0-6BCC-40D9-B77A-CFDE4C77CE82}" dt="2019-09-11T14:37:36.226" v="801" actId="20577"/>
          <ac:spMkLst>
            <pc:docMk/>
            <pc:sldMk cId="512957394" sldId="371"/>
            <ac:spMk id="3" creationId="{00000000-0000-0000-0000-000000000000}"/>
          </ac:spMkLst>
        </pc:spChg>
      </pc:sldChg>
      <pc:sldChg chg="modSp">
        <pc:chgData name="Muhammad Saad" userId="81bb11d57da80123" providerId="LiveId" clId="{32C90DB0-6BCC-40D9-B77A-CFDE4C77CE82}" dt="2019-09-04T10:37:59.383" v="154" actId="20577"/>
        <pc:sldMkLst>
          <pc:docMk/>
          <pc:sldMk cId="1087925592" sldId="373"/>
        </pc:sldMkLst>
        <pc:spChg chg="mod">
          <ac:chgData name="Muhammad Saad" userId="81bb11d57da80123" providerId="LiveId" clId="{32C90DB0-6BCC-40D9-B77A-CFDE4C77CE82}" dt="2019-09-04T10:37:55.079" v="152" actId="20577"/>
          <ac:spMkLst>
            <pc:docMk/>
            <pc:sldMk cId="1087925592" sldId="373"/>
            <ac:spMk id="2" creationId="{00000000-0000-0000-0000-000000000000}"/>
          </ac:spMkLst>
        </pc:spChg>
        <pc:spChg chg="mod">
          <ac:chgData name="Muhammad Saad" userId="81bb11d57da80123" providerId="LiveId" clId="{32C90DB0-6BCC-40D9-B77A-CFDE4C77CE82}" dt="2019-09-04T10:37:59.383" v="154" actId="20577"/>
          <ac:spMkLst>
            <pc:docMk/>
            <pc:sldMk cId="1087925592" sldId="373"/>
            <ac:spMk id="3" creationId="{00000000-0000-0000-0000-000000000000}"/>
          </ac:spMkLst>
        </pc:spChg>
      </pc:sldChg>
      <pc:sldChg chg="del">
        <pc:chgData name="Muhammad Saad" userId="81bb11d57da80123" providerId="LiveId" clId="{32C90DB0-6BCC-40D9-B77A-CFDE4C77CE82}" dt="2019-09-04T10:38:12.567" v="155" actId="2696"/>
        <pc:sldMkLst>
          <pc:docMk/>
          <pc:sldMk cId="184606948" sldId="395"/>
        </pc:sldMkLst>
      </pc:sldChg>
      <pc:sldChg chg="modSp">
        <pc:chgData name="Muhammad Saad" userId="81bb11d57da80123" providerId="LiveId" clId="{32C90DB0-6BCC-40D9-B77A-CFDE4C77CE82}" dt="2019-09-11T16:36:21.569" v="1280" actId="20577"/>
        <pc:sldMkLst>
          <pc:docMk/>
          <pc:sldMk cId="314107087" sldId="396"/>
        </pc:sldMkLst>
        <pc:spChg chg="mod">
          <ac:chgData name="Muhammad Saad" userId="81bb11d57da80123" providerId="LiveId" clId="{32C90DB0-6BCC-40D9-B77A-CFDE4C77CE82}" dt="2019-09-11T16:36:21.569" v="1280" actId="20577"/>
          <ac:spMkLst>
            <pc:docMk/>
            <pc:sldMk cId="314107087" sldId="396"/>
            <ac:spMk id="3" creationId="{00000000-0000-0000-0000-000000000000}"/>
          </ac:spMkLst>
        </pc:spChg>
      </pc:sldChg>
      <pc:sldChg chg="del">
        <pc:chgData name="Muhammad Saad" userId="81bb11d57da80123" providerId="LiveId" clId="{32C90DB0-6BCC-40D9-B77A-CFDE4C77CE82}" dt="2019-09-04T10:38:12.582" v="156" actId="2696"/>
        <pc:sldMkLst>
          <pc:docMk/>
          <pc:sldMk cId="801051591" sldId="397"/>
        </pc:sldMkLst>
      </pc:sldChg>
      <pc:sldChg chg="del">
        <pc:chgData name="Muhammad Saad" userId="81bb11d57da80123" providerId="LiveId" clId="{32C90DB0-6BCC-40D9-B77A-CFDE4C77CE82}" dt="2019-09-04T10:38:12.613" v="157" actId="2696"/>
        <pc:sldMkLst>
          <pc:docMk/>
          <pc:sldMk cId="951121591" sldId="398"/>
        </pc:sldMkLst>
      </pc:sldChg>
      <pc:sldChg chg="del">
        <pc:chgData name="Muhammad Saad" userId="81bb11d57da80123" providerId="LiveId" clId="{32C90DB0-6BCC-40D9-B77A-CFDE4C77CE82}" dt="2019-09-04T10:38:12.645" v="158" actId="2696"/>
        <pc:sldMkLst>
          <pc:docMk/>
          <pc:sldMk cId="469394248" sldId="399"/>
        </pc:sldMkLst>
      </pc:sldChg>
      <pc:sldChg chg="del">
        <pc:chgData name="Muhammad Saad" userId="81bb11d57da80123" providerId="LiveId" clId="{32C90DB0-6BCC-40D9-B77A-CFDE4C77CE82}" dt="2019-09-04T10:38:12.692" v="161" actId="2696"/>
        <pc:sldMkLst>
          <pc:docMk/>
          <pc:sldMk cId="861770499" sldId="401"/>
        </pc:sldMkLst>
      </pc:sldChg>
      <pc:sldChg chg="del">
        <pc:chgData name="Muhammad Saad" userId="81bb11d57da80123" providerId="LiveId" clId="{32C90DB0-6BCC-40D9-B77A-CFDE4C77CE82}" dt="2019-09-04T10:38:12.692" v="162" actId="2696"/>
        <pc:sldMkLst>
          <pc:docMk/>
          <pc:sldMk cId="552227828" sldId="403"/>
        </pc:sldMkLst>
      </pc:sldChg>
      <pc:sldChg chg="del">
        <pc:chgData name="Muhammad Saad" userId="81bb11d57da80123" providerId="LiveId" clId="{32C90DB0-6BCC-40D9-B77A-CFDE4C77CE82}" dt="2019-09-04T10:38:12.707" v="163" actId="2696"/>
        <pc:sldMkLst>
          <pc:docMk/>
          <pc:sldMk cId="366081362" sldId="404"/>
        </pc:sldMkLst>
      </pc:sldChg>
      <pc:sldChg chg="modSp">
        <pc:chgData name="Muhammad Saad" userId="81bb11d57da80123" providerId="LiveId" clId="{32C90DB0-6BCC-40D9-B77A-CFDE4C77CE82}" dt="2019-09-04T10:29:45.325" v="70" actId="113"/>
        <pc:sldMkLst>
          <pc:docMk/>
          <pc:sldMk cId="1615334745" sldId="408"/>
        </pc:sldMkLst>
        <pc:spChg chg="mod">
          <ac:chgData name="Muhammad Saad" userId="81bb11d57da80123" providerId="LiveId" clId="{32C90DB0-6BCC-40D9-B77A-CFDE4C77CE82}" dt="2019-09-04T10:29:22.915" v="66" actId="120"/>
          <ac:spMkLst>
            <pc:docMk/>
            <pc:sldMk cId="1615334745" sldId="408"/>
            <ac:spMk id="2" creationId="{00000000-0000-0000-0000-000000000000}"/>
          </ac:spMkLst>
        </pc:spChg>
        <pc:spChg chg="mod">
          <ac:chgData name="Muhammad Saad" userId="81bb11d57da80123" providerId="LiveId" clId="{32C90DB0-6BCC-40D9-B77A-CFDE4C77CE82}" dt="2019-09-04T10:29:45.325" v="70" actId="113"/>
          <ac:spMkLst>
            <pc:docMk/>
            <pc:sldMk cId="1615334745" sldId="408"/>
            <ac:spMk id="3" creationId="{00000000-0000-0000-0000-000000000000}"/>
          </ac:spMkLst>
        </pc:spChg>
      </pc:sldChg>
      <pc:sldChg chg="modSp">
        <pc:chgData name="Muhammad Saad" userId="81bb11d57da80123" providerId="LiveId" clId="{32C90DB0-6BCC-40D9-B77A-CFDE4C77CE82}" dt="2019-09-06T03:52:26.965" v="176" actId="20577"/>
        <pc:sldMkLst>
          <pc:docMk/>
          <pc:sldMk cId="1499713751" sldId="409"/>
        </pc:sldMkLst>
        <pc:spChg chg="mod">
          <ac:chgData name="Muhammad Saad" userId="81bb11d57da80123" providerId="LiveId" clId="{32C90DB0-6BCC-40D9-B77A-CFDE4C77CE82}" dt="2019-09-06T03:52:26.965" v="176" actId="20577"/>
          <ac:spMkLst>
            <pc:docMk/>
            <pc:sldMk cId="1499713751" sldId="409"/>
            <ac:spMk id="3" creationId="{00000000-0000-0000-0000-000000000000}"/>
          </ac:spMkLst>
        </pc:spChg>
      </pc:sldChg>
      <pc:sldChg chg="modSp">
        <pc:chgData name="Muhammad Saad" userId="81bb11d57da80123" providerId="LiveId" clId="{32C90DB0-6BCC-40D9-B77A-CFDE4C77CE82}" dt="2019-09-06T03:53:15.880" v="183" actId="20577"/>
        <pc:sldMkLst>
          <pc:docMk/>
          <pc:sldMk cId="2013141246" sldId="411"/>
        </pc:sldMkLst>
        <pc:spChg chg="mod">
          <ac:chgData name="Muhammad Saad" userId="81bb11d57da80123" providerId="LiveId" clId="{32C90DB0-6BCC-40D9-B77A-CFDE4C77CE82}" dt="2019-09-06T03:53:15.880" v="183" actId="20577"/>
          <ac:spMkLst>
            <pc:docMk/>
            <pc:sldMk cId="2013141246" sldId="411"/>
            <ac:spMk id="3" creationId="{00000000-0000-0000-0000-000000000000}"/>
          </ac:spMkLst>
        </pc:spChg>
      </pc:sldChg>
      <pc:sldChg chg="modSp">
        <pc:chgData name="Muhammad Saad" userId="81bb11d57da80123" providerId="LiveId" clId="{32C90DB0-6BCC-40D9-B77A-CFDE4C77CE82}" dt="2019-09-04T10:30:39.028" v="78" actId="20577"/>
        <pc:sldMkLst>
          <pc:docMk/>
          <pc:sldMk cId="1033792394" sldId="412"/>
        </pc:sldMkLst>
        <pc:spChg chg="mod">
          <ac:chgData name="Muhammad Saad" userId="81bb11d57da80123" providerId="LiveId" clId="{32C90DB0-6BCC-40D9-B77A-CFDE4C77CE82}" dt="2019-09-04T10:30:35.409" v="76" actId="20577"/>
          <ac:spMkLst>
            <pc:docMk/>
            <pc:sldMk cId="1033792394" sldId="412"/>
            <ac:spMk id="2" creationId="{00000000-0000-0000-0000-000000000000}"/>
          </ac:spMkLst>
        </pc:spChg>
        <pc:spChg chg="mod">
          <ac:chgData name="Muhammad Saad" userId="81bb11d57da80123" providerId="LiveId" clId="{32C90DB0-6BCC-40D9-B77A-CFDE4C77CE82}" dt="2019-09-04T10:30:39.028" v="78" actId="20577"/>
          <ac:spMkLst>
            <pc:docMk/>
            <pc:sldMk cId="1033792394" sldId="412"/>
            <ac:spMk id="3" creationId="{00000000-0000-0000-0000-000000000000}"/>
          </ac:spMkLst>
        </pc:spChg>
      </pc:sldChg>
      <pc:sldChg chg="modSp">
        <pc:chgData name="Muhammad Saad" userId="81bb11d57da80123" providerId="LiveId" clId="{32C90DB0-6BCC-40D9-B77A-CFDE4C77CE82}" dt="2019-09-06T03:56:34.458" v="254" actId="20577"/>
        <pc:sldMkLst>
          <pc:docMk/>
          <pc:sldMk cId="371308457" sldId="413"/>
        </pc:sldMkLst>
        <pc:spChg chg="mod">
          <ac:chgData name="Muhammad Saad" userId="81bb11d57da80123" providerId="LiveId" clId="{32C90DB0-6BCC-40D9-B77A-CFDE4C77CE82}" dt="2019-09-06T03:56:34.458" v="254" actId="20577"/>
          <ac:spMkLst>
            <pc:docMk/>
            <pc:sldMk cId="371308457" sldId="413"/>
            <ac:spMk id="3" creationId="{00000000-0000-0000-0000-000000000000}"/>
          </ac:spMkLst>
        </pc:spChg>
      </pc:sldChg>
      <pc:sldChg chg="del">
        <pc:chgData name="Muhammad Saad" userId="81bb11d57da80123" providerId="LiveId" clId="{32C90DB0-6BCC-40D9-B77A-CFDE4C77CE82}" dt="2019-09-04T10:31:28.911" v="79" actId="2696"/>
        <pc:sldMkLst>
          <pc:docMk/>
          <pc:sldMk cId="178970830" sldId="414"/>
        </pc:sldMkLst>
      </pc:sldChg>
      <pc:sldChg chg="modSp">
        <pc:chgData name="Muhammad Saad" userId="81bb11d57da80123" providerId="LiveId" clId="{32C90DB0-6BCC-40D9-B77A-CFDE4C77CE82}" dt="2019-09-06T03:57:01.767" v="258" actId="20577"/>
        <pc:sldMkLst>
          <pc:docMk/>
          <pc:sldMk cId="1270520679" sldId="416"/>
        </pc:sldMkLst>
        <pc:spChg chg="mod">
          <ac:chgData name="Muhammad Saad" userId="81bb11d57da80123" providerId="LiveId" clId="{32C90DB0-6BCC-40D9-B77A-CFDE4C77CE82}" dt="2019-09-06T03:57:01.767" v="258" actId="20577"/>
          <ac:spMkLst>
            <pc:docMk/>
            <pc:sldMk cId="1270520679" sldId="416"/>
            <ac:spMk id="3" creationId="{00000000-0000-0000-0000-000000000000}"/>
          </ac:spMkLst>
        </pc:spChg>
      </pc:sldChg>
      <pc:sldChg chg="modSp">
        <pc:chgData name="Muhammad Saad" userId="81bb11d57da80123" providerId="LiveId" clId="{32C90DB0-6BCC-40D9-B77A-CFDE4C77CE82}" dt="2019-09-06T03:57:26.776" v="260" actId="20577"/>
        <pc:sldMkLst>
          <pc:docMk/>
          <pc:sldMk cId="896470156" sldId="417"/>
        </pc:sldMkLst>
        <pc:spChg chg="mod">
          <ac:chgData name="Muhammad Saad" userId="81bb11d57da80123" providerId="LiveId" clId="{32C90DB0-6BCC-40D9-B77A-CFDE4C77CE82}" dt="2019-09-06T03:57:26.776" v="260" actId="20577"/>
          <ac:spMkLst>
            <pc:docMk/>
            <pc:sldMk cId="896470156" sldId="417"/>
            <ac:spMk id="3" creationId="{00000000-0000-0000-0000-000000000000}"/>
          </ac:spMkLst>
        </pc:spChg>
      </pc:sldChg>
      <pc:sldChg chg="modSp">
        <pc:chgData name="Muhammad Saad" userId="81bb11d57da80123" providerId="LiveId" clId="{32C90DB0-6BCC-40D9-B77A-CFDE4C77CE82}" dt="2019-09-06T03:58:02.786" v="263" actId="20577"/>
        <pc:sldMkLst>
          <pc:docMk/>
          <pc:sldMk cId="340156248" sldId="418"/>
        </pc:sldMkLst>
        <pc:spChg chg="mod">
          <ac:chgData name="Muhammad Saad" userId="81bb11d57da80123" providerId="LiveId" clId="{32C90DB0-6BCC-40D9-B77A-CFDE4C77CE82}" dt="2019-09-06T03:58:02.786" v="263" actId="20577"/>
          <ac:spMkLst>
            <pc:docMk/>
            <pc:sldMk cId="340156248" sldId="418"/>
            <ac:spMk id="3" creationId="{00000000-0000-0000-0000-000000000000}"/>
          </ac:spMkLst>
        </pc:spChg>
      </pc:sldChg>
      <pc:sldChg chg="modSp">
        <pc:chgData name="Muhammad Saad" userId="81bb11d57da80123" providerId="LiveId" clId="{32C90DB0-6BCC-40D9-B77A-CFDE4C77CE82}" dt="2019-09-11T04:19:50.152" v="337" actId="20577"/>
        <pc:sldMkLst>
          <pc:docMk/>
          <pc:sldMk cId="1574718201" sldId="420"/>
        </pc:sldMkLst>
        <pc:spChg chg="mod">
          <ac:chgData name="Muhammad Saad" userId="81bb11d57da80123" providerId="LiveId" clId="{32C90DB0-6BCC-40D9-B77A-CFDE4C77CE82}" dt="2019-09-11T04:19:50.152" v="337" actId="20577"/>
          <ac:spMkLst>
            <pc:docMk/>
            <pc:sldMk cId="1574718201" sldId="420"/>
            <ac:spMk id="3" creationId="{00000000-0000-0000-0000-000000000000}"/>
          </ac:spMkLst>
        </pc:spChg>
      </pc:sldChg>
      <pc:sldChg chg="modSp">
        <pc:chgData name="Muhammad Saad" userId="81bb11d57da80123" providerId="LiveId" clId="{32C90DB0-6BCC-40D9-B77A-CFDE4C77CE82}" dt="2019-09-04T10:32:54.080" v="89" actId="20577"/>
        <pc:sldMkLst>
          <pc:docMk/>
          <pc:sldMk cId="876339028" sldId="421"/>
        </pc:sldMkLst>
        <pc:spChg chg="mod">
          <ac:chgData name="Muhammad Saad" userId="81bb11d57da80123" providerId="LiveId" clId="{32C90DB0-6BCC-40D9-B77A-CFDE4C77CE82}" dt="2019-09-04T10:32:45.495" v="85" actId="20577"/>
          <ac:spMkLst>
            <pc:docMk/>
            <pc:sldMk cId="876339028" sldId="421"/>
            <ac:spMk id="2" creationId="{00000000-0000-0000-0000-000000000000}"/>
          </ac:spMkLst>
        </pc:spChg>
        <pc:spChg chg="mod">
          <ac:chgData name="Muhammad Saad" userId="81bb11d57da80123" providerId="LiveId" clId="{32C90DB0-6BCC-40D9-B77A-CFDE4C77CE82}" dt="2019-09-04T10:32:54.080" v="89" actId="20577"/>
          <ac:spMkLst>
            <pc:docMk/>
            <pc:sldMk cId="876339028" sldId="421"/>
            <ac:spMk id="3" creationId="{00000000-0000-0000-0000-000000000000}"/>
          </ac:spMkLst>
        </pc:spChg>
      </pc:sldChg>
      <pc:sldChg chg="modSp">
        <pc:chgData name="Muhammad Saad" userId="81bb11d57da80123" providerId="LiveId" clId="{32C90DB0-6BCC-40D9-B77A-CFDE4C77CE82}" dt="2019-09-11T04:56:15.114" v="361" actId="20577"/>
        <pc:sldMkLst>
          <pc:docMk/>
          <pc:sldMk cId="1578022629" sldId="422"/>
        </pc:sldMkLst>
        <pc:spChg chg="mod">
          <ac:chgData name="Muhammad Saad" userId="81bb11d57da80123" providerId="LiveId" clId="{32C90DB0-6BCC-40D9-B77A-CFDE4C77CE82}" dt="2019-09-11T04:56:15.114" v="361" actId="20577"/>
          <ac:spMkLst>
            <pc:docMk/>
            <pc:sldMk cId="1578022629" sldId="422"/>
            <ac:spMk id="3" creationId="{00000000-0000-0000-0000-000000000000}"/>
          </ac:spMkLst>
        </pc:spChg>
      </pc:sldChg>
      <pc:sldChg chg="modSp">
        <pc:chgData name="Muhammad Saad" userId="81bb11d57da80123" providerId="LiveId" clId="{32C90DB0-6BCC-40D9-B77A-CFDE4C77CE82}" dt="2019-09-11T07:27:05.084" v="455" actId="20577"/>
        <pc:sldMkLst>
          <pc:docMk/>
          <pc:sldMk cId="218674309" sldId="423"/>
        </pc:sldMkLst>
        <pc:spChg chg="mod">
          <ac:chgData name="Muhammad Saad" userId="81bb11d57da80123" providerId="LiveId" clId="{32C90DB0-6BCC-40D9-B77A-CFDE4C77CE82}" dt="2019-09-11T07:27:05.084" v="455" actId="20577"/>
          <ac:spMkLst>
            <pc:docMk/>
            <pc:sldMk cId="218674309" sldId="423"/>
            <ac:spMk id="3" creationId="{00000000-0000-0000-0000-000000000000}"/>
          </ac:spMkLst>
        </pc:spChg>
      </pc:sldChg>
      <pc:sldChg chg="modSp">
        <pc:chgData name="Muhammad Saad" userId="81bb11d57da80123" providerId="LiveId" clId="{32C90DB0-6BCC-40D9-B77A-CFDE4C77CE82}" dt="2019-09-11T07:33:32.933" v="673" actId="20577"/>
        <pc:sldMkLst>
          <pc:docMk/>
          <pc:sldMk cId="1405205680" sldId="426"/>
        </pc:sldMkLst>
        <pc:spChg chg="mod">
          <ac:chgData name="Muhammad Saad" userId="81bb11d57da80123" providerId="LiveId" clId="{32C90DB0-6BCC-40D9-B77A-CFDE4C77CE82}" dt="2019-09-11T07:33:32.933" v="673" actId="20577"/>
          <ac:spMkLst>
            <pc:docMk/>
            <pc:sldMk cId="1405205680" sldId="426"/>
            <ac:spMk id="3" creationId="{00000000-0000-0000-0000-000000000000}"/>
          </ac:spMkLst>
        </pc:spChg>
      </pc:sldChg>
      <pc:sldChg chg="modSp ord">
        <pc:chgData name="Muhammad Saad" userId="81bb11d57da80123" providerId="LiveId" clId="{32C90DB0-6BCC-40D9-B77A-CFDE4C77CE82}" dt="2019-09-11T07:51:52.996" v="733" actId="403"/>
        <pc:sldMkLst>
          <pc:docMk/>
          <pc:sldMk cId="703211064" sldId="427"/>
        </pc:sldMkLst>
        <pc:spChg chg="mod">
          <ac:chgData name="Muhammad Saad" userId="81bb11d57da80123" providerId="LiveId" clId="{32C90DB0-6BCC-40D9-B77A-CFDE4C77CE82}" dt="2019-09-11T07:51:52.996" v="733" actId="403"/>
          <ac:spMkLst>
            <pc:docMk/>
            <pc:sldMk cId="703211064" sldId="427"/>
            <ac:spMk id="3" creationId="{00000000-0000-0000-0000-000000000000}"/>
          </ac:spMkLst>
        </pc:spChg>
      </pc:sldChg>
      <pc:sldChg chg="modSp">
        <pc:chgData name="Muhammad Saad" userId="81bb11d57da80123" providerId="LiveId" clId="{32C90DB0-6BCC-40D9-B77A-CFDE4C77CE82}" dt="2019-09-11T14:53:07.174" v="881" actId="403"/>
        <pc:sldMkLst>
          <pc:docMk/>
          <pc:sldMk cId="184910181" sldId="428"/>
        </pc:sldMkLst>
        <pc:spChg chg="mod">
          <ac:chgData name="Muhammad Saad" userId="81bb11d57da80123" providerId="LiveId" clId="{32C90DB0-6BCC-40D9-B77A-CFDE4C77CE82}" dt="2019-09-11T14:53:07.174" v="881" actId="403"/>
          <ac:spMkLst>
            <pc:docMk/>
            <pc:sldMk cId="184910181" sldId="428"/>
            <ac:spMk id="3" creationId="{00000000-0000-0000-0000-000000000000}"/>
          </ac:spMkLst>
        </pc:spChg>
      </pc:sldChg>
      <pc:sldChg chg="modSp">
        <pc:chgData name="Muhammad Saad" userId="81bb11d57da80123" providerId="LiveId" clId="{32C90DB0-6BCC-40D9-B77A-CFDE4C77CE82}" dt="2019-09-12T15:38:49.059" v="1294" actId="20577"/>
        <pc:sldMkLst>
          <pc:docMk/>
          <pc:sldMk cId="645524778" sldId="429"/>
        </pc:sldMkLst>
        <pc:spChg chg="mod">
          <ac:chgData name="Muhammad Saad" userId="81bb11d57da80123" providerId="LiveId" clId="{32C90DB0-6BCC-40D9-B77A-CFDE4C77CE82}" dt="2019-09-04T10:35:16.415" v="103" actId="20577"/>
          <ac:spMkLst>
            <pc:docMk/>
            <pc:sldMk cId="645524778" sldId="429"/>
            <ac:spMk id="2" creationId="{00000000-0000-0000-0000-000000000000}"/>
          </ac:spMkLst>
        </pc:spChg>
        <pc:spChg chg="mod">
          <ac:chgData name="Muhammad Saad" userId="81bb11d57da80123" providerId="LiveId" clId="{32C90DB0-6BCC-40D9-B77A-CFDE4C77CE82}" dt="2019-09-12T15:38:49.059" v="1294" actId="20577"/>
          <ac:spMkLst>
            <pc:docMk/>
            <pc:sldMk cId="645524778" sldId="429"/>
            <ac:spMk id="3" creationId="{00000000-0000-0000-0000-000000000000}"/>
          </ac:spMkLst>
        </pc:spChg>
        <pc:picChg chg="mod">
          <ac:chgData name="Muhammad Saad" userId="81bb11d57da80123" providerId="LiveId" clId="{32C90DB0-6BCC-40D9-B77A-CFDE4C77CE82}" dt="2019-09-11T07:56:21.140" v="736" actId="14100"/>
          <ac:picMkLst>
            <pc:docMk/>
            <pc:sldMk cId="645524778" sldId="429"/>
            <ac:picMk id="7" creationId="{00000000-0000-0000-0000-000000000000}"/>
          </ac:picMkLst>
        </pc:picChg>
      </pc:sldChg>
      <pc:sldChg chg="modSp">
        <pc:chgData name="Muhammad Saad" userId="81bb11d57da80123" providerId="LiveId" clId="{32C90DB0-6BCC-40D9-B77A-CFDE4C77CE82}" dt="2019-09-11T14:44:43.099" v="847" actId="20577"/>
        <pc:sldMkLst>
          <pc:docMk/>
          <pc:sldMk cId="882950731" sldId="430"/>
        </pc:sldMkLst>
        <pc:spChg chg="mod">
          <ac:chgData name="Muhammad Saad" userId="81bb11d57da80123" providerId="LiveId" clId="{32C90DB0-6BCC-40D9-B77A-CFDE4C77CE82}" dt="2019-09-11T14:44:43.099" v="847" actId="20577"/>
          <ac:spMkLst>
            <pc:docMk/>
            <pc:sldMk cId="882950731" sldId="430"/>
            <ac:spMk id="3" creationId="{00000000-0000-0000-0000-000000000000}"/>
          </ac:spMkLst>
        </pc:spChg>
      </pc:sldChg>
      <pc:sldChg chg="del">
        <pc:chgData name="Muhammad Saad" userId="81bb11d57da80123" providerId="LiveId" clId="{32C90DB0-6BCC-40D9-B77A-CFDE4C77CE82}" dt="2019-09-04T10:38:12.660" v="159" actId="2696"/>
        <pc:sldMkLst>
          <pc:docMk/>
          <pc:sldMk cId="659124249" sldId="431"/>
        </pc:sldMkLst>
      </pc:sldChg>
      <pc:sldChg chg="del">
        <pc:chgData name="Muhammad Saad" userId="81bb11d57da80123" providerId="LiveId" clId="{32C90DB0-6BCC-40D9-B77A-CFDE4C77CE82}" dt="2019-09-04T10:38:12.676" v="160" actId="2696"/>
        <pc:sldMkLst>
          <pc:docMk/>
          <pc:sldMk cId="817889636" sldId="432"/>
        </pc:sldMkLst>
      </pc:sldChg>
      <pc:sldChg chg="delSp modSp">
        <pc:chgData name="Muhammad Saad" userId="81bb11d57da80123" providerId="LiveId" clId="{32C90DB0-6BCC-40D9-B77A-CFDE4C77CE82}" dt="2019-09-04T10:27:37.870" v="22" actId="20577"/>
        <pc:sldMkLst>
          <pc:docMk/>
          <pc:sldMk cId="1837335562" sldId="433"/>
        </pc:sldMkLst>
        <pc:spChg chg="mod">
          <ac:chgData name="Muhammad Saad" userId="81bb11d57da80123" providerId="LiveId" clId="{32C90DB0-6BCC-40D9-B77A-CFDE4C77CE82}" dt="2019-09-04T10:27:32.182" v="20" actId="20577"/>
          <ac:spMkLst>
            <pc:docMk/>
            <pc:sldMk cId="1837335562" sldId="433"/>
            <ac:spMk id="2" creationId="{00000000-0000-0000-0000-000000000000}"/>
          </ac:spMkLst>
        </pc:spChg>
        <pc:spChg chg="mod">
          <ac:chgData name="Muhammad Saad" userId="81bb11d57da80123" providerId="LiveId" clId="{32C90DB0-6BCC-40D9-B77A-CFDE4C77CE82}" dt="2019-09-04T10:27:37.870" v="22" actId="20577"/>
          <ac:spMkLst>
            <pc:docMk/>
            <pc:sldMk cId="1837335562" sldId="433"/>
            <ac:spMk id="3" creationId="{00000000-0000-0000-0000-000000000000}"/>
          </ac:spMkLst>
        </pc:spChg>
        <pc:picChg chg="del">
          <ac:chgData name="Muhammad Saad" userId="81bb11d57da80123" providerId="LiveId" clId="{32C90DB0-6BCC-40D9-B77A-CFDE4C77CE82}" dt="2019-09-04T10:27:20.281" v="0" actId="478"/>
          <ac:picMkLst>
            <pc:docMk/>
            <pc:sldMk cId="1837335562" sldId="433"/>
            <ac:picMk id="8" creationId="{00000000-0000-0000-0000-000000000000}"/>
          </ac:picMkLst>
        </pc:picChg>
      </pc:sldChg>
      <pc:sldChg chg="modSp del">
        <pc:chgData name="Muhammad Saad" userId="81bb11d57da80123" providerId="LiveId" clId="{32C90DB0-6BCC-40D9-B77A-CFDE4C77CE82}" dt="2019-09-11T07:54:39.267" v="734" actId="2696"/>
        <pc:sldMkLst>
          <pc:docMk/>
          <pc:sldMk cId="704965826" sldId="434"/>
        </pc:sldMkLst>
        <pc:spChg chg="mod">
          <ac:chgData name="Muhammad Saad" userId="81bb11d57da80123" providerId="LiveId" clId="{32C90DB0-6BCC-40D9-B77A-CFDE4C77CE82}" dt="2019-09-04T10:35:00.707" v="95" actId="20577"/>
          <ac:spMkLst>
            <pc:docMk/>
            <pc:sldMk cId="704965826" sldId="43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9/5/2024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World Trade Organization (WTO) </a:t>
            </a:r>
            <a:r>
              <a:rPr lang="en-US" sz="1200" kern="1200" dirty="0">
                <a:solidFill>
                  <a:schemeClr val="tx1"/>
                </a:solidFill>
                <a:effectLst/>
                <a:latin typeface="+mn-lt"/>
                <a:ea typeface="+mn-ea"/>
                <a:cs typeface="+mn-cs"/>
              </a:rPr>
              <a:t>is a global organization of 161 countries (as of April 2015) that deals with the rules of trade among nations.48 Formed in 1995, the WTO evolved from the General Agreement on Tariffs and Trade (GATT), a trade agreement in effect since the end of World War II. To- day, the WTO is the only </a:t>
            </a:r>
            <a:r>
              <a:rPr lang="en-US" sz="1200" i="1" kern="1200" dirty="0">
                <a:solidFill>
                  <a:schemeClr val="tx1"/>
                </a:solidFill>
                <a:effectLst/>
                <a:latin typeface="+mn-lt"/>
                <a:ea typeface="+mn-ea"/>
                <a:cs typeface="+mn-cs"/>
              </a:rPr>
              <a:t>global </a:t>
            </a:r>
            <a:r>
              <a:rPr lang="en-US" sz="1200" kern="1200" dirty="0">
                <a:solidFill>
                  <a:schemeClr val="tx1"/>
                </a:solidFill>
                <a:effectLst/>
                <a:latin typeface="+mn-lt"/>
                <a:ea typeface="+mn-ea"/>
                <a:cs typeface="+mn-cs"/>
              </a:rPr>
              <a:t>organization that deals with trade rules among nations. Its membership consists of 161 member countries and 24 observer governments (which have a specific time frame within which they must apply to become members).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of the WTO is to help countries conduct trade through a system of rules. Although critics have staged vocal protests against the WTO, claiming that global trade destroys jobs and the natural environment, it appears to play an important role in monitoring, promoting, and protecting global trade.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21114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forerunner of the OECD, the Organization for European Economic Cooperation, was formed in 1947 to administer American and Canadian aid under the Marshall Plan for the reconstruction of Europe after World War II. Today, the </a:t>
            </a:r>
            <a:r>
              <a:rPr lang="en-US" sz="1200" b="1" kern="1200" dirty="0">
                <a:solidFill>
                  <a:schemeClr val="tx1"/>
                </a:solidFill>
                <a:effectLst/>
                <a:latin typeface="+mn-lt"/>
                <a:ea typeface="+mn-ea"/>
                <a:cs typeface="+mn-cs"/>
              </a:rPr>
              <a:t>Organization for Economic Cooperation and Development (OECD) </a:t>
            </a:r>
            <a:r>
              <a:rPr lang="en-US" sz="1200" kern="1200" dirty="0">
                <a:solidFill>
                  <a:schemeClr val="tx1"/>
                </a:solidFill>
                <a:effectLst/>
                <a:latin typeface="+mn-lt"/>
                <a:ea typeface="+mn-ea"/>
                <a:cs typeface="+mn-cs"/>
              </a:rPr>
              <a:t>is a Paris-based international economic organization whose mission is to help its 34 member countries achieve sustainable economic growth and employment and raise the standard of living in member countries while maintaining financial stability in order to contribute to the development of the world economy.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a long history of facilitating economic growth around the globe, the OECD now shares its expertise and accumulated experiences with more than 80 developing and emerging market economies.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0459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organizations do go international, they often use different approaches. (see Exhibit 4-4). Managers who want to get into a global market with minimal investment may start with </a:t>
            </a:r>
            <a:r>
              <a:rPr lang="en-US" sz="1200" b="1" kern="1200" dirty="0">
                <a:solidFill>
                  <a:schemeClr val="tx1"/>
                </a:solidFill>
                <a:effectLst/>
                <a:latin typeface="+mn-lt"/>
                <a:ea typeface="+mn-ea"/>
                <a:cs typeface="+mn-cs"/>
              </a:rPr>
              <a:t>global sourcing </a:t>
            </a:r>
            <a:r>
              <a:rPr lang="en-US" sz="1200" kern="1200" dirty="0">
                <a:solidFill>
                  <a:schemeClr val="tx1"/>
                </a:solidFill>
                <a:effectLst/>
                <a:latin typeface="+mn-lt"/>
                <a:ea typeface="+mn-ea"/>
                <a:cs typeface="+mn-cs"/>
              </a:rPr>
              <a:t>(also called global outsourcing), which is purchasing materials or labor from around the world wherever it is cheapest. The goal takes advantage of lower costs in order to be more competitive. </a:t>
            </a:r>
            <a:endParaRPr lang="en-US" dirty="0"/>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global sourcing may be the first step in going international for many companies, they often continue to use this approach because of the competitive advantages it offers. Each successive stage of going international beyond global sourcing, however, requires more investment and thus entails more risk for the organization.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625106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next step in going international may involve </a:t>
            </a:r>
            <a:r>
              <a:rPr lang="en-US" b="1" dirty="0">
                <a:cs typeface="Arial" charset="0"/>
              </a:rPr>
              <a:t>exporting </a:t>
            </a:r>
            <a:r>
              <a:rPr lang="en-US" dirty="0">
                <a:cs typeface="Arial" charset="0"/>
              </a:rPr>
              <a:t>the organization’s products to other countries—that is, making products domestically and selling them abroad. </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In addition, an organization might do </a:t>
            </a:r>
            <a:r>
              <a:rPr lang="en-US" b="1" dirty="0">
                <a:cs typeface="Arial" charset="0"/>
              </a:rPr>
              <a:t>importing</a:t>
            </a:r>
            <a:r>
              <a:rPr lang="en-US" dirty="0">
                <a:cs typeface="Arial" charset="0"/>
              </a:rPr>
              <a:t>, which involves acquiring products made abroad and selling them domestically. Both usually entail minimal investment</a:t>
            </a:r>
            <a:r>
              <a:rPr lang="en-US" baseline="0" dirty="0">
                <a:cs typeface="Arial" charset="0"/>
              </a:rPr>
              <a:t> </a:t>
            </a:r>
            <a:r>
              <a:rPr lang="en-US" dirty="0">
                <a:cs typeface="Arial" charset="0"/>
              </a:rPr>
              <a:t>and risk, which is why many small businesses often use these approaches to doing business globally.</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also might use </a:t>
            </a:r>
            <a:r>
              <a:rPr lang="en-US" sz="1200" b="1" kern="1200" dirty="0">
                <a:solidFill>
                  <a:schemeClr val="tx1"/>
                </a:solidFill>
                <a:effectLst/>
                <a:latin typeface="+mn-lt"/>
                <a:ea typeface="+mn-ea"/>
                <a:cs typeface="+mn-cs"/>
              </a:rPr>
              <a:t>licensing </a:t>
            </a:r>
            <a:r>
              <a:rPr lang="en-US" sz="1200" kern="1200" dirty="0">
                <a:solidFill>
                  <a:schemeClr val="tx1"/>
                </a:solidFill>
                <a:effectLst/>
                <a:latin typeface="+mn-lt"/>
                <a:ea typeface="+mn-ea"/>
                <a:cs typeface="+mn-cs"/>
              </a:rPr>
              <a:t>or </a:t>
            </a:r>
            <a:r>
              <a:rPr lang="en-US" sz="1200" b="1" kern="1200" dirty="0">
                <a:solidFill>
                  <a:schemeClr val="tx1"/>
                </a:solidFill>
                <a:effectLst/>
                <a:latin typeface="+mn-lt"/>
                <a:ea typeface="+mn-ea"/>
                <a:cs typeface="+mn-cs"/>
              </a:rPr>
              <a:t>franchising</a:t>
            </a:r>
            <a:r>
              <a:rPr lang="en-US" sz="1200" kern="1200" dirty="0">
                <a:solidFill>
                  <a:schemeClr val="tx1"/>
                </a:solidFill>
                <a:effectLst/>
                <a:latin typeface="+mn-lt"/>
                <a:ea typeface="+mn-ea"/>
                <a:cs typeface="+mn-cs"/>
              </a:rPr>
              <a:t>, which are similar approaches involving one organization giving another organization the right to use its brand name, technology, or product specifications in return for a lump sum payment or a fee usually based on sales.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difference is that licensing is primarily used by manufacturing organizations that make or sell another company’s products and franchising is primarily used by service organizations that want to use another company’s name and operating methods.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0328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an organization has been doing business internationally for a while and has gained experience in international markets, managers may decide to make more of a direct foreign investment. One way to increase investment is through a </a:t>
            </a:r>
            <a:r>
              <a:rPr lang="en-US" sz="1200" b="1" kern="1200" dirty="0">
                <a:solidFill>
                  <a:schemeClr val="tx1"/>
                </a:solidFill>
                <a:effectLst/>
                <a:latin typeface="+mn-lt"/>
                <a:ea typeface="+mn-ea"/>
                <a:cs typeface="+mn-cs"/>
              </a:rPr>
              <a:t>strategic alliance</a:t>
            </a:r>
            <a:r>
              <a:rPr lang="en-US" sz="1200" kern="1200" dirty="0">
                <a:solidFill>
                  <a:schemeClr val="tx1"/>
                </a:solidFill>
                <a:effectLst/>
                <a:latin typeface="+mn-lt"/>
                <a:ea typeface="+mn-ea"/>
                <a:cs typeface="+mn-cs"/>
              </a:rPr>
              <a:t>, which is a partnership between an organization and a foreign company partner or partners in which both share resources and knowledge in developing new products or building production facilities. For example, Honda Motor and General Electric teamed up to produce a new jet engine.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specific type of strategic alliance in which the partners form a separate, independent organization for some business purpose is called a </a:t>
            </a:r>
            <a:r>
              <a:rPr lang="en-US" sz="1200" b="1" kern="1200" dirty="0">
                <a:solidFill>
                  <a:schemeClr val="tx1"/>
                </a:solidFill>
                <a:effectLst/>
                <a:latin typeface="+mn-lt"/>
                <a:ea typeface="+mn-ea"/>
                <a:cs typeface="+mn-cs"/>
              </a:rPr>
              <a:t>joint venture</a:t>
            </a:r>
            <a:r>
              <a:rPr lang="en-US" sz="1200" kern="1200" dirty="0">
                <a:solidFill>
                  <a:schemeClr val="tx1"/>
                </a:solidFill>
                <a:effectLst/>
                <a:latin typeface="+mn-lt"/>
                <a:ea typeface="+mn-ea"/>
                <a:cs typeface="+mn-cs"/>
              </a:rPr>
              <a:t>. For example, Hewlett-Packard has had numerous joint ventures with various suppliers around the globe to develop different components for its computer equipment. British automaker Land Rover and Chinese automaker Chery created a joint venture, which aims to combine the experience of Britain’s luxury vehicle manufacturer with Chery’s deep understanding of the Chinese markets and customer preferences. These partnerships provide a relatively easy way for companies to compete globally.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91459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managers may choose to directly invest in a foreign country by setting up a </a:t>
            </a:r>
            <a:r>
              <a:rPr lang="en-US" sz="1200" b="1" kern="1200" dirty="0">
                <a:solidFill>
                  <a:schemeClr val="tx1"/>
                </a:solidFill>
                <a:effectLst/>
                <a:latin typeface="+mn-lt"/>
                <a:ea typeface="+mn-ea"/>
                <a:cs typeface="+mn-cs"/>
              </a:rPr>
              <a:t>foreign subsidiary </a:t>
            </a:r>
            <a:r>
              <a:rPr lang="en-US" sz="1200" kern="1200" dirty="0">
                <a:solidFill>
                  <a:schemeClr val="tx1"/>
                </a:solidFill>
                <a:effectLst/>
                <a:latin typeface="+mn-lt"/>
                <a:ea typeface="+mn-ea"/>
                <a:cs typeface="+mn-cs"/>
              </a:rPr>
              <a:t>as a separate and independent facility or office. This subsidiary can be managed as a multidomestic organization (local control) or as a global organization (centralized control). As you can probably guess, this arrangement involves the greatest commitment of resources and poses the greatest amount of risk.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3719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Assume for a moment that you’re a manager going to work for a branch of a global organization in a foreign country. You know that your environment will differ from the one at home, but how? What should you look for?</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our discussion is presented through the eyes of a U.S. manager, this framework could be used by any manager, regardless of national origin, who manages in a foreign environment. </a:t>
            </a:r>
            <a:endParaRPr lang="en-US" dirty="0"/>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2715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global manager must be aware of economic issues when doing business in other countries. First, it’s important to understand a country’s type of economic system. The</a:t>
            </a:r>
            <a:r>
              <a:rPr lang="en-US" baseline="0" dirty="0">
                <a:cs typeface="Arial" charset="0"/>
              </a:rPr>
              <a:t> </a:t>
            </a:r>
            <a:r>
              <a:rPr lang="en-US" dirty="0">
                <a:cs typeface="Arial" charset="0"/>
              </a:rPr>
              <a:t>two major types are a free market economy and a planned economy. A </a:t>
            </a:r>
            <a:r>
              <a:rPr lang="en-US" b="1" dirty="0">
                <a:cs typeface="Arial" charset="0"/>
              </a:rPr>
              <a:t>free market economy </a:t>
            </a:r>
            <a:r>
              <a:rPr lang="en-US" dirty="0">
                <a:cs typeface="Arial" charset="0"/>
              </a:rPr>
              <a:t>is one in which resources are primarily owned and controlled by the private</a:t>
            </a:r>
            <a:r>
              <a:rPr lang="en-US" baseline="0" dirty="0">
                <a:cs typeface="Arial" charset="0"/>
              </a:rPr>
              <a:t> </a:t>
            </a:r>
            <a:r>
              <a:rPr lang="en-US" dirty="0">
                <a:cs typeface="Arial" charset="0"/>
              </a:rPr>
              <a:t>sector. </a:t>
            </a:r>
          </a:p>
          <a:p>
            <a:pPr eaLnBrk="1" hangingPunct="1"/>
            <a:endParaRPr lang="en-US" dirty="0">
              <a:cs typeface="Arial" charset="0"/>
            </a:endParaRPr>
          </a:p>
          <a:p>
            <a:pPr eaLnBrk="1" hangingPunct="1"/>
            <a:r>
              <a:rPr lang="en-US" dirty="0">
                <a:cs typeface="Arial" charset="0"/>
              </a:rPr>
              <a:t>A </a:t>
            </a:r>
            <a:r>
              <a:rPr lang="en-US" b="1" dirty="0">
                <a:cs typeface="Arial" charset="0"/>
              </a:rPr>
              <a:t>planned economy </a:t>
            </a:r>
            <a:r>
              <a:rPr lang="en-US" dirty="0">
                <a:cs typeface="Arial" charset="0"/>
              </a:rPr>
              <a:t>is one in which economic decisions are planned by a central government. Actually, no economy is purely a free market or planned. For instance,</a:t>
            </a:r>
            <a:r>
              <a:rPr lang="en-US" baseline="0" dirty="0">
                <a:cs typeface="Arial" charset="0"/>
              </a:rPr>
              <a:t> </a:t>
            </a:r>
            <a:r>
              <a:rPr lang="en-US" dirty="0">
                <a:cs typeface="Arial" charset="0"/>
              </a:rPr>
              <a:t>the United States and United Kingdom are toward the free market end of the spectrum but do have governmental intervention and controls. The economies of Vietnam</a:t>
            </a:r>
            <a:r>
              <a:rPr lang="en-US" baseline="0" dirty="0">
                <a:cs typeface="Arial" charset="0"/>
              </a:rPr>
              <a:t> </a:t>
            </a:r>
            <a:r>
              <a:rPr lang="en-US" dirty="0">
                <a:cs typeface="Arial" charset="0"/>
              </a:rPr>
              <a:t>and North Korea are more planned. China is also a more planned economy, but until recently had been moving toward being a more free market economy.</a:t>
            </a:r>
          </a:p>
          <a:p>
            <a:pPr eaLnBrk="1" hangingPunct="1"/>
            <a:endParaRPr lang="en-US" dirty="0">
              <a:cs typeface="Arial" charset="0"/>
            </a:endParaRPr>
          </a:p>
          <a:p>
            <a:r>
              <a:rPr lang="en-US" sz="1200" kern="1200" dirty="0">
                <a:solidFill>
                  <a:schemeClr val="tx1"/>
                </a:solidFill>
                <a:effectLst/>
                <a:latin typeface="+mn-lt"/>
                <a:ea typeface="+mn-ea"/>
                <a:cs typeface="+mn-cs"/>
              </a:rPr>
              <a:t>Other economic issues managers need to understand include (1) </a:t>
            </a:r>
            <a:r>
              <a:rPr lang="en-US" sz="1200" i="1" kern="1200" dirty="0">
                <a:solidFill>
                  <a:schemeClr val="tx1"/>
                </a:solidFill>
                <a:effectLst/>
                <a:latin typeface="+mn-lt"/>
                <a:ea typeface="+mn-ea"/>
                <a:cs typeface="+mn-cs"/>
              </a:rPr>
              <a:t>currency exchange rates</a:t>
            </a:r>
            <a:r>
              <a:rPr lang="en-US" sz="1200" kern="1200" dirty="0">
                <a:solidFill>
                  <a:schemeClr val="tx1"/>
                </a:solidFill>
                <a:effectLst/>
                <a:latin typeface="+mn-lt"/>
                <a:ea typeface="+mn-ea"/>
                <a:cs typeface="+mn-cs"/>
              </a:rPr>
              <a:t>, (2) </a:t>
            </a:r>
            <a:r>
              <a:rPr lang="en-US" sz="1200" i="1" kern="1200" dirty="0">
                <a:solidFill>
                  <a:schemeClr val="tx1"/>
                </a:solidFill>
                <a:effectLst/>
                <a:latin typeface="+mn-lt"/>
                <a:ea typeface="+mn-ea"/>
                <a:cs typeface="+mn-cs"/>
              </a:rPr>
              <a:t>inflation rates</a:t>
            </a:r>
            <a:r>
              <a:rPr lang="en-US" sz="1200" kern="1200" dirty="0">
                <a:solidFill>
                  <a:schemeClr val="tx1"/>
                </a:solidFill>
                <a:effectLst/>
                <a:latin typeface="+mn-lt"/>
                <a:ea typeface="+mn-ea"/>
                <a:cs typeface="+mn-cs"/>
              </a:rPr>
              <a:t>, and (3) diverse </a:t>
            </a:r>
            <a:r>
              <a:rPr lang="en-US" sz="1200" i="1" kern="1200" dirty="0">
                <a:solidFill>
                  <a:schemeClr val="tx1"/>
                </a:solidFill>
                <a:effectLst/>
                <a:latin typeface="+mn-lt"/>
                <a:ea typeface="+mn-ea"/>
                <a:cs typeface="+mn-cs"/>
              </a:rPr>
              <a:t>tax policies</a:t>
            </a:r>
            <a:r>
              <a:rPr lang="en-US" sz="1200" kern="1200" dirty="0">
                <a:solidFill>
                  <a:schemeClr val="tx1"/>
                </a:solidFill>
                <a:effectLst/>
                <a:latin typeface="+mn-lt"/>
                <a:ea typeface="+mn-ea"/>
                <a:cs typeface="+mn-cs"/>
              </a:rPr>
              <a:t>. </a:t>
            </a:r>
            <a:endParaRPr lang="en-US" dirty="0"/>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26584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Monolingualism is one sign that a nation suffers from </a:t>
            </a:r>
            <a:r>
              <a:rPr lang="en-US" b="1" dirty="0">
                <a:cs typeface="Arial" charset="0"/>
              </a:rPr>
              <a:t>parochialism</a:t>
            </a:r>
            <a:r>
              <a:rPr lang="en-US" dirty="0">
                <a:cs typeface="Arial" charset="0"/>
              </a:rPr>
              <a:t>—viewing the world solely through one’s own eyes and perspectives. People with a parochial attitude do not recognize that others have different ways of living and working. They ignore others’ values and customs and rigidly apply an attitude of “ours is better than theirs” to foreign cultures.</a:t>
            </a:r>
          </a:p>
          <a:p>
            <a:pPr eaLnBrk="1" hangingPunct="1"/>
            <a:endParaRPr lang="en-US" dirty="0">
              <a:cs typeface="Arial" charset="0"/>
            </a:endParaRPr>
          </a:p>
          <a:p>
            <a:pPr eaLnBrk="1" hangingPunct="1"/>
            <a:r>
              <a:rPr lang="en-US" dirty="0">
                <a:cs typeface="Arial" charset="0"/>
              </a:rPr>
              <a:t>This type of narrow, restricted attitude is one approach that managers might take, but it isn’t the only one. In fact, there are three possible global attitudes. Let’s look at each more closely.</a:t>
            </a:r>
          </a:p>
          <a:p>
            <a:pPr eaLnBrk="1" hangingPunct="1"/>
            <a:endParaRPr lang="en-US" dirty="0">
              <a:cs typeface="Arial" charset="0"/>
            </a:endParaRPr>
          </a:p>
          <a:p>
            <a:pPr eaLnBrk="1" hangingPunct="1"/>
            <a:r>
              <a:rPr lang="en-US" dirty="0">
                <a:cs typeface="Arial" charset="0"/>
              </a:rPr>
              <a:t>First, an </a:t>
            </a:r>
            <a:r>
              <a:rPr lang="en-US" b="1" dirty="0">
                <a:cs typeface="Arial" charset="0"/>
              </a:rPr>
              <a:t>ethnocentric attitude </a:t>
            </a:r>
            <a:r>
              <a:rPr lang="en-US" dirty="0">
                <a:cs typeface="Arial" charset="0"/>
              </a:rPr>
              <a:t>is the belief that the best work approaches and practices are those of the </a:t>
            </a:r>
            <a:r>
              <a:rPr lang="en-US" i="1" dirty="0">
                <a:cs typeface="Arial" charset="0"/>
              </a:rPr>
              <a:t>home </a:t>
            </a:r>
            <a:r>
              <a:rPr lang="en-US" dirty="0">
                <a:cs typeface="Arial" charset="0"/>
              </a:rPr>
              <a:t>country (the country in which the company’s parochialistic</a:t>
            </a:r>
            <a:r>
              <a:rPr lang="en-US" baseline="0" dirty="0">
                <a:cs typeface="Arial" charset="0"/>
              </a:rPr>
              <a:t> </a:t>
            </a:r>
            <a:r>
              <a:rPr lang="en-US" dirty="0">
                <a:cs typeface="Arial" charset="0"/>
              </a:rPr>
              <a:t>headquarters are located). Managers with an ethnocentric attitude believe that people in foreign countries don’t have the needed skills, expertise, knowledge, or experience</a:t>
            </a:r>
            <a:r>
              <a:rPr lang="en-US" baseline="0" dirty="0">
                <a:cs typeface="Arial" charset="0"/>
              </a:rPr>
              <a:t> </a:t>
            </a:r>
            <a:r>
              <a:rPr lang="en-US" dirty="0">
                <a:cs typeface="Arial" charset="0"/>
              </a:rPr>
              <a:t>to make the best business decisions as people in the home country do.</a:t>
            </a: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1493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First, an </a:t>
            </a:r>
            <a:r>
              <a:rPr lang="en-US" b="1" dirty="0">
                <a:cs typeface="Arial" charset="0"/>
              </a:rPr>
              <a:t>ethnocentric attitude </a:t>
            </a:r>
            <a:r>
              <a:rPr lang="en-US" dirty="0">
                <a:cs typeface="Arial" charset="0"/>
              </a:rPr>
              <a:t>is the belief that the best work approaches and practices are those of the </a:t>
            </a:r>
            <a:r>
              <a:rPr lang="en-US" i="1" dirty="0">
                <a:cs typeface="Arial" charset="0"/>
              </a:rPr>
              <a:t>home </a:t>
            </a:r>
            <a:r>
              <a:rPr lang="en-US" dirty="0">
                <a:cs typeface="Arial" charset="0"/>
              </a:rPr>
              <a:t>country (the country in which the company’s parochialistic</a:t>
            </a:r>
            <a:r>
              <a:rPr lang="en-US" baseline="0" dirty="0">
                <a:cs typeface="Arial" charset="0"/>
              </a:rPr>
              <a:t> </a:t>
            </a:r>
            <a:r>
              <a:rPr lang="en-US" dirty="0">
                <a:cs typeface="Arial" charset="0"/>
              </a:rPr>
              <a:t>headquarters are located). Managers with an ethnocentric attitude believe that people in foreign countries don’t have the needed skills, expertise, knowledge, or experience</a:t>
            </a:r>
            <a:r>
              <a:rPr lang="en-US" baseline="0" dirty="0">
                <a:cs typeface="Arial" charset="0"/>
              </a:rPr>
              <a:t> </a:t>
            </a:r>
            <a:r>
              <a:rPr lang="en-US" dirty="0">
                <a:cs typeface="Arial" charset="0"/>
              </a:rPr>
              <a:t>to make the best business decisions as people in the home country do.</a:t>
            </a:r>
          </a:p>
          <a:p>
            <a:pPr eaLnBrk="1" hangingPunct="1"/>
            <a:endParaRPr lang="en-US" dirty="0">
              <a:cs typeface="Arial" charset="0"/>
            </a:endParaRPr>
          </a:p>
          <a:p>
            <a:pPr eaLnBrk="1" hangingPunct="1"/>
            <a:r>
              <a:rPr lang="en-US" dirty="0">
                <a:cs typeface="Arial" charset="0"/>
              </a:rPr>
              <a:t>A</a:t>
            </a:r>
            <a:r>
              <a:rPr lang="en-US" b="1" dirty="0">
                <a:cs typeface="Arial" charset="0"/>
              </a:rPr>
              <a:t> polycentric attitude </a:t>
            </a:r>
            <a:r>
              <a:rPr lang="en-US" dirty="0">
                <a:cs typeface="Arial" charset="0"/>
              </a:rPr>
              <a:t>is the view that employees in the </a:t>
            </a:r>
            <a:r>
              <a:rPr lang="en-US" i="1" dirty="0">
                <a:cs typeface="Arial" charset="0"/>
              </a:rPr>
              <a:t>host </a:t>
            </a:r>
            <a:r>
              <a:rPr lang="en-US" dirty="0">
                <a:cs typeface="Arial" charset="0"/>
              </a:rPr>
              <a:t>country (the foreign country in which the organization is doing business) know the best work approaches</a:t>
            </a:r>
            <a:r>
              <a:rPr lang="en-US" baseline="0" dirty="0">
                <a:cs typeface="Arial" charset="0"/>
              </a:rPr>
              <a:t> a</a:t>
            </a:r>
            <a:r>
              <a:rPr lang="en-US" dirty="0">
                <a:cs typeface="Arial" charset="0"/>
              </a:rPr>
              <a:t>nd practices for running their business. Managers with this attitude view every foreign operation as different and hard to understand. Thus, they’re likely to let employees there figure out how best to do things.</a:t>
            </a:r>
          </a:p>
          <a:p>
            <a:pPr eaLnBrk="1" hangingPunct="1"/>
            <a:endParaRPr lang="en-US" dirty="0">
              <a:cs typeface="Arial" charset="0"/>
            </a:endParaRPr>
          </a:p>
          <a:p>
            <a:pPr eaLnBrk="1" hangingPunct="1"/>
            <a:r>
              <a:rPr lang="en-US" dirty="0">
                <a:cs typeface="Arial" charset="0"/>
              </a:rPr>
              <a:t>A </a:t>
            </a:r>
            <a:r>
              <a:rPr lang="en-US" b="1" dirty="0">
                <a:cs typeface="Arial" charset="0"/>
              </a:rPr>
              <a:t>geocentric attitude </a:t>
            </a:r>
            <a:r>
              <a:rPr lang="en-US" b="0" dirty="0">
                <a:cs typeface="Arial" charset="0"/>
              </a:rPr>
              <a:t>is</a:t>
            </a:r>
            <a:r>
              <a:rPr lang="en-US" b="1" dirty="0">
                <a:cs typeface="Arial" charset="0"/>
              </a:rPr>
              <a:t> </a:t>
            </a:r>
            <a:r>
              <a:rPr lang="en-US" dirty="0">
                <a:cs typeface="Arial" charset="0"/>
              </a:rPr>
              <a:t>a </a:t>
            </a:r>
            <a:r>
              <a:rPr lang="en-US" i="1" dirty="0">
                <a:cs typeface="Arial" charset="0"/>
              </a:rPr>
              <a:t>world-oriented </a:t>
            </a:r>
            <a:r>
              <a:rPr lang="en-US" dirty="0">
                <a:cs typeface="Arial" charset="0"/>
              </a:rPr>
              <a:t>view that focuses on using the best approaches and people from around the globe. Managers with this type of attitude have a global view and look for the best approaches and people regardless of origin.</a:t>
            </a:r>
          </a:p>
          <a:p>
            <a:pPr eaLnBrk="1" hangingPunct="1"/>
            <a:endParaRPr lang="en-US" dirty="0">
              <a:cs typeface="Arial" charset="0"/>
            </a:endParaRP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039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Global competition and the global economy are shaped by regional trading agreements, including the European Union (EU), North American Free Trade Agreement</a:t>
            </a:r>
            <a:r>
              <a:rPr lang="en-US" baseline="0" dirty="0">
                <a:cs typeface="Arial" charset="0"/>
              </a:rPr>
              <a:t> </a:t>
            </a:r>
            <a:r>
              <a:rPr lang="en-US" dirty="0">
                <a:cs typeface="Arial" charset="0"/>
              </a:rPr>
              <a:t>(NAFTA), the Association of Southeast Asian Nations (ASEAN), and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4279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b="1" dirty="0">
                <a:cs typeface="Arial" charset="0"/>
              </a:rPr>
              <a:t>European Union (EU) </a:t>
            </a:r>
            <a:r>
              <a:rPr lang="en-US" dirty="0">
                <a:cs typeface="Arial" charset="0"/>
              </a:rPr>
              <a:t>is an economic and political partnership of 28 democratic European countries. Eight countries (Croatia, the former Yugoslav Republic of Macedonia, Turkey, Albania, Bosnia-Herzegovina, Iceland, Montenegro, and Serbia) are candidates to join the EU.</a:t>
            </a:r>
          </a:p>
          <a:p>
            <a:pPr eaLnBrk="1" hangingPunct="1"/>
            <a:endParaRPr lang="en-US" dirty="0">
              <a:cs typeface="Arial" charset="0"/>
            </a:endParaRPr>
          </a:p>
          <a:p>
            <a:pPr eaLnBrk="1" hangingPunct="1"/>
            <a:r>
              <a:rPr lang="en-US" dirty="0">
                <a:cs typeface="Arial" charset="0"/>
              </a:rPr>
              <a:t>When the 12 original members formed the EU in 1992, the primary motivation was to reassert the region’s economic position against the United States and Japan. Before then, each European nation had border controls, taxes, and subsidies; nationalistic policies; and protected industries. Now with these barriers removed, the economic power represented</a:t>
            </a:r>
            <a:r>
              <a:rPr lang="en-US" baseline="0" dirty="0">
                <a:cs typeface="Arial" charset="0"/>
              </a:rPr>
              <a:t> </a:t>
            </a:r>
            <a:r>
              <a:rPr lang="en-US" dirty="0">
                <a:cs typeface="Arial" charset="0"/>
              </a:rPr>
              <a:t>by the EU is considerable. Its current membership covers a population base of more than half a billion people (7 percent of the world population) and accounts for approximately 16 percent of the world’s global</a:t>
            </a:r>
            <a:r>
              <a:rPr lang="en-US" baseline="0" dirty="0">
                <a:cs typeface="Arial" charset="0"/>
              </a:rPr>
              <a:t> exports and imports</a:t>
            </a:r>
            <a:r>
              <a:rPr lang="en-US" dirty="0">
                <a:cs typeface="Arial" charset="0"/>
              </a:rPr>
              <a:t>. </a:t>
            </a:r>
          </a:p>
          <a:p>
            <a:pPr eaLnBrk="1" hangingPunct="1"/>
            <a:endParaRPr lang="en-US" dirty="0">
              <a:cs typeface="Arial" charset="0"/>
            </a:endParaRPr>
          </a:p>
          <a:p>
            <a:pPr eaLnBrk="1" hangingPunct="1"/>
            <a:r>
              <a:rPr lang="en-US" dirty="0">
                <a:cs typeface="Arial" charset="0"/>
              </a:rPr>
              <a:t>Another step toward full unification occurred when the common European currency, the </a:t>
            </a:r>
            <a:r>
              <a:rPr lang="en-US" b="1" dirty="0">
                <a:cs typeface="Arial" charset="0"/>
              </a:rPr>
              <a:t>euro, </a:t>
            </a:r>
            <a:r>
              <a:rPr lang="en-US" dirty="0">
                <a:cs typeface="Arial" charset="0"/>
              </a:rPr>
              <a:t>was adopted. The euro is currently in use in 18 of the 28 member states, and all new member countries must adopt the euro. Only Denmark, the United Kingdom, and Sweden have been allowed to opt out of using the euro.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73448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agreements in key issues covered by the </a:t>
            </a:r>
            <a:r>
              <a:rPr lang="en-US" sz="1200" b="1" kern="1200" dirty="0">
                <a:solidFill>
                  <a:schemeClr val="tx1"/>
                </a:solidFill>
                <a:effectLst/>
                <a:latin typeface="+mn-lt"/>
                <a:ea typeface="+mn-ea"/>
                <a:cs typeface="+mn-cs"/>
              </a:rPr>
              <a:t>North American Free Trade Agreement (NAFTA) </a:t>
            </a:r>
            <a:r>
              <a:rPr lang="en-US" sz="1200" kern="1200" dirty="0">
                <a:solidFill>
                  <a:schemeClr val="tx1"/>
                </a:solidFill>
                <a:effectLst/>
                <a:latin typeface="+mn-lt"/>
                <a:ea typeface="+mn-ea"/>
                <a:cs typeface="+mn-cs"/>
              </a:rPr>
              <a:t>were reached by the Mexican, Canadian, and U.S. governments in 1992, a vast economic agreement was created. It’s the second largest trade alliance in the world in terms of combined gross domestic product (GDP) of its members. Between 1994, when NAFTA went into effect, and 2014, imports from Canada and Mexico to the United States increased 212 percent and 637 percent, respectively. The rise in export activity from the United States to Canada and Mexico was 211 percent and 478 percent, respectively. Put into numbers, that translates to some $1.1 trillion ex- changed among NAFTA partners in 2014 alone. </a:t>
            </a:r>
            <a:endParaRPr lang="en-US" dirty="0"/>
          </a:p>
          <a:p>
            <a:pPr eaLnBrk="1" hangingPunct="1"/>
            <a:endParaRPr lang="en-US" dirty="0">
              <a:cs typeface="Arial" charset="0"/>
            </a:endParaRPr>
          </a:p>
          <a:p>
            <a:r>
              <a:rPr lang="en-US" sz="1200" kern="1200" dirty="0">
                <a:solidFill>
                  <a:schemeClr val="tx1"/>
                </a:solidFill>
                <a:effectLst/>
                <a:latin typeface="+mn-lt"/>
                <a:ea typeface="+mn-ea"/>
                <a:cs typeface="+mn-cs"/>
              </a:rPr>
              <a:t>Other Latin American nations have also become part of free trade agreements. Colombia, Mexico, and Venezuela led the way when all three signed an economic pact in 1994 eliminating import duties and tariffs. Another agreement, the U.S.–Central America Free Trade Agreement (CAFTA-DR), promotes trade liberalization between the United States and five Central American countries: Costa Rica, El Salvador, Guatemala, Honduras, and Nicaragua as well as the Dominican Republic. </a:t>
            </a:r>
            <a:endParaRPr lang="en-US" dirty="0"/>
          </a:p>
          <a:p>
            <a:pPr eaLnBrk="1" hangingPunct="1"/>
            <a:endParaRPr lang="en-US" dirty="0">
              <a:cs typeface="Arial" charset="0"/>
            </a:endParaRPr>
          </a:p>
          <a:p>
            <a:pPr eaLnBrk="1" hangingPunct="1"/>
            <a:r>
              <a:rPr lang="en-US" dirty="0">
                <a:cs typeface="Arial" charset="0"/>
              </a:rPr>
              <a:t>Another free trade agreement of 10 South American countries known as the Southern Common Market or Mercosur already exists. Some South Americans see Mercosur as an effective way to combine resources to better compete against other global economic powers, especially the EU and NAFTA. With the future of FTAA highly doubtful, this regional alliance could take on new importance.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6041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Association of Southeast Asian Nations (ASEAN) </a:t>
            </a:r>
            <a:r>
              <a:rPr lang="en-US" sz="1200" kern="1200" dirty="0">
                <a:solidFill>
                  <a:schemeClr val="tx1"/>
                </a:solidFill>
                <a:effectLst/>
                <a:latin typeface="+mn-lt"/>
                <a:ea typeface="+mn-ea"/>
                <a:cs typeface="+mn-cs"/>
              </a:rPr>
              <a:t>is a trading alliance of 10 Southeast Asian nations (see Exhibit 4-2). The ASEAN region has a population of more than 625 million with a combined GDP of US $2.4 trillion.37 In addition to these 10 nations, leaders from a group dubbed ASEAN+3, which include China, Japan, and South Korea, have met to discuss trade issues. Also, leaders from India, Australia, and New Zealand have participated in trade talks with ASEAN+3 as well.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main issue with creating a trade agreement of all 16 nations has been the lack of any push toward regional integration. Despite the Asian culture’s emphasis on consensus building, “ASEAN’s biggest problem is that individual members haven’t been willing to sacrifice for the common good.”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26006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Other regions around the world have also developed regional trading alliances. For instance, the 54-nation African Union (AU), which came into existence in 2002, seeks to “build an integrated, prosperous and peaceful Africa, an Africa driven and managed by its own citizens and representing a dynamic force in the international arena.”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Five east African nations—Burundi, Kenya, Rwanda, Tanzania, and Uganda— have formed a common market called the East African Community (EAC).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South Asian Association for Regional Cooperation (SAARC), composed of eight member states (India, Pakistan, Sri Lanka, Bangladesh, Bhutan, Nepal, the Maldives, and Afghanistan), began eliminating tariffs in 2006.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in 2015, 12 countries forged the terms of a trade alliance called the Trans-Pacific Partnership (TPP). The countries involved in the agreement include the United States, Canada, Mexico, Japan, Australia, and seven other countries around the Pacific region, excluding China (see Exhibit 4-3).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141242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9/5/2024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9/5/2024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9/5/2024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3077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9/5/2024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9/5/2024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9/5/2024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9/5/2024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9/5/2024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9/5/2024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9/5/2024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9/5/2024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3</a:t>
            </a:r>
          </a:p>
        </p:txBody>
      </p:sp>
      <p:sp>
        <p:nvSpPr>
          <p:cNvPr id="4" name="Text Placeholder 3"/>
          <p:cNvSpPr>
            <a:spLocks noGrp="1"/>
          </p:cNvSpPr>
          <p:nvPr>
            <p:ph type="body" sz="quarter" idx="15"/>
          </p:nvPr>
        </p:nvSpPr>
        <p:spPr/>
        <p:txBody>
          <a:bodyPr/>
          <a:lstStyle/>
          <a:p>
            <a:r>
              <a:rPr lang="en-US" dirty="0"/>
              <a:t>Managing in a Global Environment</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83733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Trade Alliances</a:t>
            </a:r>
          </a:p>
        </p:txBody>
      </p:sp>
      <p:sp>
        <p:nvSpPr>
          <p:cNvPr id="3" name="Content Placeholder 2"/>
          <p:cNvSpPr>
            <a:spLocks noGrp="1"/>
          </p:cNvSpPr>
          <p:nvPr>
            <p:ph idx="1"/>
          </p:nvPr>
        </p:nvSpPr>
        <p:spPr/>
        <p:txBody>
          <a:bodyPr/>
          <a:lstStyle/>
          <a:p>
            <a:pPr>
              <a:buFont typeface="Arial"/>
              <a:buChar char="•"/>
            </a:pPr>
            <a:r>
              <a:rPr lang="en-US" sz="2800" dirty="0">
                <a:latin typeface="Arial" pitchFamily="34" charset="0"/>
                <a:cs typeface="Arial" pitchFamily="34" charset="0"/>
              </a:rPr>
              <a:t>African Union (AU) (53 countries)</a:t>
            </a:r>
          </a:p>
          <a:p>
            <a:pPr>
              <a:buFont typeface="Arial"/>
              <a:buChar char="•"/>
            </a:pPr>
            <a:r>
              <a:rPr lang="en-US" sz="2800" dirty="0">
                <a:latin typeface="Arial" pitchFamily="34" charset="0"/>
                <a:cs typeface="Arial" pitchFamily="34" charset="0"/>
              </a:rPr>
              <a:t>East African Community (EAC) (5 countries)</a:t>
            </a:r>
          </a:p>
          <a:p>
            <a:r>
              <a:rPr lang="en-US" sz="2800" dirty="0">
                <a:latin typeface="Arial" pitchFamily="34" charset="0"/>
                <a:cs typeface="Arial" pitchFamily="34" charset="0"/>
              </a:rPr>
              <a:t>South Asian Association for Regional Cooperation (SAARC) (</a:t>
            </a:r>
            <a:r>
              <a:rPr lang="en-US" sz="2400" dirty="0"/>
              <a:t>India, Pakistan, Sri Lanka, Bangladesh, Bhutan, Nepal, the Maldives, and Afghanistan)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3713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Trade Organization</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World Trade Organization (WTO)</a:t>
            </a:r>
            <a:r>
              <a:rPr lang="en-US" sz="2800" dirty="0">
                <a:latin typeface="Arial" pitchFamily="34" charset="0"/>
                <a:cs typeface="Arial" pitchFamily="34" charset="0"/>
              </a:rPr>
              <a:t>: </a:t>
            </a:r>
            <a:r>
              <a:rPr lang="en-US" sz="2800" dirty="0"/>
              <a:t>global organization of 153 countries that deals with the rules of trade among nations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27052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for Economic Cooperation and Development</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Organization for Economic Cooperation and Development (OECD)</a:t>
            </a:r>
            <a:r>
              <a:rPr lang="en-US" sz="2800" dirty="0">
                <a:latin typeface="Arial" pitchFamily="34" charset="0"/>
                <a:cs typeface="Arial" pitchFamily="34" charset="0"/>
              </a:rPr>
              <a:t>:</a:t>
            </a:r>
            <a:r>
              <a:rPr lang="en-US" sz="2800" b="1" dirty="0">
                <a:latin typeface="Arial" pitchFamily="34" charset="0"/>
                <a:cs typeface="Arial" pitchFamily="34" charset="0"/>
              </a:rPr>
              <a:t> </a:t>
            </a:r>
            <a:r>
              <a:rPr lang="en-US" sz="2800" dirty="0"/>
              <a:t>an international economic organization that helps its 30 member countries achieve sustainable economic growth and employment.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4015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Organizations Go International </a:t>
            </a:r>
            <a:r>
              <a:rPr lang="en-US" sz="1800" b="0" dirty="0"/>
              <a:t>(1 of 2)</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Global sourcing</a:t>
            </a:r>
            <a:r>
              <a:rPr lang="en-US" sz="2800" dirty="0">
                <a:latin typeface="Arial" pitchFamily="34" charset="0"/>
                <a:cs typeface="Arial" pitchFamily="34" charset="0"/>
              </a:rPr>
              <a:t>: </a:t>
            </a:r>
            <a:r>
              <a:rPr lang="en-US" sz="2800" dirty="0"/>
              <a:t>purchasing materials or labor from around the world wherever it is cheapest</a:t>
            </a:r>
          </a:p>
        </p:txBody>
      </p:sp>
    </p:spTree>
    <p:extLst>
      <p:ext uri="{BB962C8B-B14F-4D97-AF65-F5344CB8AC3E}">
        <p14:creationId xmlns:p14="http://schemas.microsoft.com/office/powerpoint/2010/main" val="146431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Exporting and Importing</a:t>
            </a:r>
          </a:p>
        </p:txBody>
      </p:sp>
      <p:sp>
        <p:nvSpPr>
          <p:cNvPr id="3" name="Content Placeholder 2"/>
          <p:cNvSpPr>
            <a:spLocks noGrp="1"/>
          </p:cNvSpPr>
          <p:nvPr>
            <p:ph idx="1"/>
          </p:nvPr>
        </p:nvSpPr>
        <p:spPr/>
        <p:txBody>
          <a:bodyPr/>
          <a:lstStyle/>
          <a:p>
            <a:r>
              <a:rPr lang="en-US" sz="2800" b="1" dirty="0"/>
              <a:t>Exporting</a:t>
            </a:r>
            <a:r>
              <a:rPr lang="en-US" sz="2800" dirty="0"/>
              <a:t>: making products domestically and selling them abroad</a:t>
            </a:r>
          </a:p>
          <a:p>
            <a:pPr marL="256032" lvl="1" indent="-256032">
              <a:spcBef>
                <a:spcPts val="1500"/>
              </a:spcBef>
              <a:buSzPct val="100000"/>
              <a:buFont typeface="Arial" panose="020B0604020202020204" pitchFamily="34" charset="0"/>
              <a:buChar char="•"/>
            </a:pPr>
            <a:r>
              <a:rPr lang="en-US" sz="2800" b="1" dirty="0"/>
              <a:t>Importing</a:t>
            </a:r>
            <a:r>
              <a:rPr lang="en-US" sz="2800" dirty="0"/>
              <a:t>: acquiring products made abroad and selling them domestically</a:t>
            </a:r>
          </a:p>
        </p:txBody>
      </p:sp>
    </p:spTree>
    <p:extLst>
      <p:ext uri="{BB962C8B-B14F-4D97-AF65-F5344CB8AC3E}">
        <p14:creationId xmlns:p14="http://schemas.microsoft.com/office/powerpoint/2010/main" val="96973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Licensing and Franchising</a:t>
            </a:r>
          </a:p>
        </p:txBody>
      </p:sp>
      <p:sp>
        <p:nvSpPr>
          <p:cNvPr id="3" name="Content Placeholder 2"/>
          <p:cNvSpPr>
            <a:spLocks noGrp="1"/>
          </p:cNvSpPr>
          <p:nvPr>
            <p:ph idx="1"/>
          </p:nvPr>
        </p:nvSpPr>
        <p:spPr/>
        <p:txBody>
          <a:bodyPr/>
          <a:lstStyle/>
          <a:p>
            <a:r>
              <a:rPr lang="en-US" sz="2800" b="1" dirty="0"/>
              <a:t>Licensing</a:t>
            </a:r>
            <a:r>
              <a:rPr lang="en-US" sz="2800" dirty="0"/>
              <a:t>: an organization gives another organization the right to make or sell its products using its technology or product specifications</a:t>
            </a:r>
          </a:p>
          <a:p>
            <a:pPr marL="256032" lvl="1" indent="-256032">
              <a:spcBef>
                <a:spcPts val="1500"/>
              </a:spcBef>
              <a:buSzPct val="100000"/>
              <a:buFont typeface="Arial" panose="020B0604020202020204" pitchFamily="34" charset="0"/>
              <a:buChar char="•"/>
            </a:pPr>
            <a:r>
              <a:rPr lang="en-US" sz="2800" b="1" dirty="0"/>
              <a:t>Franchising</a:t>
            </a:r>
            <a:r>
              <a:rPr lang="en-US" sz="2800" dirty="0"/>
              <a:t>: an organization gives another organization the right to use its name and operating methods (For service firms)</a:t>
            </a:r>
          </a:p>
        </p:txBody>
      </p:sp>
    </p:spTree>
    <p:extLst>
      <p:ext uri="{BB962C8B-B14F-4D97-AF65-F5344CB8AC3E}">
        <p14:creationId xmlns:p14="http://schemas.microsoft.com/office/powerpoint/2010/main" val="157802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Strategic Alliances and Joint Ventures</a:t>
            </a:r>
          </a:p>
        </p:txBody>
      </p:sp>
      <p:sp>
        <p:nvSpPr>
          <p:cNvPr id="3" name="Content Placeholder 2"/>
          <p:cNvSpPr>
            <a:spLocks noGrp="1"/>
          </p:cNvSpPr>
          <p:nvPr>
            <p:ph idx="1"/>
          </p:nvPr>
        </p:nvSpPr>
        <p:spPr/>
        <p:txBody>
          <a:bodyPr/>
          <a:lstStyle/>
          <a:p>
            <a:r>
              <a:rPr lang="en-US" sz="2800" b="1" dirty="0"/>
              <a:t>Strategic Alliance</a:t>
            </a:r>
            <a:r>
              <a:rPr lang="en-US" sz="2800" dirty="0"/>
              <a:t>: </a:t>
            </a:r>
            <a:r>
              <a:rPr lang="en-US" sz="2800" b="1" dirty="0"/>
              <a:t>partnership</a:t>
            </a:r>
            <a:r>
              <a:rPr lang="en-US" sz="2800" dirty="0"/>
              <a:t> between an organization and foreign company partner(s) in which both share resources and knowledge</a:t>
            </a:r>
            <a:br>
              <a:rPr lang="en-US" sz="2800" dirty="0"/>
            </a:br>
            <a:r>
              <a:rPr lang="en-US" sz="2800" dirty="0"/>
              <a:t>in developing new products or building production facilities (Honda Motor and General Electric).</a:t>
            </a:r>
          </a:p>
          <a:p>
            <a:pPr marL="256032" lvl="1" indent="-256032">
              <a:spcBef>
                <a:spcPts val="1500"/>
              </a:spcBef>
              <a:buSzPct val="100000"/>
              <a:buFont typeface="Arial" panose="020B0604020202020204" pitchFamily="34" charset="0"/>
              <a:buChar char="•"/>
            </a:pPr>
            <a:r>
              <a:rPr lang="en-US" sz="2800" b="1" dirty="0"/>
              <a:t>Joint Venture</a:t>
            </a:r>
            <a:r>
              <a:rPr lang="en-US" sz="2800" dirty="0"/>
              <a:t>: A specific type of strategic alliance in which the </a:t>
            </a:r>
            <a:r>
              <a:rPr lang="en-US" sz="2800" b="1" dirty="0"/>
              <a:t>partners agree to form a separate,</a:t>
            </a:r>
            <a:r>
              <a:rPr lang="en-US" sz="2800" dirty="0"/>
              <a:t> independent organization for some business </a:t>
            </a:r>
            <a:r>
              <a:rPr lang="en-US" sz="2800" dirty="0" smtClean="0"/>
              <a:t>purpose</a:t>
            </a:r>
            <a:endParaRPr lang="en-US" sz="2800" dirty="0"/>
          </a:p>
        </p:txBody>
      </p:sp>
    </p:spTree>
    <p:extLst>
      <p:ext uri="{BB962C8B-B14F-4D97-AF65-F5344CB8AC3E}">
        <p14:creationId xmlns:p14="http://schemas.microsoft.com/office/powerpoint/2010/main" val="21867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Foreign Subsidiary</a:t>
            </a:r>
          </a:p>
        </p:txBody>
      </p:sp>
      <p:sp>
        <p:nvSpPr>
          <p:cNvPr id="3" name="Content Placeholder 2"/>
          <p:cNvSpPr>
            <a:spLocks noGrp="1"/>
          </p:cNvSpPr>
          <p:nvPr>
            <p:ph idx="1"/>
          </p:nvPr>
        </p:nvSpPr>
        <p:spPr/>
        <p:txBody>
          <a:bodyPr/>
          <a:lstStyle/>
          <a:p>
            <a:r>
              <a:rPr lang="en-US" sz="2800" b="1" dirty="0"/>
              <a:t>Foreign Subsidiary</a:t>
            </a:r>
            <a:r>
              <a:rPr lang="en-US" sz="2800" dirty="0"/>
              <a:t>: directly investing in a foreign country by setting up a separate and independent production facility or office</a:t>
            </a:r>
          </a:p>
        </p:txBody>
      </p:sp>
    </p:spTree>
    <p:extLst>
      <p:ext uri="{BB962C8B-B14F-4D97-AF65-F5344CB8AC3E}">
        <p14:creationId xmlns:p14="http://schemas.microsoft.com/office/powerpoint/2010/main" val="9662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 a Global Environment</a:t>
            </a:r>
          </a:p>
        </p:txBody>
      </p:sp>
      <p:sp>
        <p:nvSpPr>
          <p:cNvPr id="3" name="Content Placeholder 2"/>
          <p:cNvSpPr>
            <a:spLocks noGrp="1"/>
          </p:cNvSpPr>
          <p:nvPr>
            <p:ph idx="1"/>
          </p:nvPr>
        </p:nvSpPr>
        <p:spPr/>
        <p:txBody>
          <a:bodyPr/>
          <a:lstStyle/>
          <a:p>
            <a:r>
              <a:rPr lang="en-US" sz="2800" dirty="0"/>
              <a:t>What challenges will a manager face in a new country?</a:t>
            </a:r>
          </a:p>
        </p:txBody>
      </p:sp>
    </p:spTree>
    <p:extLst>
      <p:ext uri="{BB962C8B-B14F-4D97-AF65-F5344CB8AC3E}">
        <p14:creationId xmlns:p14="http://schemas.microsoft.com/office/powerpoint/2010/main" val="145623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Environment</a:t>
            </a:r>
          </a:p>
        </p:txBody>
      </p:sp>
      <p:sp>
        <p:nvSpPr>
          <p:cNvPr id="3" name="Content Placeholder 2"/>
          <p:cNvSpPr>
            <a:spLocks noGrp="1"/>
          </p:cNvSpPr>
          <p:nvPr>
            <p:ph idx="1"/>
          </p:nvPr>
        </p:nvSpPr>
        <p:spPr/>
        <p:txBody>
          <a:bodyPr/>
          <a:lstStyle/>
          <a:p>
            <a:pPr eaLnBrk="0" hangingPunct="0">
              <a:buFont typeface="Arial"/>
              <a:buChar char="•"/>
            </a:pPr>
            <a:r>
              <a:rPr lang="en-US" sz="2800" b="1" dirty="0">
                <a:latin typeface="Arial" pitchFamily="34" charset="0"/>
                <a:cs typeface="Arial" pitchFamily="34" charset="0"/>
              </a:rPr>
              <a:t>Free Market Economy:</a:t>
            </a:r>
            <a:r>
              <a:rPr lang="en-US" sz="2800" b="1" dirty="0"/>
              <a:t> </a:t>
            </a:r>
            <a:r>
              <a:rPr lang="en-US" sz="2800" dirty="0"/>
              <a:t>an economic system in which resources are primarily owned and controlled by the private sector</a:t>
            </a:r>
          </a:p>
          <a:p>
            <a:pPr eaLnBrk="0" hangingPunct="0">
              <a:buFont typeface="Arial"/>
              <a:buChar char="•"/>
            </a:pPr>
            <a:r>
              <a:rPr lang="en-US" sz="2800" b="1" dirty="0"/>
              <a:t>Planned Economy: </a:t>
            </a:r>
            <a:r>
              <a:rPr lang="en-US" sz="2800" dirty="0"/>
              <a:t>an economic system in which economic decisions are planned by a central government</a:t>
            </a:r>
          </a:p>
          <a:p>
            <a:r>
              <a:rPr lang="en-US" sz="2800" dirty="0"/>
              <a:t>Other economic issues managers need to understand include currency exchange rates, inflation rates, and diverse tax policies.</a:t>
            </a:r>
            <a:endParaRPr lang="en-US" sz="4400" dirty="0"/>
          </a:p>
        </p:txBody>
      </p:sp>
    </p:spTree>
    <p:extLst>
      <p:ext uri="{BB962C8B-B14F-4D97-AF65-F5344CB8AC3E}">
        <p14:creationId xmlns:p14="http://schemas.microsoft.com/office/powerpoint/2010/main" val="70321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2920" indent="-514350">
              <a:buNone/>
            </a:pPr>
            <a:r>
              <a:rPr lang="en-US" sz="2400" b="1" dirty="0">
                <a:solidFill>
                  <a:srgbClr val="007FA3"/>
                </a:solidFill>
              </a:rPr>
              <a:t>3.1 </a:t>
            </a:r>
            <a:r>
              <a:rPr lang="en-US" sz="2400" b="1" dirty="0">
                <a:cs typeface="Arial"/>
              </a:rPr>
              <a:t>Contrast </a:t>
            </a:r>
            <a:r>
              <a:rPr lang="en-US" sz="2400" dirty="0">
                <a:cs typeface="Arial"/>
              </a:rPr>
              <a:t>ethnocentric, polycentric, and geocentric attitudes toward global business</a:t>
            </a:r>
            <a:r>
              <a:rPr lang="en-US" sz="2400" dirty="0"/>
              <a:t>.</a:t>
            </a:r>
          </a:p>
          <a:p>
            <a:pPr marL="502920" lvl="1" indent="0">
              <a:buNone/>
            </a:pPr>
            <a:r>
              <a:rPr lang="en-US" sz="2400" b="1" dirty="0">
                <a:cs typeface="Arial"/>
              </a:rPr>
              <a:t>Develop your skill </a:t>
            </a:r>
            <a:r>
              <a:rPr lang="en-US" sz="2400" dirty="0">
                <a:cs typeface="Arial"/>
              </a:rPr>
              <a:t>at collaborating in cross-cultural settings</a:t>
            </a:r>
            <a:r>
              <a:rPr lang="en-US" sz="2400" dirty="0"/>
              <a:t>.</a:t>
            </a:r>
          </a:p>
          <a:p>
            <a:pPr marL="502920" indent="-512064">
              <a:buNone/>
            </a:pPr>
            <a:r>
              <a:rPr lang="en-US" sz="2400" b="1" dirty="0">
                <a:solidFill>
                  <a:srgbClr val="007FA3"/>
                </a:solidFill>
              </a:rPr>
              <a:t>3.2 </a:t>
            </a:r>
            <a:r>
              <a:rPr lang="en-US" sz="2400" b="1" dirty="0">
                <a:cs typeface="Arial"/>
              </a:rPr>
              <a:t>Discuss </a:t>
            </a:r>
            <a:r>
              <a:rPr lang="en-US" sz="2400" dirty="0">
                <a:cs typeface="Arial"/>
              </a:rPr>
              <a:t>the importance of regional trading alliances and global trade mechanisms</a:t>
            </a:r>
            <a:r>
              <a:rPr lang="en-US" sz="2400" dirty="0"/>
              <a:t>.</a:t>
            </a:r>
          </a:p>
          <a:p>
            <a:pPr marL="502920" indent="-512064">
              <a:buNone/>
            </a:pPr>
            <a:r>
              <a:rPr lang="en-US" sz="2400" b="1" dirty="0">
                <a:solidFill>
                  <a:srgbClr val="007FA3"/>
                </a:solidFill>
              </a:rPr>
              <a:t>3.3 </a:t>
            </a:r>
            <a:r>
              <a:rPr lang="en-US" sz="2400" b="1" dirty="0">
                <a:cs typeface="Arial"/>
              </a:rPr>
              <a:t>Describe </a:t>
            </a:r>
            <a:r>
              <a:rPr lang="en-US" sz="2400" dirty="0">
                <a:cs typeface="Arial"/>
              </a:rPr>
              <a:t>the structures and techniques organizations use as they go international</a:t>
            </a:r>
            <a:r>
              <a:rPr lang="en-US" sz="2400" dirty="0"/>
              <a:t>.</a:t>
            </a:r>
          </a:p>
          <a:p>
            <a:pPr marL="502920" indent="-512064">
              <a:buNone/>
            </a:pPr>
            <a:r>
              <a:rPr lang="en-US" sz="2400" b="1" dirty="0">
                <a:solidFill>
                  <a:srgbClr val="007FA3"/>
                </a:solidFill>
              </a:rPr>
              <a:t>3.4 </a:t>
            </a:r>
            <a:r>
              <a:rPr lang="en-US" sz="2400" b="1" dirty="0">
                <a:cs typeface="Arial"/>
              </a:rPr>
              <a:t>Explain </a:t>
            </a:r>
            <a:r>
              <a:rPr lang="en-US" sz="2400" dirty="0">
                <a:cs typeface="Arial"/>
              </a:rPr>
              <a:t>the relevance of the political/legal, economic, and cultural environments to global business</a:t>
            </a:r>
            <a:r>
              <a:rPr lang="en-US" sz="2400" dirty="0"/>
              <a:t>.</a:t>
            </a:r>
          </a:p>
          <a:p>
            <a:pPr marL="502920" lvl="1" indent="0">
              <a:buNone/>
            </a:pPr>
            <a:r>
              <a:rPr lang="en-US" sz="2400" b="1" dirty="0"/>
              <a:t>Know how to </a:t>
            </a:r>
            <a:r>
              <a:rPr lang="en-US" sz="2400" dirty="0"/>
              <a:t>be culturally aware.</a:t>
            </a:r>
          </a:p>
        </p:txBody>
      </p:sp>
    </p:spTree>
    <p:extLst>
      <p:ext uri="{BB962C8B-B14F-4D97-AF65-F5344CB8AC3E}">
        <p14:creationId xmlns:p14="http://schemas.microsoft.com/office/powerpoint/2010/main" val="615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Global Perspective?</a:t>
            </a:r>
          </a:p>
        </p:txBody>
      </p:sp>
      <p:sp>
        <p:nvSpPr>
          <p:cNvPr id="3" name="Content Placeholder 2"/>
          <p:cNvSpPr>
            <a:spLocks noGrp="1"/>
          </p:cNvSpPr>
          <p:nvPr>
            <p:ph idx="1"/>
          </p:nvPr>
        </p:nvSpPr>
        <p:spPr/>
        <p:txBody>
          <a:bodyPr/>
          <a:lstStyle/>
          <a:p>
            <a:pPr marL="0" indent="0">
              <a:spcBef>
                <a:spcPts val="0"/>
              </a:spcBef>
              <a:buClrTx/>
              <a:buSzTx/>
              <a:buNone/>
            </a:pPr>
            <a:r>
              <a:rPr lang="en-US" sz="3200" b="1" dirty="0"/>
              <a:t>Parochialism</a:t>
            </a:r>
            <a:r>
              <a:rPr lang="en-US" sz="3200" dirty="0"/>
              <a:t>: viewing the world solely through your own perspectives, leading to an inability to recognize differences between people</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Possible Global Attitudes</a:t>
            </a:r>
          </a:p>
        </p:txBody>
      </p:sp>
      <p:sp>
        <p:nvSpPr>
          <p:cNvPr id="3" name="Content Placeholder 2"/>
          <p:cNvSpPr>
            <a:spLocks noGrp="1"/>
          </p:cNvSpPr>
          <p:nvPr>
            <p:ph idx="1"/>
          </p:nvPr>
        </p:nvSpPr>
        <p:spPr/>
        <p:txBody>
          <a:bodyPr/>
          <a:lstStyle/>
          <a:p>
            <a:r>
              <a:rPr lang="en-US" sz="2800" b="1" dirty="0"/>
              <a:t>Ethnocentric</a:t>
            </a:r>
            <a:r>
              <a:rPr lang="en-US" sz="2800" dirty="0"/>
              <a:t>: view that home country has best </a:t>
            </a:r>
            <a:r>
              <a:rPr lang="en-US" sz="2800"/>
              <a:t>work </a:t>
            </a:r>
            <a:r>
              <a:rPr lang="en-US" sz="2800" smtClean="0"/>
              <a:t>practices</a:t>
            </a:r>
          </a:p>
          <a:p>
            <a:pPr marL="0" indent="0">
              <a:buNone/>
            </a:pPr>
            <a:endParaRPr lang="en-US" sz="2800" dirty="0"/>
          </a:p>
          <a:p>
            <a:r>
              <a:rPr lang="en-US" sz="2800" b="1" dirty="0" smtClean="0"/>
              <a:t>Geocentric</a:t>
            </a:r>
            <a:r>
              <a:rPr lang="en-US" sz="2800" dirty="0"/>
              <a:t>: world-oriented view; wants to use best practices from around the globe</a:t>
            </a:r>
          </a:p>
        </p:txBody>
      </p:sp>
    </p:spTree>
    <p:extLst>
      <p:ext uri="{BB962C8B-B14F-4D97-AF65-F5344CB8AC3E}">
        <p14:creationId xmlns:p14="http://schemas.microsoft.com/office/powerpoint/2010/main" val="179339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Global Environment</a:t>
            </a:r>
          </a:p>
        </p:txBody>
      </p:sp>
      <p:sp>
        <p:nvSpPr>
          <p:cNvPr id="3" name="Content Placeholder 2"/>
          <p:cNvSpPr>
            <a:spLocks noGrp="1"/>
          </p:cNvSpPr>
          <p:nvPr>
            <p:ph idx="1"/>
          </p:nvPr>
        </p:nvSpPr>
        <p:spPr/>
        <p:txBody>
          <a:bodyPr/>
          <a:lstStyle/>
          <a:p>
            <a:pPr marL="0" indent="0">
              <a:buNone/>
            </a:pPr>
            <a:r>
              <a:rPr lang="en-US" sz="2800" b="1" dirty="0"/>
              <a:t>Regional Trading Alliances</a:t>
            </a:r>
          </a:p>
          <a:p>
            <a:r>
              <a:rPr lang="en-US" sz="2800" dirty="0"/>
              <a:t>Global competition and the global economy are shaped by regional trading agreements, including:</a:t>
            </a:r>
          </a:p>
          <a:p>
            <a:pPr lvl="1"/>
            <a:r>
              <a:rPr lang="en-US" sz="2800" dirty="0"/>
              <a:t>European Union (EU)</a:t>
            </a:r>
          </a:p>
          <a:p>
            <a:pPr lvl="1"/>
            <a:r>
              <a:rPr lang="en-US" sz="2800" dirty="0"/>
              <a:t>North American Free Trade Agreement (NAFTA)</a:t>
            </a:r>
          </a:p>
          <a:p>
            <a:pPr lvl="1"/>
            <a:r>
              <a:rPr lang="en-US" sz="2800" dirty="0"/>
              <a:t>Association of Southeast Asian Nations (ASEAN)</a:t>
            </a:r>
          </a:p>
        </p:txBody>
      </p:sp>
    </p:spTree>
    <p:extLst>
      <p:ext uri="{BB962C8B-B14F-4D97-AF65-F5344CB8AC3E}">
        <p14:creationId xmlns:p14="http://schemas.microsoft.com/office/powerpoint/2010/main" val="161533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European Union</a:t>
            </a:r>
          </a:p>
        </p:txBody>
      </p:sp>
      <p:sp>
        <p:nvSpPr>
          <p:cNvPr id="3" name="Content Placeholder 2"/>
          <p:cNvSpPr>
            <a:spLocks noGrp="1"/>
          </p:cNvSpPr>
          <p:nvPr>
            <p:ph idx="1"/>
          </p:nvPr>
        </p:nvSpPr>
        <p:spPr/>
        <p:txBody>
          <a:bodyPr/>
          <a:lstStyle/>
          <a:p>
            <a:r>
              <a:rPr lang="en-US" sz="2800" b="1" dirty="0"/>
              <a:t>European Union (EU)</a:t>
            </a:r>
            <a:r>
              <a:rPr lang="en-US" sz="2800" dirty="0"/>
              <a:t>: a union of 27 democratic European nations created as a unified economic and trade entity with the </a:t>
            </a:r>
            <a:r>
              <a:rPr lang="en-US" sz="2800" b="1" dirty="0"/>
              <a:t>Euro </a:t>
            </a:r>
            <a:r>
              <a:rPr lang="en-US" sz="2800" dirty="0"/>
              <a:t>as</a:t>
            </a:r>
            <a:r>
              <a:rPr lang="en-US" sz="2800" b="1" dirty="0"/>
              <a:t> </a:t>
            </a:r>
            <a:r>
              <a:rPr lang="en-US" sz="2800" dirty="0"/>
              <a:t>a single common currency</a:t>
            </a:r>
          </a:p>
        </p:txBody>
      </p:sp>
    </p:spTree>
    <p:extLst>
      <p:ext uri="{BB962C8B-B14F-4D97-AF65-F5344CB8AC3E}">
        <p14:creationId xmlns:p14="http://schemas.microsoft.com/office/powerpoint/2010/main" val="149971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3-1</a:t>
            </a:r>
            <a:br>
              <a:rPr lang="en-US" dirty="0"/>
            </a:br>
            <a:r>
              <a:rPr lang="en-US" dirty="0"/>
              <a:t>European Union Map</a:t>
            </a:r>
          </a:p>
        </p:txBody>
      </p:sp>
      <p:pic>
        <p:nvPicPr>
          <p:cNvPr id="6" name="Picture 5" descr="European Union Map shows union of 28 European nations namely &#10;1. Portugal&#10;2. Spain&#10;3. Andorra&#10;4. Italy&#10;5. France&#10;6. Luxembourg&#10;7. Belgium&#10;8. United Kingdom&#10;9. Ireland&#10;10. Denmark&#10;11. Netherlands&#10;12. Germany&#10;13. Poland&#10;14. Czech Rep&#10;15. Slovakia&#10;16. Austria&#10;17. Hungary&#10;18. Slovenia&#10;19. Croatia&#10;20. Romania&#10;21. Bulgaria&#10;22. Greece&#10;23. Cyprus&#10;24. Sweden&#10;25. Finland&#10;26. Estonia&#10;27. Latvia&#10;28. Lithuania&#10;&#10;The countries that applied for membership to join European Union are:&#10;1. Bosnia-Herzegovina &#10;2. Serbia&#10;3. Montenegro&#10;4. Albania &#10;5. Macedonia&#10;6. Turkey &#10;7. Iceland."/>
          <p:cNvPicPr>
            <a:picLocks noChangeAspect="1"/>
          </p:cNvPicPr>
          <p:nvPr/>
        </p:nvPicPr>
        <p:blipFill>
          <a:blip r:embed="rId3" cstate="print"/>
          <a:stretch>
            <a:fillRect/>
          </a:stretch>
        </p:blipFill>
        <p:spPr>
          <a:xfrm>
            <a:off x="282923" y="1330279"/>
            <a:ext cx="8578154" cy="4656713"/>
          </a:xfrm>
          <a:prstGeom prst="rect">
            <a:avLst/>
          </a:prstGeom>
        </p:spPr>
      </p:pic>
      <p:sp>
        <p:nvSpPr>
          <p:cNvPr id="3" name="Text Placeholder 2"/>
          <p:cNvSpPr>
            <a:spLocks noGrp="1"/>
          </p:cNvSpPr>
          <p:nvPr>
            <p:ph type="body" sz="quarter" idx="13"/>
          </p:nvPr>
        </p:nvSpPr>
        <p:spPr/>
        <p:txBody>
          <a:bodyPr/>
          <a:lstStyle/>
          <a:p>
            <a:r>
              <a:rPr lang="en-US" sz="1600" dirty="0"/>
              <a:t>Exhibit 3-1 shows the members of the European Union.</a:t>
            </a:r>
          </a:p>
        </p:txBody>
      </p:sp>
    </p:spTree>
    <p:extLst>
      <p:ext uri="{BB962C8B-B14F-4D97-AF65-F5344CB8AC3E}">
        <p14:creationId xmlns:p14="http://schemas.microsoft.com/office/powerpoint/2010/main" val="183005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North American Free Trade Agreement (NAFTA)</a:t>
            </a:r>
          </a:p>
        </p:txBody>
      </p:sp>
      <p:sp>
        <p:nvSpPr>
          <p:cNvPr id="3" name="Content Placeholder 2"/>
          <p:cNvSpPr>
            <a:spLocks noGrp="1"/>
          </p:cNvSpPr>
          <p:nvPr>
            <p:ph idx="1"/>
          </p:nvPr>
        </p:nvSpPr>
        <p:spPr/>
        <p:txBody>
          <a:bodyPr/>
          <a:lstStyle/>
          <a:p>
            <a:r>
              <a:rPr lang="en-US" sz="2800" b="1" dirty="0"/>
              <a:t>North American Free Trade Agreement (NAFTA)</a:t>
            </a:r>
            <a:r>
              <a:rPr lang="en-US" sz="2800" dirty="0"/>
              <a:t>: an agreement among the Mexican, Canadian, and U.S. governments in which barriers to trade have been eliminated</a:t>
            </a:r>
          </a:p>
        </p:txBody>
      </p:sp>
    </p:spTree>
    <p:extLst>
      <p:ext uri="{BB962C8B-B14F-4D97-AF65-F5344CB8AC3E}">
        <p14:creationId xmlns:p14="http://schemas.microsoft.com/office/powerpoint/2010/main" val="130289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of Southeast Asian Nations (ASEAN)</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Association of Southeast Asian Nations (ASEAN):</a:t>
            </a:r>
            <a:r>
              <a:rPr lang="en-US" sz="2800" dirty="0"/>
              <a:t> a trading alliance of 10 Southeast Asian nations</a:t>
            </a:r>
          </a:p>
          <a:p>
            <a:pPr marL="0" indent="0">
              <a:buNone/>
            </a:pPr>
            <a:r>
              <a:rPr lang="en-US" sz="2400" dirty="0"/>
              <a:t>Indonesia, Thailand, Singapore, Malaysia, Philippines, Vietnam, Myanmar (Burma), Laos, Brunei, Cambodia</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20131412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18628</TotalTime>
  <Words>2938</Words>
  <Application>Microsoft Office PowerPoint</Application>
  <PresentationFormat>On-screen Show (4:3)</PresentationFormat>
  <Paragraphs>138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Verdana</vt:lpstr>
      <vt:lpstr>Wingdings</vt:lpstr>
      <vt:lpstr>508 Lecture</vt:lpstr>
      <vt:lpstr>Management</vt:lpstr>
      <vt:lpstr>Learning Objectives</vt:lpstr>
      <vt:lpstr>What’s Your Global Perspective?</vt:lpstr>
      <vt:lpstr>Three Possible Global Attitudes</vt:lpstr>
      <vt:lpstr>Understanding the Global Environment</vt:lpstr>
      <vt:lpstr>The European Union</vt:lpstr>
      <vt:lpstr>Exhibit 3-1 European Union Map</vt:lpstr>
      <vt:lpstr>North American Free Trade Agreement (NAFTA)</vt:lpstr>
      <vt:lpstr>Association of Southeast Asian Nations (ASEAN)</vt:lpstr>
      <vt:lpstr>Other Trade Alliances</vt:lpstr>
      <vt:lpstr>World Trade Organization</vt:lpstr>
      <vt:lpstr>Organization for Economic Cooperation and Development</vt:lpstr>
      <vt:lpstr>How Organizations Go International (1 of 2)</vt:lpstr>
      <vt:lpstr>Going Global: Exporting and Importing</vt:lpstr>
      <vt:lpstr>Going Global: Licensing and Franchising</vt:lpstr>
      <vt:lpstr>Going Global: Strategic Alliances and Joint Ventures</vt:lpstr>
      <vt:lpstr>Going Global: Foreign Subsidiary</vt:lpstr>
      <vt:lpstr>Managing in a Global Environment</vt:lpstr>
      <vt:lpstr>Economic Environment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4: Managing in a Global Environment</dc:subject>
  <dc:creator>Stephen P. Robbins and Mary Coulter</dc:creator>
  <cp:keywords>Management</cp:keywords>
  <dc:description/>
  <cp:lastModifiedBy>Faculty</cp:lastModifiedBy>
  <cp:revision>641</cp:revision>
  <dcterms:created xsi:type="dcterms:W3CDTF">2014-07-14T20:04:21Z</dcterms:created>
  <dcterms:modified xsi:type="dcterms:W3CDTF">2024-09-05T09:00:32Z</dcterms:modified>
  <cp:category/>
</cp:coreProperties>
</file>