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406" r:id="rId2"/>
    <p:sldId id="349" r:id="rId3"/>
    <p:sldId id="350" r:id="rId4"/>
    <p:sldId id="353" r:id="rId5"/>
    <p:sldId id="354" r:id="rId6"/>
    <p:sldId id="351" r:id="rId7"/>
    <p:sldId id="405" r:id="rId8"/>
    <p:sldId id="358" r:id="rId9"/>
    <p:sldId id="360" r:id="rId10"/>
    <p:sldId id="361" r:id="rId11"/>
    <p:sldId id="362" r:id="rId12"/>
    <p:sldId id="364" r:id="rId13"/>
    <p:sldId id="365" r:id="rId14"/>
    <p:sldId id="366" r:id="rId15"/>
    <p:sldId id="367" r:id="rId16"/>
    <p:sldId id="368" r:id="rId17"/>
    <p:sldId id="369" r:id="rId18"/>
    <p:sldId id="396" r:id="rId19"/>
    <p:sldId id="371" r:id="rId20"/>
    <p:sldId id="372" r:id="rId21"/>
    <p:sldId id="373" r:id="rId22"/>
    <p:sldId id="374" r:id="rId23"/>
    <p:sldId id="375" r:id="rId24"/>
    <p:sldId id="377" r:id="rId25"/>
    <p:sldId id="378" r:id="rId26"/>
    <p:sldId id="379" r:id="rId27"/>
    <p:sldId id="380" r:id="rId28"/>
    <p:sldId id="407" r:id="rId29"/>
    <p:sldId id="385" r:id="rId30"/>
    <p:sldId id="387" r:id="rId31"/>
    <p:sldId id="386" r:id="rId32"/>
    <p:sldId id="388" r:id="rId33"/>
    <p:sldId id="389" r:id="rId34"/>
    <p:sldId id="390" r:id="rId35"/>
    <p:sldId id="391" r:id="rId36"/>
    <p:sldId id="3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33C6C-16AF-41FF-939A-8CEE44220A37}" v="1" dt="2019-11-26T04:55:35.89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87136" autoAdjust="0"/>
  </p:normalViewPr>
  <p:slideViewPr>
    <p:cSldViewPr>
      <p:cViewPr varScale="1">
        <p:scale>
          <a:sx n="100" d="100"/>
          <a:sy n="100" d="100"/>
        </p:scale>
        <p:origin x="1536" y="96"/>
      </p:cViewPr>
      <p:guideLst>
        <p:guide orient="horz" pos="2160"/>
        <p:guide pos="2880"/>
      </p:guideLst>
    </p:cSldViewPr>
  </p:slideViewPr>
  <p:outlineViewPr>
    <p:cViewPr>
      <p:scale>
        <a:sx n="33" d="100"/>
        <a:sy n="33" d="100"/>
      </p:scale>
      <p:origin x="0" y="2455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CB023FBD-AE5D-493B-98BC-0FB1B5A8F522}"/>
    <pc:docChg chg="custSel modSld">
      <pc:chgData name="Muhammad Saad" userId="81bb11d57da80123" providerId="LiveId" clId="{CB023FBD-AE5D-493B-98BC-0FB1B5A8F522}" dt="2019-10-09T03:01:54.077" v="12" actId="20577"/>
      <pc:docMkLst>
        <pc:docMk/>
      </pc:docMkLst>
      <pc:sldChg chg="delSp modSp">
        <pc:chgData name="Muhammad Saad" userId="81bb11d57da80123" providerId="LiveId" clId="{CB023FBD-AE5D-493B-98BC-0FB1B5A8F522}" dt="2019-10-09T03:01:54.077" v="12" actId="20577"/>
        <pc:sldMkLst>
          <pc:docMk/>
          <pc:sldMk cId="1238338791" sldId="406"/>
        </pc:sldMkLst>
        <pc:spChg chg="mod">
          <ac:chgData name="Muhammad Saad" userId="81bb11d57da80123" providerId="LiveId" clId="{CB023FBD-AE5D-493B-98BC-0FB1B5A8F522}" dt="2019-10-09T03:01:47.601" v="10" actId="20577"/>
          <ac:spMkLst>
            <pc:docMk/>
            <pc:sldMk cId="1238338791" sldId="406"/>
            <ac:spMk id="2" creationId="{00000000-0000-0000-0000-000000000000}"/>
          </ac:spMkLst>
        </pc:spChg>
        <pc:spChg chg="mod">
          <ac:chgData name="Muhammad Saad" userId="81bb11d57da80123" providerId="LiveId" clId="{CB023FBD-AE5D-493B-98BC-0FB1B5A8F522}" dt="2019-10-09T03:01:54.077" v="12" actId="20577"/>
          <ac:spMkLst>
            <pc:docMk/>
            <pc:sldMk cId="1238338791" sldId="406"/>
            <ac:spMk id="3" creationId="{00000000-0000-0000-0000-000000000000}"/>
          </ac:spMkLst>
        </pc:spChg>
        <pc:picChg chg="del">
          <ac:chgData name="Muhammad Saad" userId="81bb11d57da80123" providerId="LiveId" clId="{CB023FBD-AE5D-493B-98BC-0FB1B5A8F522}" dt="2019-10-09T03:01:39.544" v="0" actId="478"/>
          <ac:picMkLst>
            <pc:docMk/>
            <pc:sldMk cId="1238338791" sldId="406"/>
            <ac:picMk id="10" creationId="{00000000-0000-0000-0000-000000000000}"/>
          </ac:picMkLst>
        </pc:picChg>
      </pc:sldChg>
    </pc:docChg>
  </pc:docChgLst>
  <pc:docChgLst>
    <pc:chgData name="Muhammad Saad" userId="81bb11d57da80123" providerId="LiveId" clId="{31FDFD71-D091-4FA0-B2C0-5B63AD78AF50}"/>
    <pc:docChg chg="custSel addSld delSld modSld sldOrd">
      <pc:chgData name="Muhammad Saad" userId="81bb11d57da80123" providerId="LiveId" clId="{31FDFD71-D091-4FA0-B2C0-5B63AD78AF50}" dt="2019-10-16T03:22:06.460" v="239" actId="2696"/>
      <pc:docMkLst>
        <pc:docMk/>
      </pc:docMkLst>
      <pc:sldChg chg="modSp">
        <pc:chgData name="Muhammad Saad" userId="81bb11d57da80123" providerId="LiveId" clId="{31FDFD71-D091-4FA0-B2C0-5B63AD78AF50}" dt="2019-10-09T03:02:36.593" v="11" actId="20577"/>
        <pc:sldMkLst>
          <pc:docMk/>
          <pc:sldMk cId="6156025" sldId="349"/>
        </pc:sldMkLst>
        <pc:spChg chg="mod">
          <ac:chgData name="Muhammad Saad" userId="81bb11d57da80123" providerId="LiveId" clId="{31FDFD71-D091-4FA0-B2C0-5B63AD78AF50}" dt="2019-10-09T03:02:36.593" v="11" actId="20577"/>
          <ac:spMkLst>
            <pc:docMk/>
            <pc:sldMk cId="6156025" sldId="349"/>
            <ac:spMk id="3" creationId="{00000000-0000-0000-0000-000000000000}"/>
          </ac:spMkLst>
        </pc:spChg>
      </pc:sldChg>
      <pc:sldChg chg="modSp">
        <pc:chgData name="Muhammad Saad" userId="81bb11d57da80123" providerId="LiveId" clId="{31FDFD71-D091-4FA0-B2C0-5B63AD78AF50}" dt="2019-10-09T03:02:53.565" v="15" actId="20577"/>
        <pc:sldMkLst>
          <pc:docMk/>
          <pc:sldMk cId="1830057982" sldId="354"/>
        </pc:sldMkLst>
        <pc:spChg chg="mod">
          <ac:chgData name="Muhammad Saad" userId="81bb11d57da80123" providerId="LiveId" clId="{31FDFD71-D091-4FA0-B2C0-5B63AD78AF50}" dt="2019-10-09T03:02:53.565" v="15" actId="20577"/>
          <ac:spMkLst>
            <pc:docMk/>
            <pc:sldMk cId="1830057982" sldId="354"/>
            <ac:spMk id="2" creationId="{00000000-0000-0000-0000-000000000000}"/>
          </ac:spMkLst>
        </pc:spChg>
        <pc:spChg chg="mod">
          <ac:chgData name="Muhammad Saad" userId="81bb11d57da80123" providerId="LiveId" clId="{31FDFD71-D091-4FA0-B2C0-5B63AD78AF50}" dt="2019-10-09T03:02:50.409" v="13" actId="20577"/>
          <ac:spMkLst>
            <pc:docMk/>
            <pc:sldMk cId="1830057982" sldId="354"/>
            <ac:spMk id="3" creationId="{00000000-0000-0000-0000-000000000000}"/>
          </ac:spMkLst>
        </pc:spChg>
      </pc:sldChg>
      <pc:sldChg chg="modSp">
        <pc:chgData name="Muhammad Saad" userId="81bb11d57da80123" providerId="LiveId" clId="{31FDFD71-D091-4FA0-B2C0-5B63AD78AF50}" dt="2019-10-09T03:03:07.876" v="17" actId="20577"/>
        <pc:sldMkLst>
          <pc:docMk/>
          <pc:sldMk cId="969739050" sldId="358"/>
        </pc:sldMkLst>
        <pc:spChg chg="mod">
          <ac:chgData name="Muhammad Saad" userId="81bb11d57da80123" providerId="LiveId" clId="{31FDFD71-D091-4FA0-B2C0-5B63AD78AF50}" dt="2019-10-09T03:03:07.876" v="17" actId="20577"/>
          <ac:spMkLst>
            <pc:docMk/>
            <pc:sldMk cId="969739050" sldId="358"/>
            <ac:spMk id="3" creationId="{00000000-0000-0000-0000-000000000000}"/>
          </ac:spMkLst>
        </pc:spChg>
      </pc:sldChg>
      <pc:sldChg chg="modSp">
        <pc:chgData name="Muhammad Saad" userId="81bb11d57da80123" providerId="LiveId" clId="{31FDFD71-D091-4FA0-B2C0-5B63AD78AF50}" dt="2019-10-09T03:03:14.069" v="19" actId="20577"/>
        <pc:sldMkLst>
          <pc:docMk/>
          <pc:sldMk cId="815143962" sldId="360"/>
        </pc:sldMkLst>
        <pc:spChg chg="mod">
          <ac:chgData name="Muhammad Saad" userId="81bb11d57da80123" providerId="LiveId" clId="{31FDFD71-D091-4FA0-B2C0-5B63AD78AF50}" dt="2019-10-09T03:03:14.069" v="19" actId="20577"/>
          <ac:spMkLst>
            <pc:docMk/>
            <pc:sldMk cId="815143962" sldId="360"/>
            <ac:spMk id="2" creationId="{00000000-0000-0000-0000-000000000000}"/>
          </ac:spMkLst>
        </pc:spChg>
      </pc:sldChg>
      <pc:sldChg chg="modSp">
        <pc:chgData name="Muhammad Saad" userId="81bb11d57da80123" providerId="LiveId" clId="{31FDFD71-D091-4FA0-B2C0-5B63AD78AF50}" dt="2019-10-09T03:03:21.382" v="21" actId="20577"/>
        <pc:sldMkLst>
          <pc:docMk/>
          <pc:sldMk cId="1823384435" sldId="362"/>
        </pc:sldMkLst>
        <pc:spChg chg="mod">
          <ac:chgData name="Muhammad Saad" userId="81bb11d57da80123" providerId="LiveId" clId="{31FDFD71-D091-4FA0-B2C0-5B63AD78AF50}" dt="2019-10-09T03:03:21.382" v="21" actId="20577"/>
          <ac:spMkLst>
            <pc:docMk/>
            <pc:sldMk cId="1823384435" sldId="362"/>
            <ac:spMk id="2" creationId="{00000000-0000-0000-0000-000000000000}"/>
          </ac:spMkLst>
        </pc:spChg>
      </pc:sldChg>
      <pc:sldChg chg="modSp">
        <pc:chgData name="Muhammad Saad" userId="81bb11d57da80123" providerId="LiveId" clId="{31FDFD71-D091-4FA0-B2C0-5B63AD78AF50}" dt="2019-10-09T03:03:28.271" v="23" actId="20577"/>
        <pc:sldMkLst>
          <pc:docMk/>
          <pc:sldMk cId="1373807134" sldId="365"/>
        </pc:sldMkLst>
        <pc:spChg chg="mod">
          <ac:chgData name="Muhammad Saad" userId="81bb11d57da80123" providerId="LiveId" clId="{31FDFD71-D091-4FA0-B2C0-5B63AD78AF50}" dt="2019-10-09T03:03:28.271" v="23" actId="20577"/>
          <ac:spMkLst>
            <pc:docMk/>
            <pc:sldMk cId="1373807134" sldId="365"/>
            <ac:spMk id="2" creationId="{00000000-0000-0000-0000-000000000000}"/>
          </ac:spMkLst>
        </pc:spChg>
      </pc:sldChg>
      <pc:sldChg chg="modSp">
        <pc:chgData name="Muhammad Saad" userId="81bb11d57da80123" providerId="LiveId" clId="{31FDFD71-D091-4FA0-B2C0-5B63AD78AF50}" dt="2019-10-09T03:03:38.050" v="25" actId="20577"/>
        <pc:sldMkLst>
          <pc:docMk/>
          <pc:sldMk cId="1342375334" sldId="368"/>
        </pc:sldMkLst>
        <pc:spChg chg="mod">
          <ac:chgData name="Muhammad Saad" userId="81bb11d57da80123" providerId="LiveId" clId="{31FDFD71-D091-4FA0-B2C0-5B63AD78AF50}" dt="2019-10-09T03:03:38.050" v="25" actId="20577"/>
          <ac:spMkLst>
            <pc:docMk/>
            <pc:sldMk cId="1342375334" sldId="368"/>
            <ac:spMk id="2" creationId="{00000000-0000-0000-0000-000000000000}"/>
          </ac:spMkLst>
        </pc:spChg>
      </pc:sldChg>
      <pc:sldChg chg="modSp">
        <pc:chgData name="Muhammad Saad" userId="81bb11d57da80123" providerId="LiveId" clId="{31FDFD71-D091-4FA0-B2C0-5B63AD78AF50}" dt="2019-10-09T03:03:43.216" v="27" actId="20577"/>
        <pc:sldMkLst>
          <pc:docMk/>
          <pc:sldMk cId="516677314" sldId="369"/>
        </pc:sldMkLst>
        <pc:spChg chg="mod">
          <ac:chgData name="Muhammad Saad" userId="81bb11d57da80123" providerId="LiveId" clId="{31FDFD71-D091-4FA0-B2C0-5B63AD78AF50}" dt="2019-10-09T03:03:43.216" v="27" actId="20577"/>
          <ac:spMkLst>
            <pc:docMk/>
            <pc:sldMk cId="516677314" sldId="369"/>
            <ac:spMk id="2" creationId="{00000000-0000-0000-0000-000000000000}"/>
          </ac:spMkLst>
        </pc:spChg>
      </pc:sldChg>
      <pc:sldChg chg="modSp">
        <pc:chgData name="Muhammad Saad" userId="81bb11d57da80123" providerId="LiveId" clId="{31FDFD71-D091-4FA0-B2C0-5B63AD78AF50}" dt="2019-10-09T03:04:37.205" v="31" actId="20577"/>
        <pc:sldMkLst>
          <pc:docMk/>
          <pc:sldMk cId="1087925592" sldId="373"/>
        </pc:sldMkLst>
        <pc:spChg chg="mod">
          <ac:chgData name="Muhammad Saad" userId="81bb11d57da80123" providerId="LiveId" clId="{31FDFD71-D091-4FA0-B2C0-5B63AD78AF50}" dt="2019-10-09T03:04:32.944" v="29" actId="20577"/>
          <ac:spMkLst>
            <pc:docMk/>
            <pc:sldMk cId="1087925592" sldId="373"/>
            <ac:spMk id="2" creationId="{00000000-0000-0000-0000-000000000000}"/>
          </ac:spMkLst>
        </pc:spChg>
        <pc:spChg chg="mod">
          <ac:chgData name="Muhammad Saad" userId="81bb11d57da80123" providerId="LiveId" clId="{31FDFD71-D091-4FA0-B2C0-5B63AD78AF50}" dt="2019-10-09T03:04:37.205" v="31" actId="20577"/>
          <ac:spMkLst>
            <pc:docMk/>
            <pc:sldMk cId="1087925592" sldId="373"/>
            <ac:spMk id="4" creationId="{00000000-0000-0000-0000-000000000000}"/>
          </ac:spMkLst>
        </pc:spChg>
      </pc:sldChg>
      <pc:sldChg chg="modSp">
        <pc:chgData name="Muhammad Saad" userId="81bb11d57da80123" providerId="LiveId" clId="{31FDFD71-D091-4FA0-B2C0-5B63AD78AF50}" dt="2019-10-09T03:05:00.189" v="33" actId="20577"/>
        <pc:sldMkLst>
          <pc:docMk/>
          <pc:sldMk cId="79761560" sldId="378"/>
        </pc:sldMkLst>
        <pc:spChg chg="mod">
          <ac:chgData name="Muhammad Saad" userId="81bb11d57da80123" providerId="LiveId" clId="{31FDFD71-D091-4FA0-B2C0-5B63AD78AF50}" dt="2019-10-09T03:05:00.189" v="33" actId="20577"/>
          <ac:spMkLst>
            <pc:docMk/>
            <pc:sldMk cId="79761560" sldId="378"/>
            <ac:spMk id="2" creationId="{00000000-0000-0000-0000-000000000000}"/>
          </ac:spMkLst>
        </pc:spChg>
      </pc:sldChg>
      <pc:sldChg chg="modSp del">
        <pc:chgData name="Muhammad Saad" userId="81bb11d57da80123" providerId="LiveId" clId="{31FDFD71-D091-4FA0-B2C0-5B63AD78AF50}" dt="2019-10-15T07:29:43.633" v="61" actId="2696"/>
        <pc:sldMkLst>
          <pc:docMk/>
          <pc:sldMk cId="1463619574" sldId="381"/>
        </pc:sldMkLst>
        <pc:spChg chg="mod">
          <ac:chgData name="Muhammad Saad" userId="81bb11d57da80123" providerId="LiveId" clId="{31FDFD71-D091-4FA0-B2C0-5B63AD78AF50}" dt="2019-10-09T03:05:08.050" v="35" actId="20577"/>
          <ac:spMkLst>
            <pc:docMk/>
            <pc:sldMk cId="1463619574" sldId="381"/>
            <ac:spMk id="2" creationId="{00000000-0000-0000-0000-000000000000}"/>
          </ac:spMkLst>
        </pc:spChg>
      </pc:sldChg>
      <pc:sldChg chg="modSp del">
        <pc:chgData name="Muhammad Saad" userId="81bb11d57da80123" providerId="LiveId" clId="{31FDFD71-D091-4FA0-B2C0-5B63AD78AF50}" dt="2019-10-15T07:29:45.042" v="62" actId="2696"/>
        <pc:sldMkLst>
          <pc:docMk/>
          <pc:sldMk cId="894003259" sldId="382"/>
        </pc:sldMkLst>
        <pc:spChg chg="mod">
          <ac:chgData name="Muhammad Saad" userId="81bb11d57da80123" providerId="LiveId" clId="{31FDFD71-D091-4FA0-B2C0-5B63AD78AF50}" dt="2019-10-09T03:05:34.001" v="39" actId="20577"/>
          <ac:spMkLst>
            <pc:docMk/>
            <pc:sldMk cId="894003259" sldId="382"/>
            <ac:spMk id="2" creationId="{00000000-0000-0000-0000-000000000000}"/>
          </ac:spMkLst>
        </pc:spChg>
        <pc:spChg chg="mod">
          <ac:chgData name="Muhammad Saad" userId="81bb11d57da80123" providerId="LiveId" clId="{31FDFD71-D091-4FA0-B2C0-5B63AD78AF50}" dt="2019-10-09T03:05:26.881" v="37" actId="20577"/>
          <ac:spMkLst>
            <pc:docMk/>
            <pc:sldMk cId="894003259" sldId="382"/>
            <ac:spMk id="3" creationId="{00000000-0000-0000-0000-000000000000}"/>
          </ac:spMkLst>
        </pc:spChg>
      </pc:sldChg>
      <pc:sldChg chg="modSp del">
        <pc:chgData name="Muhammad Saad" userId="81bb11d57da80123" providerId="LiveId" clId="{31FDFD71-D091-4FA0-B2C0-5B63AD78AF50}" dt="2019-10-15T07:29:48.217" v="63" actId="2696"/>
        <pc:sldMkLst>
          <pc:docMk/>
          <pc:sldMk cId="984724447" sldId="383"/>
        </pc:sldMkLst>
        <pc:spChg chg="mod">
          <ac:chgData name="Muhammad Saad" userId="81bb11d57da80123" providerId="LiveId" clId="{31FDFD71-D091-4FA0-B2C0-5B63AD78AF50}" dt="2019-10-09T03:05:42.972" v="41" actId="20577"/>
          <ac:spMkLst>
            <pc:docMk/>
            <pc:sldMk cId="984724447" sldId="383"/>
            <ac:spMk id="2" creationId="{00000000-0000-0000-0000-000000000000}"/>
          </ac:spMkLst>
        </pc:spChg>
        <pc:spChg chg="mod">
          <ac:chgData name="Muhammad Saad" userId="81bb11d57da80123" providerId="LiveId" clId="{31FDFD71-D091-4FA0-B2C0-5B63AD78AF50}" dt="2019-10-09T03:05:46.581" v="43" actId="20577"/>
          <ac:spMkLst>
            <pc:docMk/>
            <pc:sldMk cId="984724447" sldId="383"/>
            <ac:spMk id="3" creationId="{00000000-0000-0000-0000-000000000000}"/>
          </ac:spMkLst>
        </pc:spChg>
      </pc:sldChg>
      <pc:sldChg chg="modSp">
        <pc:chgData name="Muhammad Saad" userId="81bb11d57da80123" providerId="LiveId" clId="{31FDFD71-D091-4FA0-B2C0-5B63AD78AF50}" dt="2019-10-15T07:35:07.705" v="225" actId="20577"/>
        <pc:sldMkLst>
          <pc:docMk/>
          <pc:sldMk cId="1356790824" sldId="384"/>
        </pc:sldMkLst>
        <pc:spChg chg="mod">
          <ac:chgData name="Muhammad Saad" userId="81bb11d57da80123" providerId="LiveId" clId="{31FDFD71-D091-4FA0-B2C0-5B63AD78AF50}" dt="2019-10-15T07:33:46.459" v="217" actId="20577"/>
          <ac:spMkLst>
            <pc:docMk/>
            <pc:sldMk cId="1356790824" sldId="384"/>
            <ac:spMk id="2" creationId="{00000000-0000-0000-0000-000000000000}"/>
          </ac:spMkLst>
        </pc:spChg>
        <pc:spChg chg="mod">
          <ac:chgData name="Muhammad Saad" userId="81bb11d57da80123" providerId="LiveId" clId="{31FDFD71-D091-4FA0-B2C0-5B63AD78AF50}" dt="2019-10-15T07:35:07.705" v="225" actId="20577"/>
          <ac:spMkLst>
            <pc:docMk/>
            <pc:sldMk cId="1356790824" sldId="384"/>
            <ac:spMk id="3" creationId="{00000000-0000-0000-0000-000000000000}"/>
          </ac:spMkLst>
        </pc:spChg>
      </pc:sldChg>
      <pc:sldChg chg="modSp">
        <pc:chgData name="Muhammad Saad" userId="81bb11d57da80123" providerId="LiveId" clId="{31FDFD71-D091-4FA0-B2C0-5B63AD78AF50}" dt="2019-10-09T03:05:59.128" v="47" actId="20577"/>
        <pc:sldMkLst>
          <pc:docMk/>
          <pc:sldMk cId="739322512" sldId="385"/>
        </pc:sldMkLst>
        <pc:spChg chg="mod">
          <ac:chgData name="Muhammad Saad" userId="81bb11d57da80123" providerId="LiveId" clId="{31FDFD71-D091-4FA0-B2C0-5B63AD78AF50}" dt="2019-10-09T03:05:53.770" v="45" actId="20577"/>
          <ac:spMkLst>
            <pc:docMk/>
            <pc:sldMk cId="739322512" sldId="385"/>
            <ac:spMk id="2" creationId="{00000000-0000-0000-0000-000000000000}"/>
          </ac:spMkLst>
        </pc:spChg>
        <pc:spChg chg="mod">
          <ac:chgData name="Muhammad Saad" userId="81bb11d57da80123" providerId="LiveId" clId="{31FDFD71-D091-4FA0-B2C0-5B63AD78AF50}" dt="2019-10-09T03:05:59.128" v="47" actId="20577"/>
          <ac:spMkLst>
            <pc:docMk/>
            <pc:sldMk cId="739322512" sldId="385"/>
            <ac:spMk id="3" creationId="{00000000-0000-0000-0000-000000000000}"/>
          </ac:spMkLst>
        </pc:spChg>
      </pc:sldChg>
      <pc:sldChg chg="modSp">
        <pc:chgData name="Muhammad Saad" userId="81bb11d57da80123" providerId="LiveId" clId="{31FDFD71-D091-4FA0-B2C0-5B63AD78AF50}" dt="2019-10-09T03:06:16.343" v="51" actId="20577"/>
        <pc:sldMkLst>
          <pc:docMk/>
          <pc:sldMk cId="1765671000" sldId="390"/>
        </pc:sldMkLst>
        <pc:spChg chg="mod">
          <ac:chgData name="Muhammad Saad" userId="81bb11d57da80123" providerId="LiveId" clId="{31FDFD71-D091-4FA0-B2C0-5B63AD78AF50}" dt="2019-10-09T03:06:12.285" v="49" actId="20577"/>
          <ac:spMkLst>
            <pc:docMk/>
            <pc:sldMk cId="1765671000" sldId="390"/>
            <ac:spMk id="2" creationId="{00000000-0000-0000-0000-000000000000}"/>
          </ac:spMkLst>
        </pc:spChg>
        <pc:spChg chg="mod">
          <ac:chgData name="Muhammad Saad" userId="81bb11d57da80123" providerId="LiveId" clId="{31FDFD71-D091-4FA0-B2C0-5B63AD78AF50}" dt="2019-10-09T03:06:16.343" v="51" actId="20577"/>
          <ac:spMkLst>
            <pc:docMk/>
            <pc:sldMk cId="1765671000" sldId="390"/>
            <ac:spMk id="3" creationId="{00000000-0000-0000-0000-000000000000}"/>
          </ac:spMkLst>
        </pc:spChg>
      </pc:sldChg>
      <pc:sldChg chg="del">
        <pc:chgData name="Muhammad Saad" userId="81bb11d57da80123" providerId="LiveId" clId="{31FDFD71-D091-4FA0-B2C0-5B63AD78AF50}" dt="2019-10-16T03:22:05.402" v="238" actId="2696"/>
        <pc:sldMkLst>
          <pc:docMk/>
          <pc:sldMk cId="1727738199" sldId="393"/>
        </pc:sldMkLst>
      </pc:sldChg>
      <pc:sldChg chg="del">
        <pc:chgData name="Muhammad Saad" userId="81bb11d57da80123" providerId="LiveId" clId="{31FDFD71-D091-4FA0-B2C0-5B63AD78AF50}" dt="2019-10-16T03:22:06.460" v="239" actId="2696"/>
        <pc:sldMkLst>
          <pc:docMk/>
          <pc:sldMk cId="1542311634" sldId="394"/>
        </pc:sldMkLst>
      </pc:sldChg>
      <pc:sldChg chg="del">
        <pc:chgData name="Muhammad Saad" userId="81bb11d57da80123" providerId="LiveId" clId="{31FDFD71-D091-4FA0-B2C0-5B63AD78AF50}" dt="2019-10-09T03:06:23.338" v="52" actId="2696"/>
        <pc:sldMkLst>
          <pc:docMk/>
          <pc:sldMk cId="184606948" sldId="395"/>
        </pc:sldMkLst>
      </pc:sldChg>
      <pc:sldChg chg="del">
        <pc:chgData name="Muhammad Saad" userId="81bb11d57da80123" providerId="LiveId" clId="{31FDFD71-D091-4FA0-B2C0-5B63AD78AF50}" dt="2019-10-09T03:06:24.010" v="53" actId="2696"/>
        <pc:sldMkLst>
          <pc:docMk/>
          <pc:sldMk cId="801051591" sldId="397"/>
        </pc:sldMkLst>
      </pc:sldChg>
      <pc:sldChg chg="del">
        <pc:chgData name="Muhammad Saad" userId="81bb11d57da80123" providerId="LiveId" clId="{31FDFD71-D091-4FA0-B2C0-5B63AD78AF50}" dt="2019-10-09T03:06:24.839" v="54" actId="2696"/>
        <pc:sldMkLst>
          <pc:docMk/>
          <pc:sldMk cId="951121591" sldId="398"/>
        </pc:sldMkLst>
      </pc:sldChg>
      <pc:sldChg chg="del">
        <pc:chgData name="Muhammad Saad" userId="81bb11d57da80123" providerId="LiveId" clId="{31FDFD71-D091-4FA0-B2C0-5B63AD78AF50}" dt="2019-10-09T03:06:26.226" v="55" actId="2696"/>
        <pc:sldMkLst>
          <pc:docMk/>
          <pc:sldMk cId="469394248" sldId="399"/>
        </pc:sldMkLst>
      </pc:sldChg>
      <pc:sldChg chg="del">
        <pc:chgData name="Muhammad Saad" userId="81bb11d57da80123" providerId="LiveId" clId="{31FDFD71-D091-4FA0-B2C0-5B63AD78AF50}" dt="2019-10-09T03:06:27.148" v="56" actId="2696"/>
        <pc:sldMkLst>
          <pc:docMk/>
          <pc:sldMk cId="1751251937" sldId="400"/>
        </pc:sldMkLst>
      </pc:sldChg>
      <pc:sldChg chg="del">
        <pc:chgData name="Muhammad Saad" userId="81bb11d57da80123" providerId="LiveId" clId="{31FDFD71-D091-4FA0-B2C0-5B63AD78AF50}" dt="2019-10-09T03:06:28.133" v="57" actId="2696"/>
        <pc:sldMkLst>
          <pc:docMk/>
          <pc:sldMk cId="861770499" sldId="401"/>
        </pc:sldMkLst>
      </pc:sldChg>
      <pc:sldChg chg="del">
        <pc:chgData name="Muhammad Saad" userId="81bb11d57da80123" providerId="LiveId" clId="{31FDFD71-D091-4FA0-B2C0-5B63AD78AF50}" dt="2019-10-09T03:06:30.527" v="59" actId="2696"/>
        <pc:sldMkLst>
          <pc:docMk/>
          <pc:sldMk cId="1583078623" sldId="402"/>
        </pc:sldMkLst>
      </pc:sldChg>
      <pc:sldChg chg="del">
        <pc:chgData name="Muhammad Saad" userId="81bb11d57da80123" providerId="LiveId" clId="{31FDFD71-D091-4FA0-B2C0-5B63AD78AF50}" dt="2019-10-09T03:06:29.258" v="58" actId="2696"/>
        <pc:sldMkLst>
          <pc:docMk/>
          <pc:sldMk cId="552227828" sldId="403"/>
        </pc:sldMkLst>
      </pc:sldChg>
      <pc:sldChg chg="del">
        <pc:chgData name="Muhammad Saad" userId="81bb11d57da80123" providerId="LiveId" clId="{31FDFD71-D091-4FA0-B2C0-5B63AD78AF50}" dt="2019-10-09T03:06:31.746" v="60" actId="2696"/>
        <pc:sldMkLst>
          <pc:docMk/>
          <pc:sldMk cId="366081362" sldId="404"/>
        </pc:sldMkLst>
      </pc:sldChg>
      <pc:sldChg chg="modSp add">
        <pc:chgData name="Muhammad Saad" userId="81bb11d57da80123" providerId="LiveId" clId="{31FDFD71-D091-4FA0-B2C0-5B63AD78AF50}" dt="2019-10-15T09:15:39.492" v="237" actId="20577"/>
        <pc:sldMkLst>
          <pc:docMk/>
          <pc:sldMk cId="1392287327" sldId="407"/>
        </pc:sldMkLst>
        <pc:spChg chg="mod">
          <ac:chgData name="Muhammad Saad" userId="81bb11d57da80123" providerId="LiveId" clId="{31FDFD71-D091-4FA0-B2C0-5B63AD78AF50}" dt="2019-10-15T09:15:39.492" v="237" actId="20577"/>
          <ac:spMkLst>
            <pc:docMk/>
            <pc:sldMk cId="1392287327" sldId="407"/>
            <ac:spMk id="3" creationId="{67D46A13-F082-4B0D-87AA-2AC8C2D2E326}"/>
          </ac:spMkLst>
        </pc:spChg>
      </pc:sldChg>
      <pc:sldChg chg="modSp add del ord">
        <pc:chgData name="Muhammad Saad" userId="81bb11d57da80123" providerId="LiveId" clId="{31FDFD71-D091-4FA0-B2C0-5B63AD78AF50}" dt="2019-10-15T07:30:48.150" v="94" actId="2696"/>
        <pc:sldMkLst>
          <pc:docMk/>
          <pc:sldMk cId="2483688788" sldId="407"/>
        </pc:sldMkLst>
        <pc:spChg chg="mod">
          <ac:chgData name="Muhammad Saad" userId="81bb11d57da80123" providerId="LiveId" clId="{31FDFD71-D091-4FA0-B2C0-5B63AD78AF50}" dt="2019-10-15T07:30:05.603" v="90" actId="20577"/>
          <ac:spMkLst>
            <pc:docMk/>
            <pc:sldMk cId="2483688788" sldId="407"/>
            <ac:spMk id="2" creationId="{5E13E818-35D7-4C3F-93D3-5375C69BD701}"/>
          </ac:spMkLst>
        </pc:spChg>
      </pc:sldChg>
    </pc:docChg>
  </pc:docChgLst>
  <pc:docChgLst>
    <pc:chgData name="Muhammad Saad" userId="81bb11d57da80123" providerId="LiveId" clId="{30A33C6C-16AF-41FF-939A-8CEE44220A37}"/>
    <pc:docChg chg="modSld sldOrd">
      <pc:chgData name="Muhammad Saad" userId="81bb11d57da80123" providerId="LiveId" clId="{30A33C6C-16AF-41FF-939A-8CEE44220A37}" dt="2019-11-26T04:55:35.889" v="0"/>
      <pc:docMkLst>
        <pc:docMk/>
      </pc:docMkLst>
      <pc:sldChg chg="ord">
        <pc:chgData name="Muhammad Saad" userId="81bb11d57da80123" providerId="LiveId" clId="{30A33C6C-16AF-41FF-939A-8CEE44220A37}" dt="2019-11-26T04:55:35.889" v="0"/>
        <pc:sldMkLst>
          <pc:docMk/>
          <pc:sldMk cId="1830057982" sldId="3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last step in the decision-making process involves evaluating the outcome or result of the decision to see whether the problem was resolved. If the evaluation shows that the problem still exists, then the manager needs to assess what went wrong. Was the problem incorrectly defined? Were errors made when evaluating alternatives? Was the right alternative selected but poorly implemented? The answers might lead you to redo an earlier step or might even require starting the whole process 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Although everyone in an organization makes decisions, decision-making is particularly important to managers. As Exhibit 2-5 shows, it’s part of all four managerial functions. In fact, that’s why we say that decision-making is the essence of management. And that’s why managers—when they plan, organize, lead, and control—are called </a:t>
            </a:r>
            <a:r>
              <a:rPr lang="en-US" i="1" dirty="0">
                <a:cs typeface="Arial" charset="0"/>
              </a:rPr>
              <a:t>decision makers</a:t>
            </a:r>
            <a:r>
              <a:rPr lang="en-US" dirty="0">
                <a:cs typeface="Arial"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994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We assume that managers will use </a:t>
            </a:r>
            <a:r>
              <a:rPr lang="en-US" b="1" dirty="0">
                <a:cs typeface="Arial" charset="0"/>
              </a:rPr>
              <a:t>rational decision</a:t>
            </a:r>
            <a:r>
              <a:rPr lang="en-US" sz="1200" kern="1200" dirty="0">
                <a:solidFill>
                  <a:schemeClr val="tx1"/>
                </a:solidFill>
                <a:latin typeface="+mn-lt"/>
                <a:ea typeface="+mn-ea"/>
                <a:cs typeface="+mn-cs"/>
              </a:rPr>
              <a:t>-</a:t>
            </a:r>
            <a:r>
              <a:rPr lang="en-US" b="1" dirty="0">
                <a:cs typeface="Arial" charset="0"/>
              </a:rPr>
              <a:t>making</a:t>
            </a:r>
            <a:r>
              <a:rPr lang="en-US" dirty="0">
                <a:cs typeface="Arial" charset="0"/>
              </a:rPr>
              <a:t>; that is, they’ll make logical and consistent choices to maximize value. After all, managers have all sorts of tools and techniques to help them be rational decision makers. Managers aren’t always rational. What does it mean to be a “rational” decision maker? A rational decision maker would be fully objective and logical. The problem faced would be clear and unambiguous, and the decision maker would have a clear and specific goal and know all possible alternatives and consequences. Finally, making decisions rationally would consistently lead to selecting the alternative that maximizes the likelihood of achieving that goal.</a:t>
            </a:r>
          </a:p>
          <a:p>
            <a:pPr eaLnBrk="1" hangingPunct="1"/>
            <a:endParaRPr lang="en-US" dirty="0">
              <a:cs typeface="Arial" charset="0"/>
            </a:endParaRPr>
          </a:p>
          <a:p>
            <a:r>
              <a:rPr lang="en-US" sz="1200" b="0" i="0" u="none" strike="noStrike" kern="1200" baseline="0" dirty="0">
                <a:solidFill>
                  <a:schemeClr val="tx1"/>
                </a:solidFill>
                <a:latin typeface="+mn-lt"/>
                <a:ea typeface="+mn-ea"/>
                <a:cs typeface="+mn-cs"/>
              </a:rPr>
              <a:t> These assumptions apply to any decision—personal or managerial. However, for managerial decision making, we need to add one additional assumption—decisions are made in the best interests of the organization. These assumptions of rationality aren’t very realistic and managers don’t always act rationally, but the next concept can help explain how most decisions get made in organizations.</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68300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more realistic approach to describing how managers make decisions is the concept of </a:t>
            </a:r>
            <a:r>
              <a:rPr lang="en-US" b="1" dirty="0">
                <a:cs typeface="Arial" charset="0"/>
              </a:rPr>
              <a:t>bounded rationality</a:t>
            </a:r>
            <a:r>
              <a:rPr lang="en-US" dirty="0">
                <a:cs typeface="Arial" charset="0"/>
              </a:rPr>
              <a:t>, which says that managers make decisions rationally, but are limited (bounded) by their ability to process information. Because they can’t possibly analyze all information on all alternatives, managers </a:t>
            </a:r>
            <a:r>
              <a:rPr lang="en-US" b="1" dirty="0">
                <a:cs typeface="Arial" charset="0"/>
              </a:rPr>
              <a:t>satisfice</a:t>
            </a:r>
            <a:r>
              <a:rPr lang="en-US" dirty="0">
                <a:cs typeface="Arial" charset="0"/>
              </a:rPr>
              <a:t>, rather than maximize. That is, they accept solutions that are “good enough.” They’re being rational within the limits (bounds) of their ability to process information.</a:t>
            </a:r>
          </a:p>
          <a:p>
            <a:pPr eaLnBrk="1" hangingPunct="1"/>
            <a:endParaRPr lang="en-US" dirty="0">
              <a:cs typeface="Arial" charset="0"/>
            </a:endParaRPr>
          </a:p>
          <a:p>
            <a:pPr eaLnBrk="1" hangingPunct="1"/>
            <a:r>
              <a:rPr lang="en-US" dirty="0">
                <a:cs typeface="Arial" charset="0"/>
              </a:rPr>
              <a:t>However, keep in mind that their decision-making is also likely influenced by the organization’s culture, internal politics, power considerations, and by a phenomenon called </a:t>
            </a:r>
            <a:r>
              <a:rPr lang="en-US" b="1" dirty="0">
                <a:cs typeface="Arial" charset="0"/>
              </a:rPr>
              <a:t>escalation of commitment</a:t>
            </a:r>
            <a:r>
              <a:rPr lang="en-US" dirty="0">
                <a:cs typeface="Arial" charset="0"/>
              </a:rPr>
              <a:t>, an increased commitment to a previous decision despite evidence that it may have been wrong.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27556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What is </a:t>
            </a:r>
            <a:r>
              <a:rPr lang="en-US" b="1" dirty="0">
                <a:cs typeface="Arial" charset="0"/>
              </a:rPr>
              <a:t>intuitive decision</a:t>
            </a:r>
            <a:r>
              <a:rPr lang="en-US" sz="1200" kern="1200" dirty="0">
                <a:solidFill>
                  <a:schemeClr val="tx1"/>
                </a:solidFill>
                <a:latin typeface="+mn-lt"/>
                <a:ea typeface="+mn-ea"/>
                <a:cs typeface="+mn-cs"/>
              </a:rPr>
              <a:t>-</a:t>
            </a:r>
            <a:r>
              <a:rPr lang="en-US" b="1" dirty="0">
                <a:cs typeface="Arial" charset="0"/>
              </a:rPr>
              <a:t>making</a:t>
            </a:r>
            <a:r>
              <a:rPr lang="en-US" dirty="0">
                <a:cs typeface="Arial" charset="0"/>
              </a:rPr>
              <a:t>? It’s making decisions on the basis of experience, feelings, and accumulated judgment. Researchers studying managers’ use of intuitive decision-making have identified five different aspects of intuition, which are described in Exhibit 2-6.</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48141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Researchers studying managers’ use of intuitive decision making have identified five different aspects of intuition.</a:t>
            </a:r>
          </a:p>
          <a:p>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L. A. Burke and M. K. Miller, “Taking the Mystery Out of Intuitive Decision Making,” </a:t>
            </a:r>
            <a:r>
              <a:rPr lang="en-US" sz="1200" i="1" kern="1200" dirty="0">
                <a:solidFill>
                  <a:schemeClr val="tx1"/>
                </a:solidFill>
                <a:effectLst/>
                <a:latin typeface="+mn-lt"/>
                <a:ea typeface="+mn-ea"/>
                <a:cs typeface="+mn-cs"/>
              </a:rPr>
              <a:t>Academy of Management Executive</a:t>
            </a:r>
            <a:r>
              <a:rPr lang="en-US" sz="1200" kern="1200" dirty="0">
                <a:solidFill>
                  <a:schemeClr val="tx1"/>
                </a:solidFill>
                <a:effectLst/>
                <a:latin typeface="+mn-lt"/>
                <a:ea typeface="+mn-ea"/>
                <a:cs typeface="+mn-cs"/>
              </a:rPr>
              <a:t>, October 1999, pp. 91–99.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08965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“Any decision-making process is likely to be enhanced through the use of relevant and reliable evidence, whether it’s buying someone a birthday present or wondering which new washing machine to buy.” That’s the premise behind </a:t>
            </a:r>
            <a:r>
              <a:rPr lang="en-US" b="1" dirty="0">
                <a:cs typeface="Arial" charset="0"/>
              </a:rPr>
              <a:t>evidence-based management (EBMgt)</a:t>
            </a:r>
            <a:r>
              <a:rPr lang="en-US" dirty="0">
                <a:cs typeface="Arial" charset="0"/>
              </a:rPr>
              <a:t>, the “systematic use of the best available evidence to improve management practice.</a:t>
            </a:r>
          </a:p>
          <a:p>
            <a:pPr eaLnBrk="1" hangingPunct="1"/>
            <a:endParaRPr lang="en-US" dirty="0">
              <a:cs typeface="Arial" charset="0"/>
            </a:endParaRPr>
          </a:p>
          <a:p>
            <a:pPr eaLnBrk="1" hangingPunct="1"/>
            <a:r>
              <a:rPr lang="en-US" dirty="0">
                <a:cs typeface="Arial" charset="0"/>
              </a:rPr>
              <a:t>EBMgt is quite relevant to managerial decision-making. The four essential elements of EBMgt are the decision maker’s expertise and judgment; external evidence that’s been evaluated by the decision maker; opinions, preferences, and values of those who have a stake in the decision; and relevant organizational (internal) factors such as context, circumstances, and organizational members.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88638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Some problems are straightforward. The decision maker’s goal is clear, the problem is familiar, and information about the problem is easily defined and complete. Such situations are called </a:t>
            </a:r>
            <a:r>
              <a:rPr lang="en-US" b="1" dirty="0">
                <a:cs typeface="Arial" charset="0"/>
              </a:rPr>
              <a:t>structured problems </a:t>
            </a:r>
            <a:r>
              <a:rPr lang="en-US" dirty="0">
                <a:cs typeface="Arial" charset="0"/>
              </a:rPr>
              <a:t>because they’re straightforward, familiar, and easily defined. Because it’s not an unusual occurrence, there’s probably some standardized routine for handling it. This is what we call a </a:t>
            </a:r>
            <a:r>
              <a:rPr lang="en-US" b="1" dirty="0">
                <a:cs typeface="Arial" charset="0"/>
              </a:rPr>
              <a:t>programmed decision</a:t>
            </a:r>
            <a:r>
              <a:rPr lang="en-US" dirty="0">
                <a:cs typeface="Arial" charset="0"/>
              </a:rPr>
              <a:t>, a</a:t>
            </a:r>
          </a:p>
          <a:p>
            <a:pPr eaLnBrk="1" hangingPunct="1"/>
            <a:r>
              <a:rPr lang="en-US" dirty="0">
                <a:cs typeface="Arial" charset="0"/>
              </a:rPr>
              <a:t>repetitive decision that can be handled by a routine approach. Because the problem is structured, the manager doesn’t have to go to the trouble and expense of going through an involved decision process. The “develop-the-alternatives” stage of the decision-making process either doesn’t exist or is given little attention. Why? Because once the structured problem is defined, the solution is usually self-evident or at least reduced to a few alternatives that are familiar and have proved successful in the past.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139801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Not all the problems managers face can be solved using programmed decisions. Many organizational situations involve </a:t>
            </a:r>
            <a:r>
              <a:rPr lang="en-US" b="1" dirty="0">
                <a:cs typeface="Arial" charset="0"/>
              </a:rPr>
              <a:t>unstructured problems</a:t>
            </a:r>
            <a:r>
              <a:rPr lang="en-US" dirty="0">
                <a:cs typeface="Arial" charset="0"/>
              </a:rPr>
              <a:t>, new or unusual problems for which information is ambiguous or incomplete. Whether to build a new manufacturing facility in China is an example of an unstructured problem.</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89416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Exhibit 2-7 describes the differences between programmed and nonprogrammed decisions. Lower-level managers mostly rely on programmed decisions (procedures, rules, and policies) because they confront familiar and repetitive problems. As managers move up the organizational hierarchy, the problems they confront become more unstructured.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91027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Managers at all levels and in all areas of organizations make </a:t>
            </a:r>
            <a:r>
              <a:rPr lang="en-US" b="1" dirty="0">
                <a:cs typeface="Arial" charset="0"/>
              </a:rPr>
              <a:t>decisions</a:t>
            </a:r>
            <a:r>
              <a:rPr lang="en-US" dirty="0">
                <a:cs typeface="Arial" charset="0"/>
              </a:rPr>
              <a:t>. That is, they make choices. Although decision-making is typically described as choosing among alternatives, this view is too simplistic. Why? Because decision-making is (and should be) a process,</a:t>
            </a:r>
            <a:r>
              <a:rPr lang="en-US" baseline="0" dirty="0">
                <a:cs typeface="Arial" charset="0"/>
              </a:rPr>
              <a:t> </a:t>
            </a:r>
            <a:r>
              <a:rPr lang="en-US" dirty="0">
                <a:cs typeface="Arial" charset="0"/>
              </a:rPr>
              <a:t>not just a simple act of choosing among alternatives.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Alex Segre/Alamy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4543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ideal situation for making decisions is one of </a:t>
            </a:r>
            <a:r>
              <a:rPr lang="en-US" b="1" dirty="0">
                <a:cs typeface="Arial" charset="0"/>
              </a:rPr>
              <a:t>certainty</a:t>
            </a:r>
            <a:r>
              <a:rPr lang="en-US" dirty="0">
                <a:cs typeface="Arial" charset="0"/>
              </a:rPr>
              <a:t>, a situation where a manager can make accurate decisions because the outcome of every alternative is known. For example, when Wyoming’s state treasurer decides where to deposit excess state funds, he knows exactly the interest rate offered by each bank and the amount that will be earned on the funds. He is certain about the outcomes of each alternative. As you might expect, most managerial decisions aren’t like this.</a:t>
            </a:r>
          </a:p>
          <a:p>
            <a:pPr eaLnBrk="1" hangingPunct="1"/>
            <a:endParaRPr lang="en-US" dirty="0">
              <a:cs typeface="Arial" charset="0"/>
            </a:endParaRPr>
          </a:p>
          <a:p>
            <a:pPr eaLnBrk="1" hangingPunct="1"/>
            <a:r>
              <a:rPr lang="en-US" dirty="0">
                <a:cs typeface="Arial" charset="0"/>
              </a:rPr>
              <a:t>A far more common situation is one of </a:t>
            </a:r>
            <a:r>
              <a:rPr lang="en-US" b="1" dirty="0">
                <a:cs typeface="Arial" charset="0"/>
              </a:rPr>
              <a:t>risk</a:t>
            </a:r>
            <a:r>
              <a:rPr lang="en-US" dirty="0">
                <a:cs typeface="Arial" charset="0"/>
              </a:rPr>
              <a:t>, conditions in which the decision maker is able to estimate the likelihood of certain outcomes. Under risk, managers have historical data from past personal experiences or secondary information that lets them assign probabilities to different alternatives.</a:t>
            </a:r>
          </a:p>
          <a:p>
            <a:pPr eaLnBrk="1" hangingPunct="1"/>
            <a:endParaRPr lang="en-US" dirty="0">
              <a:cs typeface="Arial" charset="0"/>
            </a:endParaRPr>
          </a:p>
          <a:p>
            <a:pPr eaLnBrk="1" hangingPunct="1"/>
            <a:r>
              <a:rPr lang="en-US" dirty="0">
                <a:cs typeface="Arial" charset="0"/>
              </a:rPr>
              <a:t>What happens if you face a decision where you’re not certain about the outcomes and can’t even make reasonable probability estimates? We call this condition </a:t>
            </a:r>
            <a:r>
              <a:rPr lang="en-US" b="1" dirty="0">
                <a:cs typeface="Arial" charset="0"/>
              </a:rPr>
              <a:t>uncertainty</a:t>
            </a:r>
            <a:r>
              <a:rPr lang="en-US" dirty="0">
                <a:cs typeface="Arial" charset="0"/>
              </a:rPr>
              <a:t>. Managers face decision-making situations of uncertainty. Under these conditions, the choice of alternative is influenced by the limited amount of available information and by the psychological orientation of the decision maker.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52056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risk, managers have historical data from past personal experiences or secondary information that lets them assign probabilities to different alternatives.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11660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2-11 identifies 12 common decision errors of managers and biases they may have. Let’s look at each.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453077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decision makers tend to think they know more than they do or hold unrealistically positive views of themselves and their performance, they’re exhibiting the </a:t>
            </a:r>
            <a:r>
              <a:rPr lang="en-US" i="1" dirty="0">
                <a:cs typeface="Arial" charset="0"/>
              </a:rPr>
              <a:t>overconfidence bias. </a:t>
            </a:r>
          </a:p>
          <a:p>
            <a:pPr eaLnBrk="1" hangingPunct="1"/>
            <a:endParaRPr lang="en-US" i="1" dirty="0">
              <a:cs typeface="Arial" charset="0"/>
            </a:endParaRPr>
          </a:p>
          <a:p>
            <a:pPr eaLnBrk="1" hangingPunct="1"/>
            <a:r>
              <a:rPr lang="en-US" dirty="0">
                <a:cs typeface="Arial" charset="0"/>
              </a:rPr>
              <a:t>The </a:t>
            </a:r>
            <a:r>
              <a:rPr lang="en-US" i="1" dirty="0">
                <a:cs typeface="Arial" charset="0"/>
              </a:rPr>
              <a:t>immediate gratification bias </a:t>
            </a:r>
            <a:r>
              <a:rPr lang="en-US" dirty="0">
                <a:cs typeface="Arial" charset="0"/>
              </a:rPr>
              <a:t>describes decision makers who tend to want immediate rewards and to avoid immediate costs. For these individuals, decision choices that provide quick payoffs are more appealing than those with payoffs in the future.</a:t>
            </a:r>
          </a:p>
          <a:p>
            <a:pPr eaLnBrk="1" hangingPunct="1"/>
            <a:endParaRPr lang="en-US" dirty="0">
              <a:cs typeface="Arial" charset="0"/>
            </a:endParaRPr>
          </a:p>
          <a:p>
            <a:pPr eaLnBrk="1" hangingPunct="1"/>
            <a:r>
              <a:rPr lang="en-US" dirty="0">
                <a:cs typeface="Arial" charset="0"/>
              </a:rPr>
              <a:t>The </a:t>
            </a:r>
            <a:r>
              <a:rPr lang="en-US" i="1" dirty="0">
                <a:cs typeface="Arial" charset="0"/>
              </a:rPr>
              <a:t>anchoring effect </a:t>
            </a:r>
            <a:r>
              <a:rPr lang="en-US" dirty="0">
                <a:cs typeface="Arial" charset="0"/>
              </a:rPr>
              <a:t>describes how decision makers fixate on initial information as a starting point and then, once set, fail to adequately adjust for subsequent information. First impressions, ideas, prices, and estimates carry unwarranted weight relative to information received later.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564765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decision makers selectively organize and interpret events based on their biased perceptions, they’re using the </a:t>
            </a:r>
            <a:r>
              <a:rPr lang="en-US" i="1" dirty="0">
                <a:cs typeface="Arial" charset="0"/>
              </a:rPr>
              <a:t>selective perception bias</a:t>
            </a:r>
            <a:r>
              <a:rPr lang="en-US" dirty="0">
                <a:cs typeface="Arial" charset="0"/>
              </a:rPr>
              <a:t>. This influences the information they pay attention to, the problems they identify, and the alternatives they develop. </a:t>
            </a:r>
          </a:p>
          <a:p>
            <a:pPr eaLnBrk="1" hangingPunct="1"/>
            <a:endParaRPr lang="en-US" dirty="0">
              <a:cs typeface="Arial" charset="0"/>
            </a:endParaRPr>
          </a:p>
          <a:p>
            <a:pPr eaLnBrk="1" hangingPunct="1"/>
            <a:r>
              <a:rPr lang="en-US" dirty="0">
                <a:cs typeface="Arial" charset="0"/>
              </a:rPr>
              <a:t>Decision makers who seek out information that reaffirms their past choices and discount information that contradicts past judgments exhibit the </a:t>
            </a:r>
            <a:r>
              <a:rPr lang="en-US" i="1" dirty="0">
                <a:cs typeface="Arial" charset="0"/>
              </a:rPr>
              <a:t>confirmation bias.</a:t>
            </a:r>
          </a:p>
          <a:p>
            <a:pPr eaLnBrk="1" hangingPunct="1"/>
            <a:endParaRPr lang="en-US" i="1" dirty="0">
              <a:cs typeface="Arial" charset="0"/>
            </a:endParaRPr>
          </a:p>
          <a:p>
            <a:pPr eaLnBrk="1" hangingPunct="1"/>
            <a:r>
              <a:rPr lang="en-US" dirty="0">
                <a:cs typeface="Arial" charset="0"/>
              </a:rPr>
              <a:t>The </a:t>
            </a:r>
            <a:r>
              <a:rPr lang="en-US" i="1" dirty="0">
                <a:cs typeface="Arial" charset="0"/>
              </a:rPr>
              <a:t>framing bias </a:t>
            </a:r>
            <a:r>
              <a:rPr lang="en-US" dirty="0">
                <a:cs typeface="Arial" charset="0"/>
              </a:rPr>
              <a:t>is when decision makers select and highlight certain aspects of a situation while excluding others. By drawing attention to specific aspects of a situation and highlighting them, while at the same time downplaying or omitting other aspects, they distort what they see and create incorrect reference points. </a:t>
            </a:r>
            <a:endParaRPr lang="en-US" i="1"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001528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i="1" dirty="0">
                <a:cs typeface="Arial" charset="0"/>
              </a:rPr>
              <a:t>availability bias </a:t>
            </a:r>
            <a:r>
              <a:rPr lang="en-US" dirty="0">
                <a:cs typeface="Arial" charset="0"/>
              </a:rPr>
              <a:t>happens when decisions makers tend to remember events that are the most recent and vivid in their memory. The result? It distorts their ability to recall events in an objective manner and results in distorted judgments and probability estimates. </a:t>
            </a:r>
          </a:p>
          <a:p>
            <a:pPr eaLnBrk="1" hangingPunct="1"/>
            <a:endParaRPr lang="en-US" dirty="0">
              <a:cs typeface="Arial" charset="0"/>
            </a:endParaRPr>
          </a:p>
          <a:p>
            <a:pPr eaLnBrk="1" hangingPunct="1"/>
            <a:r>
              <a:rPr lang="en-US" dirty="0">
                <a:cs typeface="Arial" charset="0"/>
              </a:rPr>
              <a:t>When decision makers assess the likelihood of an event based on how closely it resembles other events or sets of events, that’s the </a:t>
            </a:r>
            <a:r>
              <a:rPr lang="en-US" i="1" dirty="0">
                <a:cs typeface="Arial" charset="0"/>
              </a:rPr>
              <a:t>representation bias. </a:t>
            </a:r>
            <a:r>
              <a:rPr lang="en-US" dirty="0">
                <a:cs typeface="Arial" charset="0"/>
              </a:rPr>
              <a:t>Managers exhibiting this bias draw analogies and see identical situations where they don’t exist. </a:t>
            </a:r>
          </a:p>
          <a:p>
            <a:pPr eaLnBrk="1" hangingPunct="1"/>
            <a:endParaRPr lang="en-US" dirty="0">
              <a:cs typeface="Arial" charset="0"/>
            </a:endParaRPr>
          </a:p>
          <a:p>
            <a:pPr eaLnBrk="1" hangingPunct="1"/>
            <a:r>
              <a:rPr lang="en-US" dirty="0">
                <a:cs typeface="Arial" charset="0"/>
              </a:rPr>
              <a:t>The </a:t>
            </a:r>
            <a:r>
              <a:rPr lang="en-US" i="1" dirty="0">
                <a:cs typeface="Arial" charset="0"/>
              </a:rPr>
              <a:t>randomness bias </a:t>
            </a:r>
            <a:r>
              <a:rPr lang="en-US" dirty="0">
                <a:cs typeface="Arial" charset="0"/>
              </a:rPr>
              <a:t>describes the actions of decision makers who try to create meaning out of random events. They do this because most decision makers have difficulty dealing with chance even though random events happen to everyone, and there’s nothing that can be done to predict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525398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i="1" dirty="0">
                <a:cs typeface="Arial" charset="0"/>
              </a:rPr>
              <a:t>sunk costs error </a:t>
            </a:r>
            <a:r>
              <a:rPr lang="en-US" dirty="0">
                <a:cs typeface="Arial" charset="0"/>
              </a:rPr>
              <a:t>occurs when decision makers forget that current choices can’t correct the past. They incorrectly fixate on past expenditures of time, money, or effort in assessing choices rather than on future consequences. Instead of ignoring sunk costs, they can’t forget them. </a:t>
            </a:r>
          </a:p>
          <a:p>
            <a:pPr eaLnBrk="1" hangingPunct="1"/>
            <a:endParaRPr lang="en-US" dirty="0">
              <a:cs typeface="Arial" charset="0"/>
            </a:endParaRPr>
          </a:p>
          <a:p>
            <a:pPr eaLnBrk="1" hangingPunct="1"/>
            <a:r>
              <a:rPr lang="en-US" dirty="0">
                <a:cs typeface="Arial" charset="0"/>
              </a:rPr>
              <a:t>Decision makers who are quick to take credit for their successes and to blame failure on outside factors are exhibiting the </a:t>
            </a:r>
            <a:r>
              <a:rPr lang="en-US" i="1" dirty="0">
                <a:cs typeface="Arial" charset="0"/>
              </a:rPr>
              <a:t>self-serving bias. </a:t>
            </a:r>
          </a:p>
          <a:p>
            <a:pPr eaLnBrk="1" hangingPunct="1"/>
            <a:endParaRPr lang="en-US" i="1" dirty="0">
              <a:cs typeface="Arial" charset="0"/>
            </a:endParaRPr>
          </a:p>
          <a:p>
            <a:pPr eaLnBrk="1" hangingPunct="1"/>
            <a:r>
              <a:rPr lang="en-US" dirty="0">
                <a:cs typeface="Arial" charset="0"/>
              </a:rPr>
              <a:t>Finally, the </a:t>
            </a:r>
            <a:r>
              <a:rPr lang="en-US" i="1" dirty="0">
                <a:cs typeface="Arial" charset="0"/>
              </a:rPr>
              <a:t>hindsight bias </a:t>
            </a:r>
            <a:r>
              <a:rPr lang="en-US" dirty="0">
                <a:cs typeface="Arial" charset="0"/>
              </a:rPr>
              <a:t>is the tendency for decision makers to falsely believe that they would have accurately predicted the outcome of an event once that outcome is actually known.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77112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Exhibit 2-12 provides an overview of managerial decision-making. Because it’s in their best interests, managers </a:t>
            </a:r>
            <a:r>
              <a:rPr lang="en-US" i="1" dirty="0">
                <a:cs typeface="Arial" charset="0"/>
              </a:rPr>
              <a:t>want </a:t>
            </a:r>
            <a:r>
              <a:rPr lang="en-US" dirty="0">
                <a:cs typeface="Arial" charset="0"/>
              </a:rPr>
              <a:t>to make good decisions—that is, choose the “best” alternative, implement it, and determine whether it takes care of the problem, which is the reason the decision was needed in the first place.</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Their decision-making process is affected by four factors: the decision-making approach, the type of problem, decision-making conditions, and certain decision-making errors and biases. So whether a decision involves addressing an employee’s habitual tardiness, resolving a product quality problem, or determining whether to enter a new market, it has been shaped by a number of factors.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703462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Decision-making is serious business. Your abilities and track record as an effective decision maker will determine how your organizational work performance is evaluated and whether you’ll be promoted to higher and higher positions of responsibility. Below</a:t>
            </a:r>
            <a:r>
              <a:rPr lang="en-US" baseline="0" dirty="0">
                <a:cs typeface="Arial" charset="0"/>
              </a:rPr>
              <a:t> </a:t>
            </a:r>
            <a:r>
              <a:rPr lang="en-US" dirty="0">
                <a:cs typeface="Arial" charset="0"/>
              </a:rPr>
              <a:t>are some guidelines to help you be a better decision maker.</a:t>
            </a:r>
          </a:p>
          <a:p>
            <a:pPr eaLnBrk="1" hangingPunct="1"/>
            <a:endParaRPr lang="en-US" dirty="0">
              <a:cs typeface="Arial" charset="0"/>
            </a:endParaRPr>
          </a:p>
          <a:p>
            <a:pPr eaLnBrk="1" hangingPunct="1"/>
            <a:r>
              <a:rPr lang="en-US" i="1" dirty="0">
                <a:cs typeface="Arial" charset="0"/>
              </a:rPr>
              <a:t>Understand cultural differences. </a:t>
            </a:r>
            <a:r>
              <a:rPr lang="en-US" dirty="0">
                <a:cs typeface="Arial" charset="0"/>
              </a:rPr>
              <a:t>Managers everywhere want to make good decisions. However, is there only one “best” way worldwide to make decisions? Or does the “best way depend on the values, beliefs, attitudes, and behavioral patterns of the people involved?”</a:t>
            </a:r>
          </a:p>
          <a:p>
            <a:pPr eaLnBrk="1" hangingPunct="1"/>
            <a:endParaRPr lang="en-US" dirty="0">
              <a:cs typeface="Arial" charset="0"/>
            </a:endParaRPr>
          </a:p>
          <a:p>
            <a:pPr eaLnBrk="1" hangingPunct="1"/>
            <a:r>
              <a:rPr lang="en-US" i="1" dirty="0">
                <a:cs typeface="Arial" charset="0"/>
              </a:rPr>
              <a:t>Create standards for good decision making. </a:t>
            </a:r>
            <a:r>
              <a:rPr lang="en-US" dirty="0">
                <a:cs typeface="Arial" charset="0"/>
              </a:rPr>
              <a:t>Good decisions are forward-looking, use available information, consider all available and viable options, and do not create conflicts of interest.</a:t>
            </a:r>
          </a:p>
          <a:p>
            <a:pPr eaLnBrk="1" hangingPunct="1"/>
            <a:endParaRPr lang="en-US" dirty="0">
              <a:cs typeface="Arial" charset="0"/>
            </a:endParaRPr>
          </a:p>
          <a:p>
            <a:pPr eaLnBrk="1" hangingPunct="1"/>
            <a:r>
              <a:rPr lang="en-US" i="1" dirty="0">
                <a:cs typeface="Arial" charset="0"/>
              </a:rPr>
              <a:t>Know when it’s time to call it quits. </a:t>
            </a:r>
            <a:r>
              <a:rPr lang="en-US" dirty="0">
                <a:cs typeface="Arial" charset="0"/>
              </a:rPr>
              <a:t>When it’s evident that a decision isn’t working, don’t be afraid to pull the plug.</a:t>
            </a:r>
          </a:p>
          <a:p>
            <a:pPr eaLnBrk="1" hangingPunct="1"/>
            <a:endParaRPr lang="en-US" dirty="0">
              <a:cs typeface="Arial" charset="0"/>
            </a:endParaRPr>
          </a:p>
          <a:p>
            <a:pPr eaLnBrk="1" hangingPunct="1"/>
            <a:r>
              <a:rPr lang="en-US" i="1" dirty="0">
                <a:cs typeface="Arial" charset="0"/>
              </a:rPr>
              <a:t>Use an effective decision-making process. </a:t>
            </a:r>
          </a:p>
          <a:p>
            <a:pPr eaLnBrk="1" hangingPunct="1"/>
            <a:endParaRPr lang="en-US" i="1" dirty="0">
              <a:cs typeface="Arial" charset="0"/>
            </a:endParaRPr>
          </a:p>
          <a:p>
            <a:pPr eaLnBrk="1" hangingPunct="1"/>
            <a:r>
              <a:rPr lang="en-US" i="1" dirty="0">
                <a:cs typeface="Arial" charset="0"/>
              </a:rPr>
              <a:t>Build an organization that can spot the unexpected and quickly adapt to the changed environment.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212584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Experts say an effective decision-making process has these six characteristics: (1) it focuses on what’s important; (2) it’s logical and consistent; (3) it acknowledges both subjective and objective thinking and blends analytical with intuitive thinking; (4) it requires only as much information and analysis as is necessary to resolve a particular dilemma; (5) it encourages and guides the gathering of relevant information and informed opinion; and (6) it’s straightforward, reliable, easy to use, and flexible.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944176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Every decision starts with a </a:t>
            </a:r>
            <a:r>
              <a:rPr lang="en-US" b="1" dirty="0">
                <a:cs typeface="Arial" charset="0"/>
              </a:rPr>
              <a:t>problem</a:t>
            </a:r>
            <a:r>
              <a:rPr lang="en-US" dirty="0">
                <a:cs typeface="Arial" charset="0"/>
              </a:rPr>
              <a:t>, a discrepancy between an existing and a desired condition. For our example, Amanda is a sales manager whose reps need new laptops because their old ones are outdated and inadequate for doing their job. To make it simple, assume it’s not economical to add memory to the old computers and it’s the company’s policy to purchase, not lease. Now we have a problem—a disparity between the sales reps’ current computers (existing condition) and their need to have more efficient ones (desired condition). Amanda has a decision to make.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Once a manager has identified a problem, he or she must identify the </a:t>
            </a:r>
            <a:r>
              <a:rPr lang="en-US" b="1" dirty="0">
                <a:cs typeface="Arial" charset="0"/>
              </a:rPr>
              <a:t>decision criteria </a:t>
            </a:r>
            <a:r>
              <a:rPr lang="en-US" dirty="0">
                <a:cs typeface="Arial" charset="0"/>
              </a:rPr>
              <a:t>important or relevant to resolving</a:t>
            </a:r>
          </a:p>
          <a:p>
            <a:pPr eaLnBrk="1" hangingPunct="1"/>
            <a:r>
              <a:rPr lang="en-US" dirty="0">
                <a:cs typeface="Arial" charset="0"/>
              </a:rPr>
              <a:t>the problem. Every decision</a:t>
            </a:r>
            <a:r>
              <a:rPr lang="en-US" sz="1200" kern="1200" dirty="0">
                <a:solidFill>
                  <a:schemeClr val="tx1"/>
                </a:solidFill>
                <a:latin typeface="+mn-lt"/>
                <a:ea typeface="+mn-ea"/>
                <a:cs typeface="+mn-cs"/>
              </a:rPr>
              <a:t>-</a:t>
            </a:r>
            <a:r>
              <a:rPr lang="en-US" dirty="0">
                <a:cs typeface="Arial" charset="0"/>
              </a:rPr>
              <a:t>maker has criteria guiding his or her decisions even if they’re not explicitly stated. In our example,</a:t>
            </a:r>
          </a:p>
          <a:p>
            <a:pPr eaLnBrk="1" hangingPunct="1"/>
            <a:r>
              <a:rPr lang="en-US" dirty="0">
                <a:cs typeface="Arial" charset="0"/>
              </a:rPr>
              <a:t>Amanda decides after careful consideration that memory and storage capabilities, display quality, battery life, warranty, and carrying weight are the relevant criteria in her decision.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the relevant criteria aren’t equally important, the decision maker must weight the items in order to give them the correct</a:t>
            </a:r>
          </a:p>
          <a:p>
            <a:pPr eaLnBrk="1" hangingPunct="1"/>
            <a:r>
              <a:rPr lang="en-US" dirty="0">
                <a:cs typeface="Arial" charset="0"/>
              </a:rPr>
              <a:t>priority in the decision. How? A simple way is to give the most important criterion a weight of 10 and then assign weights to the rest using that standard. Of course, you could use any number as the highest weight. The weighted criteria for our example is shown in Exhibit 2-2.</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fourth step in the decision-making process requires the decision maker to list viable alternatives that could resolve the problem. In this step, a decision maker needs to be creative, and the alternatives are only listed—not evaluated—just yet. Our sales manager, Amanda, identifies eight laptops as possible choices (see Exhibit 2-3).</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sixth step in the decision-making process is choosing the best alternative or the one that generated the highest total in Step 5. In our example (Exhibit 2-4), Amanda would choose the Dell Inspiron because it scored higher than all other alternatives (249 total).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Step 7 in the decision-making process, you put the decision into action by conveying it to those affected and getting their commitment to it. We know that if the people who must implement a decision participate in the process, they’re more likely to support it than if you just tell them what to do. Another thing managers may need to do during implementation is reassess the environment for any changes, especially if it’s a long-term decision. Are the criteria, alternatives, and choice still the best ones, or has the environment changed in such a way that we need to reevaluate?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8801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9/27/2024</a:t>
            </a:fld>
            <a:endParaRPr lang="en-US" dirty="0"/>
          </a:p>
        </p:txBody>
      </p:sp>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9/27/2024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9/27/2024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26604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9/27/2024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9/27/2024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9/27/2024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9/27/2024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9/27/2024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9/27/2024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9/27/2024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9/27/2024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a:t>Chapter </a:t>
            </a:r>
            <a:r>
              <a:rPr lang="en-US" smtClean="0"/>
              <a:t>5</a:t>
            </a:r>
            <a:endParaRPr lang="en-US" dirty="0"/>
          </a:p>
        </p:txBody>
      </p:sp>
      <p:sp>
        <p:nvSpPr>
          <p:cNvPr id="4" name="Text Placeholder 3"/>
          <p:cNvSpPr>
            <a:spLocks noGrp="1"/>
          </p:cNvSpPr>
          <p:nvPr>
            <p:ph type="body" sz="quarter" idx="15"/>
          </p:nvPr>
        </p:nvSpPr>
        <p:spPr/>
        <p:txBody>
          <a:bodyPr/>
          <a:lstStyle/>
          <a:p>
            <a:r>
              <a:rPr lang="en-US" dirty="0"/>
              <a:t>Making Decisions</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23833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4: Develop Alternatives</a:t>
            </a:r>
          </a:p>
        </p:txBody>
      </p:sp>
      <p:sp>
        <p:nvSpPr>
          <p:cNvPr id="3" name="Content Placeholder 2"/>
          <p:cNvSpPr>
            <a:spLocks noGrp="1"/>
          </p:cNvSpPr>
          <p:nvPr>
            <p:ph idx="1"/>
          </p:nvPr>
        </p:nvSpPr>
        <p:spPr/>
        <p:txBody>
          <a:bodyPr/>
          <a:lstStyle/>
          <a:p>
            <a:r>
              <a:rPr lang="en-US" sz="2800" dirty="0"/>
              <a:t>List viable alternatives that could solve the problem.</a:t>
            </a:r>
          </a:p>
          <a:p>
            <a:pPr marL="256032" lvl="1" indent="-256032">
              <a:spcBef>
                <a:spcPts val="1500"/>
              </a:spcBef>
              <a:buSzPct val="100000"/>
              <a:buFont typeface="Arial" panose="020B0604020202020204" pitchFamily="34" charset="0"/>
              <a:buChar char="•"/>
            </a:pPr>
            <a:r>
              <a:rPr lang="en-US" sz="2800" dirty="0"/>
              <a:t>Example: Amanda identifies eight laptops as possible choices (shown in Exhibit 2-3).</a:t>
            </a:r>
          </a:p>
        </p:txBody>
      </p:sp>
    </p:spTree>
    <p:extLst>
      <p:ext uri="{BB962C8B-B14F-4D97-AF65-F5344CB8AC3E}">
        <p14:creationId xmlns:p14="http://schemas.microsoft.com/office/powerpoint/2010/main" val="196197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7-3</a:t>
            </a:r>
            <a:br>
              <a:rPr lang="en-US" dirty="0"/>
            </a:br>
            <a:r>
              <a:rPr lang="en-US" dirty="0"/>
              <a:t>Possible Alternatives</a:t>
            </a:r>
          </a:p>
        </p:txBody>
      </p:sp>
      <p:graphicFrame>
        <p:nvGraphicFramePr>
          <p:cNvPr id="7" name="Table 6" descr="Headers: Laptop, Memory and Storage, Battery Life, Carrying Weight, Warranty, Display Quality"/>
          <p:cNvGraphicFramePr>
            <a:graphicFrameLocks noGrp="1"/>
          </p:cNvGraphicFramePr>
          <p:nvPr>
            <p:extLst>
              <p:ext uri="{D42A27DB-BD31-4B8C-83A1-F6EECF244321}">
                <p14:modId xmlns:p14="http://schemas.microsoft.com/office/powerpoint/2010/main" val="791940473"/>
              </p:ext>
            </p:extLst>
          </p:nvPr>
        </p:nvGraphicFramePr>
        <p:xfrm>
          <a:off x="190500" y="1609048"/>
          <a:ext cx="8763000" cy="4410752"/>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730328">
                <a:tc>
                  <a:txBody>
                    <a:bodyPr/>
                    <a:lstStyle/>
                    <a:p>
                      <a:pPr algn="ctr"/>
                      <a:r>
                        <a:rPr lang="en-US" sz="1400" baseline="0" dirty="0"/>
                        <a:t>Laptop</a:t>
                      </a:r>
                    </a:p>
                  </a:txBody>
                  <a:tcPr/>
                </a:tc>
                <a:tc>
                  <a:txBody>
                    <a:bodyPr/>
                    <a:lstStyle/>
                    <a:p>
                      <a:pPr algn="ctr"/>
                      <a:r>
                        <a:rPr lang="en-US" sz="1400" baseline="0" dirty="0"/>
                        <a:t>Memory and Storage</a:t>
                      </a:r>
                    </a:p>
                  </a:txBody>
                  <a:tcPr/>
                </a:tc>
                <a:tc>
                  <a:txBody>
                    <a:bodyPr/>
                    <a:lstStyle/>
                    <a:p>
                      <a:pPr algn="ctr"/>
                      <a:r>
                        <a:rPr lang="en-US" sz="1400" baseline="0" dirty="0"/>
                        <a:t>Battery Life</a:t>
                      </a:r>
                    </a:p>
                  </a:txBody>
                  <a:tcPr/>
                </a:tc>
                <a:tc>
                  <a:txBody>
                    <a:bodyPr/>
                    <a:lstStyle/>
                    <a:p>
                      <a:pPr algn="ctr"/>
                      <a:r>
                        <a:rPr lang="en-US" sz="1400" baseline="0" dirty="0"/>
                        <a:t>Carrying Weight</a:t>
                      </a:r>
                    </a:p>
                  </a:txBody>
                  <a:tcPr/>
                </a:tc>
                <a:tc>
                  <a:txBody>
                    <a:bodyPr/>
                    <a:lstStyle/>
                    <a:p>
                      <a:pPr algn="ctr"/>
                      <a:r>
                        <a:rPr lang="en-US" sz="1400" baseline="0" dirty="0"/>
                        <a:t>Warranty</a:t>
                      </a:r>
                    </a:p>
                  </a:txBody>
                  <a:tcPr/>
                </a:tc>
                <a:tc>
                  <a:txBody>
                    <a:bodyPr/>
                    <a:lstStyle/>
                    <a:p>
                      <a:pPr algn="ctr"/>
                      <a:r>
                        <a:rPr lang="en-US" sz="1400" baseline="0" dirty="0"/>
                        <a:t>Display Quality</a:t>
                      </a:r>
                    </a:p>
                  </a:txBody>
                  <a:tcPr/>
                </a:tc>
                <a:extLst>
                  <a:ext uri="{0D108BD9-81ED-4DB2-BD59-A6C34878D82A}">
                    <a16:rowId xmlns:a16="http://schemas.microsoft.com/office/drawing/2014/main" val="10000"/>
                  </a:ext>
                </a:extLst>
              </a:tr>
              <a:tr h="515688">
                <a:tc>
                  <a:txBody>
                    <a:bodyPr/>
                    <a:lstStyle/>
                    <a:p>
                      <a:r>
                        <a:rPr lang="en-US" sz="1400" baseline="0" dirty="0"/>
                        <a:t>HP ProBook</a:t>
                      </a:r>
                    </a:p>
                  </a:txBody>
                  <a:tcPr/>
                </a:tc>
                <a:tc>
                  <a:txBody>
                    <a:bodyPr/>
                    <a:lstStyle/>
                    <a:p>
                      <a:pPr algn="ctr"/>
                      <a:r>
                        <a:rPr lang="en-US" sz="1600" baseline="0" dirty="0"/>
                        <a:t>10</a:t>
                      </a:r>
                    </a:p>
                  </a:txBody>
                  <a:tcPr/>
                </a:tc>
                <a:tc>
                  <a:txBody>
                    <a:bodyPr/>
                    <a:lstStyle/>
                    <a:p>
                      <a:pPr algn="ctr"/>
                      <a:r>
                        <a:rPr lang="en-US" sz="1600" baseline="0" dirty="0"/>
                        <a:t>3</a:t>
                      </a:r>
                    </a:p>
                  </a:txBody>
                  <a:tcPr/>
                </a:tc>
                <a:tc>
                  <a:txBody>
                    <a:bodyPr/>
                    <a:lstStyle/>
                    <a:p>
                      <a:pPr algn="ctr"/>
                      <a:r>
                        <a:rPr lang="en-US" sz="1600" baseline="0" dirty="0"/>
                        <a:t>10</a:t>
                      </a:r>
                    </a:p>
                  </a:txBody>
                  <a:tcPr/>
                </a:tc>
                <a:tc>
                  <a:txBody>
                    <a:bodyPr/>
                    <a:lstStyle/>
                    <a:p>
                      <a:pPr algn="ctr"/>
                      <a:r>
                        <a:rPr lang="en-US" sz="1600" baseline="0" dirty="0"/>
                        <a:t>8</a:t>
                      </a:r>
                    </a:p>
                  </a:txBody>
                  <a:tcPr/>
                </a:tc>
                <a:tc>
                  <a:txBody>
                    <a:bodyPr/>
                    <a:lstStyle/>
                    <a:p>
                      <a:pPr algn="ctr"/>
                      <a:r>
                        <a:rPr lang="en-US" sz="1600" baseline="0" dirty="0"/>
                        <a:t>5</a:t>
                      </a:r>
                    </a:p>
                  </a:txBody>
                  <a:tcPr/>
                </a:tc>
                <a:extLst>
                  <a:ext uri="{0D108BD9-81ED-4DB2-BD59-A6C34878D82A}">
                    <a16:rowId xmlns:a16="http://schemas.microsoft.com/office/drawing/2014/main" val="10001"/>
                  </a:ext>
                </a:extLst>
              </a:tr>
              <a:tr h="517316">
                <a:tc>
                  <a:txBody>
                    <a:bodyPr/>
                    <a:lstStyle/>
                    <a:p>
                      <a:r>
                        <a:rPr lang="en-US" sz="1400" baseline="0" dirty="0"/>
                        <a:t>Lenovo IdeaPad</a:t>
                      </a:r>
                    </a:p>
                  </a:txBody>
                  <a:tcPr/>
                </a:tc>
                <a:tc>
                  <a:txBody>
                    <a:bodyPr/>
                    <a:lstStyle/>
                    <a:p>
                      <a:pPr algn="ctr"/>
                      <a:r>
                        <a:rPr lang="en-US" sz="1600" baseline="0" dirty="0"/>
                        <a:t>8</a:t>
                      </a:r>
                    </a:p>
                  </a:txBody>
                  <a:tcPr/>
                </a:tc>
                <a:tc>
                  <a:txBody>
                    <a:bodyPr/>
                    <a:lstStyle/>
                    <a:p>
                      <a:pPr algn="ctr"/>
                      <a:r>
                        <a:rPr lang="en-US" sz="1600" baseline="0" dirty="0"/>
                        <a:t>5</a:t>
                      </a:r>
                    </a:p>
                  </a:txBody>
                  <a:tcPr/>
                </a:tc>
                <a:tc>
                  <a:txBody>
                    <a:bodyPr/>
                    <a:lstStyle/>
                    <a:p>
                      <a:pPr algn="ctr"/>
                      <a:r>
                        <a:rPr lang="en-US" sz="1600" baseline="0" dirty="0"/>
                        <a:t>7</a:t>
                      </a:r>
                    </a:p>
                  </a:txBody>
                  <a:tcPr/>
                </a:tc>
                <a:tc>
                  <a:txBody>
                    <a:bodyPr/>
                    <a:lstStyle/>
                    <a:p>
                      <a:pPr algn="ctr"/>
                      <a:r>
                        <a:rPr lang="en-US" sz="1600" baseline="0" dirty="0"/>
                        <a:t>10</a:t>
                      </a:r>
                    </a:p>
                  </a:txBody>
                  <a:tcPr/>
                </a:tc>
                <a:tc>
                  <a:txBody>
                    <a:bodyPr/>
                    <a:lstStyle/>
                    <a:p>
                      <a:pPr algn="ctr"/>
                      <a:r>
                        <a:rPr lang="en-US" sz="1600" baseline="0" dirty="0"/>
                        <a:t>10</a:t>
                      </a:r>
                    </a:p>
                  </a:txBody>
                  <a:tcPr/>
                </a:tc>
                <a:extLst>
                  <a:ext uri="{0D108BD9-81ED-4DB2-BD59-A6C34878D82A}">
                    <a16:rowId xmlns:a16="http://schemas.microsoft.com/office/drawing/2014/main" val="10002"/>
                  </a:ext>
                </a:extLst>
              </a:tr>
              <a:tr h="517316">
                <a:tc>
                  <a:txBody>
                    <a:bodyPr/>
                    <a:lstStyle/>
                    <a:p>
                      <a:r>
                        <a:rPr lang="en-US" sz="1400" baseline="0" dirty="0"/>
                        <a:t>Apple MacBook</a:t>
                      </a:r>
                    </a:p>
                  </a:txBody>
                  <a:tcPr/>
                </a:tc>
                <a:tc>
                  <a:txBody>
                    <a:bodyPr/>
                    <a:lstStyle/>
                    <a:p>
                      <a:pPr algn="ctr"/>
                      <a:r>
                        <a:rPr lang="en-US" sz="1600" baseline="0" dirty="0"/>
                        <a:t>8</a:t>
                      </a:r>
                    </a:p>
                  </a:txBody>
                  <a:tcPr/>
                </a:tc>
                <a:tc>
                  <a:txBody>
                    <a:bodyPr/>
                    <a:lstStyle/>
                    <a:p>
                      <a:pPr algn="ctr"/>
                      <a:r>
                        <a:rPr lang="en-US" sz="1600" baseline="0" dirty="0"/>
                        <a:t>7</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7</a:t>
                      </a:r>
                    </a:p>
                  </a:txBody>
                  <a:tcPr/>
                </a:tc>
                <a:extLst>
                  <a:ext uri="{0D108BD9-81ED-4DB2-BD59-A6C34878D82A}">
                    <a16:rowId xmlns:a16="http://schemas.microsoft.com/office/drawing/2014/main" val="10003"/>
                  </a:ext>
                </a:extLst>
              </a:tr>
              <a:tr h="517316">
                <a:tc>
                  <a:txBody>
                    <a:bodyPr/>
                    <a:lstStyle/>
                    <a:p>
                      <a:r>
                        <a:rPr lang="en-US" sz="1400" baseline="0" dirty="0"/>
                        <a:t>Toshiba Satellite</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7</a:t>
                      </a:r>
                    </a:p>
                  </a:txBody>
                  <a:tcPr/>
                </a:tc>
                <a:extLst>
                  <a:ext uri="{0D108BD9-81ED-4DB2-BD59-A6C34878D82A}">
                    <a16:rowId xmlns:a16="http://schemas.microsoft.com/office/drawing/2014/main" val="10004"/>
                  </a:ext>
                </a:extLst>
              </a:tr>
              <a:tr h="728029">
                <a:tc>
                  <a:txBody>
                    <a:bodyPr/>
                    <a:lstStyle/>
                    <a:p>
                      <a:r>
                        <a:rPr lang="en-US" sz="1400" baseline="0" dirty="0"/>
                        <a:t>Apple MacBook Air</a:t>
                      </a:r>
                    </a:p>
                  </a:txBody>
                  <a:tcPr/>
                </a:tc>
                <a:tc>
                  <a:txBody>
                    <a:bodyPr/>
                    <a:lstStyle/>
                    <a:p>
                      <a:pPr algn="ctr"/>
                      <a:r>
                        <a:rPr lang="en-US" sz="1600" baseline="0" dirty="0"/>
                        <a:t>8</a:t>
                      </a:r>
                    </a:p>
                  </a:txBody>
                  <a:tcPr/>
                </a:tc>
                <a:tc>
                  <a:txBody>
                    <a:bodyPr/>
                    <a:lstStyle/>
                    <a:p>
                      <a:pPr algn="ctr"/>
                      <a:r>
                        <a:rPr lang="en-US" sz="1600" baseline="0" dirty="0"/>
                        <a:t>3</a:t>
                      </a:r>
                    </a:p>
                  </a:txBody>
                  <a:tcPr/>
                </a:tc>
                <a:tc>
                  <a:txBody>
                    <a:bodyPr/>
                    <a:lstStyle/>
                    <a:p>
                      <a:pPr algn="ctr"/>
                      <a:r>
                        <a:rPr lang="en-US" sz="1600" baseline="0" dirty="0"/>
                        <a:t>6</a:t>
                      </a:r>
                    </a:p>
                  </a:txBody>
                  <a:tcPr/>
                </a:tc>
                <a:tc>
                  <a:txBody>
                    <a:bodyPr/>
                    <a:lstStyle/>
                    <a:p>
                      <a:pPr algn="ctr"/>
                      <a:r>
                        <a:rPr lang="en-US" sz="1600" baseline="0" dirty="0"/>
                        <a:t>10</a:t>
                      </a:r>
                    </a:p>
                  </a:txBody>
                  <a:tcPr/>
                </a:tc>
                <a:tc>
                  <a:txBody>
                    <a:bodyPr/>
                    <a:lstStyle/>
                    <a:p>
                      <a:pPr algn="ctr"/>
                      <a:r>
                        <a:rPr lang="en-US" sz="1600" baseline="0" dirty="0"/>
                        <a:t>8</a:t>
                      </a:r>
                    </a:p>
                  </a:txBody>
                  <a:tcPr/>
                </a:tc>
                <a:extLst>
                  <a:ext uri="{0D108BD9-81ED-4DB2-BD59-A6C34878D82A}">
                    <a16:rowId xmlns:a16="http://schemas.microsoft.com/office/drawing/2014/main" val="10005"/>
                  </a:ext>
                </a:extLst>
              </a:tr>
              <a:tr h="515688">
                <a:tc>
                  <a:txBody>
                    <a:bodyPr/>
                    <a:lstStyle/>
                    <a:p>
                      <a:r>
                        <a:rPr lang="en-US" sz="1400" baseline="0" dirty="0"/>
                        <a:t>Dell Inspirion</a:t>
                      </a:r>
                    </a:p>
                  </a:txBody>
                  <a:tcPr/>
                </a:tc>
                <a:tc>
                  <a:txBody>
                    <a:bodyPr/>
                    <a:lstStyle/>
                    <a:p>
                      <a:pPr algn="ctr"/>
                      <a:r>
                        <a:rPr lang="en-US" sz="1600" baseline="0" dirty="0"/>
                        <a:t>10</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6</a:t>
                      </a:r>
                    </a:p>
                  </a:txBody>
                  <a:tcPr/>
                </a:tc>
                <a:tc>
                  <a:txBody>
                    <a:bodyPr/>
                    <a:lstStyle/>
                    <a:p>
                      <a:pPr algn="ctr"/>
                      <a:r>
                        <a:rPr lang="en-US" sz="1600" baseline="0" dirty="0"/>
                        <a:t>7</a:t>
                      </a:r>
                    </a:p>
                  </a:txBody>
                  <a:tcPr/>
                </a:tc>
                <a:extLst>
                  <a:ext uri="{0D108BD9-81ED-4DB2-BD59-A6C34878D82A}">
                    <a16:rowId xmlns:a16="http://schemas.microsoft.com/office/drawing/2014/main" val="10006"/>
                  </a:ext>
                </a:extLst>
              </a:tr>
              <a:tr h="369071">
                <a:tc>
                  <a:txBody>
                    <a:bodyPr/>
                    <a:lstStyle/>
                    <a:p>
                      <a:r>
                        <a:rPr lang="en-US" sz="1400" baseline="0" dirty="0"/>
                        <a:t>HP Pavilion</a:t>
                      </a:r>
                    </a:p>
                  </a:txBody>
                  <a:tcPr/>
                </a:tc>
                <a:tc>
                  <a:txBody>
                    <a:bodyPr/>
                    <a:lstStyle/>
                    <a:p>
                      <a:pPr algn="ctr"/>
                      <a:r>
                        <a:rPr lang="en-US" sz="1600" baseline="0" dirty="0"/>
                        <a:t>4</a:t>
                      </a:r>
                    </a:p>
                  </a:txBody>
                  <a:tcPr/>
                </a:tc>
                <a:tc>
                  <a:txBody>
                    <a:bodyPr/>
                    <a:lstStyle/>
                    <a:p>
                      <a:pPr algn="ctr"/>
                      <a:r>
                        <a:rPr lang="en-US" sz="1600" baseline="0" dirty="0"/>
                        <a:t>10</a:t>
                      </a:r>
                    </a:p>
                  </a:txBody>
                  <a:tcPr/>
                </a:tc>
                <a:tc>
                  <a:txBody>
                    <a:bodyPr/>
                    <a:lstStyle/>
                    <a:p>
                      <a:pPr algn="ctr"/>
                      <a:r>
                        <a:rPr lang="en-US" sz="1600" baseline="0" dirty="0"/>
                        <a:t>4</a:t>
                      </a:r>
                    </a:p>
                  </a:txBody>
                  <a:tcPr/>
                </a:tc>
                <a:tc>
                  <a:txBody>
                    <a:bodyPr/>
                    <a:lstStyle/>
                    <a:p>
                      <a:pPr algn="ctr"/>
                      <a:r>
                        <a:rPr lang="en-US" sz="1600" baseline="0" dirty="0"/>
                        <a:t>8</a:t>
                      </a:r>
                    </a:p>
                  </a:txBody>
                  <a:tcPr/>
                </a:tc>
                <a:tc>
                  <a:txBody>
                    <a:bodyPr/>
                    <a:lstStyle/>
                    <a:p>
                      <a:pPr algn="ctr"/>
                      <a:r>
                        <a:rPr lang="en-US" sz="1600" baseline="0" dirty="0"/>
                        <a:t>10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2338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6: Select an Alternative</a:t>
            </a:r>
          </a:p>
        </p:txBody>
      </p:sp>
      <p:sp>
        <p:nvSpPr>
          <p:cNvPr id="3" name="Content Placeholder 2"/>
          <p:cNvSpPr>
            <a:spLocks noGrp="1"/>
          </p:cNvSpPr>
          <p:nvPr>
            <p:ph idx="1"/>
          </p:nvPr>
        </p:nvSpPr>
        <p:spPr/>
        <p:txBody>
          <a:bodyPr/>
          <a:lstStyle/>
          <a:p>
            <a:r>
              <a:rPr lang="en-US" sz="2800" dirty="0"/>
              <a:t>Choose the alternative that generates the highest total in Step 5.</a:t>
            </a:r>
          </a:p>
        </p:txBody>
      </p:sp>
    </p:spTree>
    <p:extLst>
      <p:ext uri="{BB962C8B-B14F-4D97-AF65-F5344CB8AC3E}">
        <p14:creationId xmlns:p14="http://schemas.microsoft.com/office/powerpoint/2010/main" val="123705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7-4</a:t>
            </a:r>
            <a:br>
              <a:rPr lang="en-US" dirty="0"/>
            </a:br>
            <a:r>
              <a:rPr lang="en-US" dirty="0"/>
              <a:t>Evaluation of Alternatives</a:t>
            </a:r>
          </a:p>
        </p:txBody>
      </p:sp>
      <p:graphicFrame>
        <p:nvGraphicFramePr>
          <p:cNvPr id="7" name="Table 6" descr="Headers: Laptop, Memory and Storage, Battery Life, Carrying Weight, Warranty, Display Quality, Total"/>
          <p:cNvGraphicFramePr>
            <a:graphicFrameLocks noGrp="1"/>
          </p:cNvGraphicFramePr>
          <p:nvPr>
            <p:extLst>
              <p:ext uri="{D42A27DB-BD31-4B8C-83A1-F6EECF244321}">
                <p14:modId xmlns:p14="http://schemas.microsoft.com/office/powerpoint/2010/main" val="3264825155"/>
              </p:ext>
            </p:extLst>
          </p:nvPr>
        </p:nvGraphicFramePr>
        <p:xfrm>
          <a:off x="190500" y="1609048"/>
          <a:ext cx="8763000" cy="4410752"/>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730328">
                <a:tc>
                  <a:txBody>
                    <a:bodyPr/>
                    <a:lstStyle/>
                    <a:p>
                      <a:pPr algn="ctr"/>
                      <a:r>
                        <a:rPr lang="en-US" sz="1400" baseline="0" dirty="0"/>
                        <a:t>Laptop</a:t>
                      </a:r>
                    </a:p>
                  </a:txBody>
                  <a:tcPr/>
                </a:tc>
                <a:tc>
                  <a:txBody>
                    <a:bodyPr/>
                    <a:lstStyle/>
                    <a:p>
                      <a:pPr algn="ctr"/>
                      <a:r>
                        <a:rPr lang="en-US" sz="1400" baseline="0" dirty="0"/>
                        <a:t>Memory and Storage</a:t>
                      </a:r>
                    </a:p>
                  </a:txBody>
                  <a:tcPr/>
                </a:tc>
                <a:tc>
                  <a:txBody>
                    <a:bodyPr/>
                    <a:lstStyle/>
                    <a:p>
                      <a:pPr algn="ctr"/>
                      <a:r>
                        <a:rPr lang="en-US" sz="1400" baseline="0" dirty="0"/>
                        <a:t>Battery Life</a:t>
                      </a:r>
                    </a:p>
                  </a:txBody>
                  <a:tcPr/>
                </a:tc>
                <a:tc>
                  <a:txBody>
                    <a:bodyPr/>
                    <a:lstStyle/>
                    <a:p>
                      <a:pPr algn="ctr"/>
                      <a:r>
                        <a:rPr lang="en-US" sz="1400" baseline="0" dirty="0"/>
                        <a:t>Carrying Weight</a:t>
                      </a:r>
                    </a:p>
                  </a:txBody>
                  <a:tcPr/>
                </a:tc>
                <a:tc>
                  <a:txBody>
                    <a:bodyPr/>
                    <a:lstStyle/>
                    <a:p>
                      <a:pPr algn="ctr"/>
                      <a:r>
                        <a:rPr lang="en-US" sz="1400" baseline="0" dirty="0"/>
                        <a:t>Warranty</a:t>
                      </a:r>
                    </a:p>
                  </a:txBody>
                  <a:tcPr/>
                </a:tc>
                <a:tc>
                  <a:txBody>
                    <a:bodyPr/>
                    <a:lstStyle/>
                    <a:p>
                      <a:pPr algn="ctr"/>
                      <a:r>
                        <a:rPr lang="en-US" sz="1400" baseline="0" dirty="0"/>
                        <a:t>Display Quality</a:t>
                      </a:r>
                    </a:p>
                  </a:txBody>
                  <a:tcPr/>
                </a:tc>
                <a:tc>
                  <a:txBody>
                    <a:bodyPr/>
                    <a:lstStyle/>
                    <a:p>
                      <a:pPr algn="ctr"/>
                      <a:r>
                        <a:rPr lang="en-US" sz="1400" baseline="0" dirty="0"/>
                        <a:t>Total</a:t>
                      </a:r>
                    </a:p>
                  </a:txBody>
                  <a:tcPr/>
                </a:tc>
                <a:extLst>
                  <a:ext uri="{0D108BD9-81ED-4DB2-BD59-A6C34878D82A}">
                    <a16:rowId xmlns:a16="http://schemas.microsoft.com/office/drawing/2014/main" val="10000"/>
                  </a:ext>
                </a:extLst>
              </a:tr>
              <a:tr h="515688">
                <a:tc>
                  <a:txBody>
                    <a:bodyPr/>
                    <a:lstStyle/>
                    <a:p>
                      <a:r>
                        <a:rPr lang="en-US" sz="1400" baseline="0" dirty="0"/>
                        <a:t>HP ProBook</a:t>
                      </a:r>
                    </a:p>
                  </a:txBody>
                  <a:tcPr/>
                </a:tc>
                <a:tc>
                  <a:txBody>
                    <a:bodyPr/>
                    <a:lstStyle/>
                    <a:p>
                      <a:pPr algn="ctr"/>
                      <a:r>
                        <a:rPr lang="en-US" sz="1600" baseline="0" dirty="0"/>
                        <a:t>100</a:t>
                      </a:r>
                    </a:p>
                  </a:txBody>
                  <a:tcPr/>
                </a:tc>
                <a:tc>
                  <a:txBody>
                    <a:bodyPr/>
                    <a:lstStyle/>
                    <a:p>
                      <a:pPr algn="ctr"/>
                      <a:r>
                        <a:rPr lang="en-US" sz="1600" baseline="0" dirty="0"/>
                        <a:t>24</a:t>
                      </a:r>
                    </a:p>
                  </a:txBody>
                  <a:tcPr/>
                </a:tc>
                <a:tc>
                  <a:txBody>
                    <a:bodyPr/>
                    <a:lstStyle/>
                    <a:p>
                      <a:pPr algn="ctr"/>
                      <a:r>
                        <a:rPr lang="en-US" sz="1600" baseline="0" dirty="0"/>
                        <a:t>60</a:t>
                      </a:r>
                    </a:p>
                  </a:txBody>
                  <a:tcPr/>
                </a:tc>
                <a:tc>
                  <a:txBody>
                    <a:bodyPr/>
                    <a:lstStyle/>
                    <a:p>
                      <a:pPr algn="ctr"/>
                      <a:r>
                        <a:rPr lang="en-US" sz="1600" baseline="0" dirty="0"/>
                        <a:t>32</a:t>
                      </a:r>
                    </a:p>
                  </a:txBody>
                  <a:tcPr/>
                </a:tc>
                <a:tc>
                  <a:txBody>
                    <a:bodyPr/>
                    <a:lstStyle/>
                    <a:p>
                      <a:pPr algn="ctr"/>
                      <a:r>
                        <a:rPr lang="en-US" sz="1600" baseline="0" dirty="0"/>
                        <a:t>15</a:t>
                      </a:r>
                    </a:p>
                  </a:txBody>
                  <a:tcPr/>
                </a:tc>
                <a:tc>
                  <a:txBody>
                    <a:bodyPr/>
                    <a:lstStyle/>
                    <a:p>
                      <a:pPr algn="ctr"/>
                      <a:r>
                        <a:rPr lang="en-US" sz="1600" baseline="0" dirty="0"/>
                        <a:t>231</a:t>
                      </a:r>
                    </a:p>
                  </a:txBody>
                  <a:tcPr/>
                </a:tc>
                <a:extLst>
                  <a:ext uri="{0D108BD9-81ED-4DB2-BD59-A6C34878D82A}">
                    <a16:rowId xmlns:a16="http://schemas.microsoft.com/office/drawing/2014/main" val="10001"/>
                  </a:ext>
                </a:extLst>
              </a:tr>
              <a:tr h="517316">
                <a:tc>
                  <a:txBody>
                    <a:bodyPr/>
                    <a:lstStyle/>
                    <a:p>
                      <a:r>
                        <a:rPr lang="en-US" sz="1400" baseline="0" dirty="0"/>
                        <a:t>Lenovo IdeaPad</a:t>
                      </a:r>
                    </a:p>
                  </a:txBody>
                  <a:tcPr/>
                </a:tc>
                <a:tc>
                  <a:txBody>
                    <a:bodyPr/>
                    <a:lstStyle/>
                    <a:p>
                      <a:pPr algn="ctr"/>
                      <a:r>
                        <a:rPr lang="en-US" sz="1600" baseline="0" dirty="0"/>
                        <a:t>80</a:t>
                      </a:r>
                    </a:p>
                  </a:txBody>
                  <a:tcPr/>
                </a:tc>
                <a:tc>
                  <a:txBody>
                    <a:bodyPr/>
                    <a:lstStyle/>
                    <a:p>
                      <a:pPr algn="ctr"/>
                      <a:r>
                        <a:rPr lang="en-US" sz="1600" baseline="0" dirty="0"/>
                        <a:t>40</a:t>
                      </a:r>
                    </a:p>
                  </a:txBody>
                  <a:tcPr/>
                </a:tc>
                <a:tc>
                  <a:txBody>
                    <a:bodyPr/>
                    <a:lstStyle/>
                    <a:p>
                      <a:pPr algn="ctr"/>
                      <a:r>
                        <a:rPr lang="en-US" sz="1600" baseline="0" dirty="0"/>
                        <a:t>42</a:t>
                      </a:r>
                    </a:p>
                  </a:txBody>
                  <a:tcPr/>
                </a:tc>
                <a:tc>
                  <a:txBody>
                    <a:bodyPr/>
                    <a:lstStyle/>
                    <a:p>
                      <a:pPr algn="ctr"/>
                      <a:r>
                        <a:rPr lang="en-US" sz="1600" baseline="0" dirty="0"/>
                        <a:t>40</a:t>
                      </a:r>
                    </a:p>
                  </a:txBody>
                  <a:tcPr/>
                </a:tc>
                <a:tc>
                  <a:txBody>
                    <a:bodyPr/>
                    <a:lstStyle/>
                    <a:p>
                      <a:pPr algn="ctr"/>
                      <a:r>
                        <a:rPr lang="en-US" sz="1600" baseline="0" dirty="0"/>
                        <a:t>30</a:t>
                      </a:r>
                    </a:p>
                  </a:txBody>
                  <a:tcPr/>
                </a:tc>
                <a:tc>
                  <a:txBody>
                    <a:bodyPr/>
                    <a:lstStyle/>
                    <a:p>
                      <a:pPr algn="ctr"/>
                      <a:r>
                        <a:rPr lang="en-US" sz="1600" baseline="0" dirty="0"/>
                        <a:t>232</a:t>
                      </a:r>
                    </a:p>
                  </a:txBody>
                  <a:tcPr/>
                </a:tc>
                <a:extLst>
                  <a:ext uri="{0D108BD9-81ED-4DB2-BD59-A6C34878D82A}">
                    <a16:rowId xmlns:a16="http://schemas.microsoft.com/office/drawing/2014/main" val="10002"/>
                  </a:ext>
                </a:extLst>
              </a:tr>
              <a:tr h="517316">
                <a:tc>
                  <a:txBody>
                    <a:bodyPr/>
                    <a:lstStyle/>
                    <a:p>
                      <a:r>
                        <a:rPr lang="en-US" sz="1400" baseline="0" dirty="0"/>
                        <a:t>Apple MacBook</a:t>
                      </a:r>
                    </a:p>
                  </a:txBody>
                  <a:tcPr/>
                </a:tc>
                <a:tc>
                  <a:txBody>
                    <a:bodyPr/>
                    <a:lstStyle/>
                    <a:p>
                      <a:pPr algn="ctr"/>
                      <a:r>
                        <a:rPr lang="en-US" sz="1600" baseline="0" dirty="0"/>
                        <a:t>80</a:t>
                      </a:r>
                    </a:p>
                  </a:txBody>
                  <a:tcPr/>
                </a:tc>
                <a:tc>
                  <a:txBody>
                    <a:bodyPr/>
                    <a:lstStyle/>
                    <a:p>
                      <a:pPr algn="ctr"/>
                      <a:r>
                        <a:rPr lang="en-US" sz="1600" baseline="0" dirty="0"/>
                        <a:t>56</a:t>
                      </a:r>
                    </a:p>
                  </a:txBody>
                  <a:tcPr/>
                </a:tc>
                <a:tc>
                  <a:txBody>
                    <a:bodyPr/>
                    <a:lstStyle/>
                    <a:p>
                      <a:pPr algn="ctr"/>
                      <a:r>
                        <a:rPr lang="en-US" sz="1600" baseline="0" dirty="0"/>
                        <a:t>42</a:t>
                      </a:r>
                    </a:p>
                  </a:txBody>
                  <a:tcPr/>
                </a:tc>
                <a:tc>
                  <a:txBody>
                    <a:bodyPr/>
                    <a:lstStyle/>
                    <a:p>
                      <a:pPr algn="ctr"/>
                      <a:r>
                        <a:rPr lang="en-US" sz="1600" baseline="0" dirty="0"/>
                        <a:t>32</a:t>
                      </a:r>
                    </a:p>
                  </a:txBody>
                  <a:tcPr/>
                </a:tc>
                <a:tc>
                  <a:txBody>
                    <a:bodyPr/>
                    <a:lstStyle/>
                    <a:p>
                      <a:pPr algn="ctr"/>
                      <a:r>
                        <a:rPr lang="en-US" sz="1600" baseline="0" dirty="0"/>
                        <a:t>21</a:t>
                      </a:r>
                    </a:p>
                  </a:txBody>
                  <a:tcPr/>
                </a:tc>
                <a:tc>
                  <a:txBody>
                    <a:bodyPr/>
                    <a:lstStyle/>
                    <a:p>
                      <a:pPr algn="ctr"/>
                      <a:r>
                        <a:rPr lang="en-US" sz="1600" baseline="0" dirty="0"/>
                        <a:t>231</a:t>
                      </a:r>
                    </a:p>
                  </a:txBody>
                  <a:tcPr/>
                </a:tc>
                <a:extLst>
                  <a:ext uri="{0D108BD9-81ED-4DB2-BD59-A6C34878D82A}">
                    <a16:rowId xmlns:a16="http://schemas.microsoft.com/office/drawing/2014/main" val="10003"/>
                  </a:ext>
                </a:extLst>
              </a:tr>
              <a:tr h="517316">
                <a:tc>
                  <a:txBody>
                    <a:bodyPr/>
                    <a:lstStyle/>
                    <a:p>
                      <a:r>
                        <a:rPr lang="en-US" sz="1400" baseline="0" dirty="0"/>
                        <a:t>Toshiba Satellite</a:t>
                      </a:r>
                    </a:p>
                  </a:txBody>
                  <a:tcPr/>
                </a:tc>
                <a:tc>
                  <a:txBody>
                    <a:bodyPr/>
                    <a:lstStyle/>
                    <a:p>
                      <a:pPr algn="ctr"/>
                      <a:r>
                        <a:rPr lang="en-US" sz="1600" baseline="0" dirty="0"/>
                        <a:t>70</a:t>
                      </a:r>
                    </a:p>
                  </a:txBody>
                  <a:tcPr/>
                </a:tc>
                <a:tc>
                  <a:txBody>
                    <a:bodyPr/>
                    <a:lstStyle/>
                    <a:p>
                      <a:pPr algn="ctr"/>
                      <a:r>
                        <a:rPr lang="en-US" sz="1600" baseline="0" dirty="0"/>
                        <a:t>64</a:t>
                      </a:r>
                    </a:p>
                  </a:txBody>
                  <a:tcPr/>
                </a:tc>
                <a:tc>
                  <a:txBody>
                    <a:bodyPr/>
                    <a:lstStyle/>
                    <a:p>
                      <a:pPr algn="ctr"/>
                      <a:r>
                        <a:rPr lang="en-US" sz="1600" baseline="0" dirty="0"/>
                        <a:t>42</a:t>
                      </a:r>
                    </a:p>
                  </a:txBody>
                  <a:tcPr/>
                </a:tc>
                <a:tc>
                  <a:txBody>
                    <a:bodyPr/>
                    <a:lstStyle/>
                    <a:p>
                      <a:pPr algn="ctr"/>
                      <a:r>
                        <a:rPr lang="en-US" sz="1600" baseline="0" dirty="0"/>
                        <a:t>32</a:t>
                      </a:r>
                    </a:p>
                  </a:txBody>
                  <a:tcPr/>
                </a:tc>
                <a:tc>
                  <a:txBody>
                    <a:bodyPr/>
                    <a:lstStyle/>
                    <a:p>
                      <a:pPr algn="ctr"/>
                      <a:r>
                        <a:rPr lang="en-US" sz="1600" baseline="0" dirty="0"/>
                        <a:t>21</a:t>
                      </a:r>
                    </a:p>
                  </a:txBody>
                  <a:tcPr/>
                </a:tc>
                <a:tc>
                  <a:txBody>
                    <a:bodyPr/>
                    <a:lstStyle/>
                    <a:p>
                      <a:pPr algn="ctr"/>
                      <a:r>
                        <a:rPr lang="en-US" sz="1600" baseline="0" dirty="0"/>
                        <a:t>229</a:t>
                      </a:r>
                    </a:p>
                  </a:txBody>
                  <a:tcPr/>
                </a:tc>
                <a:extLst>
                  <a:ext uri="{0D108BD9-81ED-4DB2-BD59-A6C34878D82A}">
                    <a16:rowId xmlns:a16="http://schemas.microsoft.com/office/drawing/2014/main" val="10004"/>
                  </a:ext>
                </a:extLst>
              </a:tr>
              <a:tr h="728029">
                <a:tc>
                  <a:txBody>
                    <a:bodyPr/>
                    <a:lstStyle/>
                    <a:p>
                      <a:r>
                        <a:rPr lang="en-US" sz="1400" baseline="0" dirty="0"/>
                        <a:t>Apple MacBook Air</a:t>
                      </a:r>
                    </a:p>
                  </a:txBody>
                  <a:tcPr/>
                </a:tc>
                <a:tc>
                  <a:txBody>
                    <a:bodyPr/>
                    <a:lstStyle/>
                    <a:p>
                      <a:pPr algn="ctr"/>
                      <a:r>
                        <a:rPr lang="en-US" sz="1600" baseline="0" dirty="0"/>
                        <a:t>80</a:t>
                      </a:r>
                    </a:p>
                  </a:txBody>
                  <a:tcPr/>
                </a:tc>
                <a:tc>
                  <a:txBody>
                    <a:bodyPr/>
                    <a:lstStyle/>
                    <a:p>
                      <a:pPr algn="ctr"/>
                      <a:r>
                        <a:rPr lang="en-US" sz="1600" baseline="0" dirty="0"/>
                        <a:t>24</a:t>
                      </a:r>
                    </a:p>
                  </a:txBody>
                  <a:tcPr/>
                </a:tc>
                <a:tc>
                  <a:txBody>
                    <a:bodyPr/>
                    <a:lstStyle/>
                    <a:p>
                      <a:pPr algn="ctr"/>
                      <a:r>
                        <a:rPr lang="en-US" sz="1600" baseline="0" dirty="0"/>
                        <a:t>36</a:t>
                      </a:r>
                    </a:p>
                  </a:txBody>
                  <a:tcPr/>
                </a:tc>
                <a:tc>
                  <a:txBody>
                    <a:bodyPr/>
                    <a:lstStyle/>
                    <a:p>
                      <a:pPr algn="ctr"/>
                      <a:r>
                        <a:rPr lang="en-US" sz="1600" baseline="0" dirty="0"/>
                        <a:t>40</a:t>
                      </a:r>
                    </a:p>
                  </a:txBody>
                  <a:tcPr/>
                </a:tc>
                <a:tc>
                  <a:txBody>
                    <a:bodyPr/>
                    <a:lstStyle/>
                    <a:p>
                      <a:pPr algn="ctr"/>
                      <a:r>
                        <a:rPr lang="en-US" sz="1600" baseline="0" dirty="0"/>
                        <a:t>24</a:t>
                      </a:r>
                    </a:p>
                  </a:txBody>
                  <a:tcPr/>
                </a:tc>
                <a:tc>
                  <a:txBody>
                    <a:bodyPr/>
                    <a:lstStyle/>
                    <a:p>
                      <a:pPr algn="ctr"/>
                      <a:r>
                        <a:rPr lang="en-US" sz="1600" baseline="0" dirty="0"/>
                        <a:t>204</a:t>
                      </a:r>
                    </a:p>
                  </a:txBody>
                  <a:tcPr/>
                </a:tc>
                <a:extLst>
                  <a:ext uri="{0D108BD9-81ED-4DB2-BD59-A6C34878D82A}">
                    <a16:rowId xmlns:a16="http://schemas.microsoft.com/office/drawing/2014/main" val="10005"/>
                  </a:ext>
                </a:extLst>
              </a:tr>
              <a:tr h="515688">
                <a:tc>
                  <a:txBody>
                    <a:bodyPr/>
                    <a:lstStyle/>
                    <a:p>
                      <a:r>
                        <a:rPr lang="en-US" sz="1400" baseline="0" dirty="0"/>
                        <a:t>Dell Inspirion</a:t>
                      </a:r>
                    </a:p>
                  </a:txBody>
                  <a:tcPr/>
                </a:tc>
                <a:tc>
                  <a:txBody>
                    <a:bodyPr/>
                    <a:lstStyle/>
                    <a:p>
                      <a:pPr algn="ctr"/>
                      <a:r>
                        <a:rPr lang="en-US" sz="1600" baseline="0" dirty="0"/>
                        <a:t>100</a:t>
                      </a:r>
                    </a:p>
                  </a:txBody>
                  <a:tcPr/>
                </a:tc>
                <a:tc>
                  <a:txBody>
                    <a:bodyPr/>
                    <a:lstStyle/>
                    <a:p>
                      <a:pPr algn="ctr"/>
                      <a:r>
                        <a:rPr lang="en-US" sz="1600" baseline="0" dirty="0"/>
                        <a:t>56</a:t>
                      </a:r>
                    </a:p>
                  </a:txBody>
                  <a:tcPr/>
                </a:tc>
                <a:tc>
                  <a:txBody>
                    <a:bodyPr/>
                    <a:lstStyle/>
                    <a:p>
                      <a:pPr algn="ctr"/>
                      <a:r>
                        <a:rPr lang="en-US" sz="1600" baseline="0" dirty="0"/>
                        <a:t>48</a:t>
                      </a:r>
                    </a:p>
                  </a:txBody>
                  <a:tcPr/>
                </a:tc>
                <a:tc>
                  <a:txBody>
                    <a:bodyPr/>
                    <a:lstStyle/>
                    <a:p>
                      <a:pPr algn="ctr"/>
                      <a:r>
                        <a:rPr lang="en-US" sz="1600" baseline="0" dirty="0"/>
                        <a:t>24</a:t>
                      </a:r>
                    </a:p>
                  </a:txBody>
                  <a:tcPr/>
                </a:tc>
                <a:tc>
                  <a:txBody>
                    <a:bodyPr/>
                    <a:lstStyle/>
                    <a:p>
                      <a:pPr algn="ctr"/>
                      <a:r>
                        <a:rPr lang="en-US" sz="1600" baseline="0" dirty="0"/>
                        <a:t>21</a:t>
                      </a:r>
                    </a:p>
                  </a:txBody>
                  <a:tcPr/>
                </a:tc>
                <a:tc>
                  <a:txBody>
                    <a:bodyPr/>
                    <a:lstStyle/>
                    <a:p>
                      <a:pPr algn="ctr"/>
                      <a:r>
                        <a:rPr lang="en-US" sz="1600" baseline="0" dirty="0"/>
                        <a:t>249</a:t>
                      </a:r>
                    </a:p>
                  </a:txBody>
                  <a:tcPr/>
                </a:tc>
                <a:extLst>
                  <a:ext uri="{0D108BD9-81ED-4DB2-BD59-A6C34878D82A}">
                    <a16:rowId xmlns:a16="http://schemas.microsoft.com/office/drawing/2014/main" val="10006"/>
                  </a:ext>
                </a:extLst>
              </a:tr>
              <a:tr h="369071">
                <a:tc>
                  <a:txBody>
                    <a:bodyPr/>
                    <a:lstStyle/>
                    <a:p>
                      <a:r>
                        <a:rPr lang="en-US" sz="1400" baseline="0" dirty="0"/>
                        <a:t>HP Pavilion</a:t>
                      </a:r>
                    </a:p>
                  </a:txBody>
                  <a:tcPr/>
                </a:tc>
                <a:tc>
                  <a:txBody>
                    <a:bodyPr/>
                    <a:lstStyle/>
                    <a:p>
                      <a:pPr algn="ctr"/>
                      <a:r>
                        <a:rPr lang="en-US" sz="1600" baseline="0" dirty="0"/>
                        <a:t>40</a:t>
                      </a:r>
                    </a:p>
                  </a:txBody>
                  <a:tcPr/>
                </a:tc>
                <a:tc>
                  <a:txBody>
                    <a:bodyPr/>
                    <a:lstStyle/>
                    <a:p>
                      <a:pPr algn="ctr"/>
                      <a:r>
                        <a:rPr lang="en-US" sz="1600" baseline="0" dirty="0"/>
                        <a:t>80</a:t>
                      </a:r>
                    </a:p>
                  </a:txBody>
                  <a:tcPr/>
                </a:tc>
                <a:tc>
                  <a:txBody>
                    <a:bodyPr/>
                    <a:lstStyle/>
                    <a:p>
                      <a:pPr algn="ctr"/>
                      <a:r>
                        <a:rPr lang="en-US" sz="1600" baseline="0" dirty="0"/>
                        <a:t>24</a:t>
                      </a:r>
                    </a:p>
                  </a:txBody>
                  <a:tcPr/>
                </a:tc>
                <a:tc>
                  <a:txBody>
                    <a:bodyPr/>
                    <a:lstStyle/>
                    <a:p>
                      <a:pPr algn="ctr"/>
                      <a:r>
                        <a:rPr lang="en-US" sz="1600" baseline="0" dirty="0"/>
                        <a:t>32</a:t>
                      </a:r>
                    </a:p>
                  </a:txBody>
                  <a:tcPr/>
                </a:tc>
                <a:tc>
                  <a:txBody>
                    <a:bodyPr/>
                    <a:lstStyle/>
                    <a:p>
                      <a:pPr algn="ctr"/>
                      <a:r>
                        <a:rPr lang="en-US" sz="1600" baseline="0" dirty="0"/>
                        <a:t>30</a:t>
                      </a:r>
                    </a:p>
                  </a:txBody>
                  <a:tcPr/>
                </a:tc>
                <a:tc>
                  <a:txBody>
                    <a:bodyPr/>
                    <a:lstStyle/>
                    <a:p>
                      <a:pPr algn="ctr"/>
                      <a:r>
                        <a:rPr lang="en-US" sz="1600" baseline="0" dirty="0"/>
                        <a:t>206</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7380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7: Implement the Alternative</a:t>
            </a:r>
          </a:p>
        </p:txBody>
      </p:sp>
      <p:sp>
        <p:nvSpPr>
          <p:cNvPr id="3" name="Content Placeholder 2"/>
          <p:cNvSpPr>
            <a:spLocks noGrp="1"/>
          </p:cNvSpPr>
          <p:nvPr>
            <p:ph idx="1"/>
          </p:nvPr>
        </p:nvSpPr>
        <p:spPr/>
        <p:txBody>
          <a:bodyPr/>
          <a:lstStyle/>
          <a:p>
            <a:r>
              <a:rPr lang="en-US" sz="2800" dirty="0"/>
              <a:t>Put the chosen alternative into action.</a:t>
            </a:r>
          </a:p>
          <a:p>
            <a:pPr marL="256032" lvl="1" indent="-256032">
              <a:spcBef>
                <a:spcPts val="1500"/>
              </a:spcBef>
              <a:buSzPct val="100000"/>
              <a:buFont typeface="Arial" panose="020B0604020202020204" pitchFamily="34" charset="0"/>
              <a:buChar char="•"/>
            </a:pPr>
            <a:r>
              <a:rPr lang="en-US" sz="2800" dirty="0"/>
              <a:t>Convey the decision to those affected and get their commitment to it.</a:t>
            </a:r>
          </a:p>
        </p:txBody>
      </p:sp>
    </p:spTree>
    <p:extLst>
      <p:ext uri="{BB962C8B-B14F-4D97-AF65-F5344CB8AC3E}">
        <p14:creationId xmlns:p14="http://schemas.microsoft.com/office/powerpoint/2010/main" val="205098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8: Evaluate Decision Effectiveness</a:t>
            </a:r>
          </a:p>
        </p:txBody>
      </p:sp>
      <p:sp>
        <p:nvSpPr>
          <p:cNvPr id="3" name="Content Placeholder 2"/>
          <p:cNvSpPr>
            <a:spLocks noGrp="1"/>
          </p:cNvSpPr>
          <p:nvPr>
            <p:ph idx="1"/>
          </p:nvPr>
        </p:nvSpPr>
        <p:spPr/>
        <p:txBody>
          <a:bodyPr/>
          <a:lstStyle/>
          <a:p>
            <a:r>
              <a:rPr lang="en-US" sz="2800" dirty="0"/>
              <a:t>Evaluate the result or outcome of the decision to see if the problem was resolved.</a:t>
            </a:r>
          </a:p>
          <a:p>
            <a:pPr marL="256032" lvl="1" indent="-256032">
              <a:spcBef>
                <a:spcPts val="1500"/>
              </a:spcBef>
              <a:buSzPct val="100000"/>
              <a:buFont typeface="Arial" panose="020B0604020202020204" pitchFamily="34" charset="0"/>
              <a:buChar char="•"/>
            </a:pPr>
            <a:r>
              <a:rPr lang="en-US" sz="2800" dirty="0"/>
              <a:t>If it wasn’t resolved, what went wrong?</a:t>
            </a:r>
          </a:p>
        </p:txBody>
      </p:sp>
    </p:spTree>
    <p:extLst>
      <p:ext uri="{BB962C8B-B14F-4D97-AF65-F5344CB8AC3E}">
        <p14:creationId xmlns:p14="http://schemas.microsoft.com/office/powerpoint/2010/main" val="105185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dirty="0"/>
              <a:t>Exhibit 7-5</a:t>
            </a:r>
            <a:br>
              <a:rPr lang="en-US" dirty="0"/>
            </a:br>
            <a:r>
              <a:rPr lang="en-US" dirty="0"/>
              <a:t>Decisions Managers May Make: Planning and Organizing</a:t>
            </a:r>
          </a:p>
        </p:txBody>
      </p:sp>
      <p:pic>
        <p:nvPicPr>
          <p:cNvPr id="5" name="Content Placeholder 4" descr="The decisions for various activities shown are as follows:&#10;• Planning&#10;  ‒ What are the organization’s long-term objectives?&#10;  ‒ What strategies will best achieve those objectives?&#10;  ‒ What should the organization’s short-term objectives be?&#10;  ‒ How difficult should individual goals be?&#10;• Organizing&#10;  ‒ How many employees should I have report directly to me?&#10;  ‒ How much centralization should there be in an organization?&#10;  ‒ How should jobs be designed?&#10;  ‒ When should the organization implement a different structure?"/>
          <p:cNvPicPr>
            <a:picLocks noGrp="1" noChangeAspect="1"/>
          </p:cNvPicPr>
          <p:nvPr>
            <p:ph idx="4294967295"/>
          </p:nvPr>
        </p:nvPicPr>
        <p:blipFill>
          <a:blip r:embed="rId3" cstate="print"/>
          <a:stretch>
            <a:fillRect/>
          </a:stretch>
        </p:blipFill>
        <p:spPr>
          <a:xfrm>
            <a:off x="168275" y="2286000"/>
            <a:ext cx="8823325" cy="3522663"/>
          </a:xfrm>
          <a:prstGeom prst="rect">
            <a:avLst/>
          </a:prstGeom>
        </p:spPr>
      </p:pic>
    </p:spTree>
    <p:extLst>
      <p:ext uri="{BB962C8B-B14F-4D97-AF65-F5344CB8AC3E}">
        <p14:creationId xmlns:p14="http://schemas.microsoft.com/office/powerpoint/2010/main" val="134237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st of 4 leading decisions and 4 controlling decisions managers may make."/>
          <p:cNvSpPr>
            <a:spLocks noGrp="1"/>
          </p:cNvSpPr>
          <p:nvPr>
            <p:ph type="title"/>
          </p:nvPr>
        </p:nvSpPr>
        <p:spPr>
          <a:xfrm>
            <a:off x="457200" y="228600"/>
            <a:ext cx="8229600" cy="1600200"/>
          </a:xfrm>
        </p:spPr>
        <p:txBody>
          <a:bodyPr/>
          <a:lstStyle/>
          <a:p>
            <a:r>
              <a:rPr lang="en-US" dirty="0"/>
              <a:t>Exhibit 7-5</a:t>
            </a:r>
            <a:br>
              <a:rPr lang="en-US" dirty="0"/>
            </a:br>
            <a:r>
              <a:rPr lang="en-US" dirty="0"/>
              <a:t>Decisions Managers May Make: Leading and Controlling</a:t>
            </a:r>
          </a:p>
        </p:txBody>
      </p:sp>
      <p:pic>
        <p:nvPicPr>
          <p:cNvPr id="7" name="Picture 6" descr="• Leading&#10;  ‒ How do I handle employees who appear to be unmotivated?&#10;  ‒ What is the most effective leadership style in a given situation?&#10;  ‒ How will a specific change affect worker productivity?&#10;  ‒ When is the right time to stimulate conflict?&#10;• Controlling&#10;  ‒ What activities in the organization need to be controlled?&#10;  ‒ How should those activities be controlled?&#10;  ‒ When is a performance deviation significant?&#10;  ‒ What type of management information system should the organization have?"/>
          <p:cNvPicPr>
            <a:picLocks noChangeAspect="1"/>
          </p:cNvPicPr>
          <p:nvPr/>
        </p:nvPicPr>
        <p:blipFill>
          <a:blip r:embed="rId2" cstate="print"/>
          <a:stretch>
            <a:fillRect/>
          </a:stretch>
        </p:blipFill>
        <p:spPr>
          <a:xfrm>
            <a:off x="163450" y="2268194"/>
            <a:ext cx="8817100" cy="3596777"/>
          </a:xfrm>
          <a:prstGeom prst="rect">
            <a:avLst/>
          </a:prstGeom>
        </p:spPr>
      </p:pic>
    </p:spTree>
    <p:extLst>
      <p:ext uri="{BB962C8B-B14F-4D97-AF65-F5344CB8AC3E}">
        <p14:creationId xmlns:p14="http://schemas.microsoft.com/office/powerpoint/2010/main" val="51667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Rationality</a:t>
            </a:r>
          </a:p>
        </p:txBody>
      </p:sp>
      <p:sp>
        <p:nvSpPr>
          <p:cNvPr id="3" name="Content Placeholder 2"/>
          <p:cNvSpPr>
            <a:spLocks noGrp="1"/>
          </p:cNvSpPr>
          <p:nvPr>
            <p:ph idx="1"/>
          </p:nvPr>
        </p:nvSpPr>
        <p:spPr/>
        <p:txBody>
          <a:bodyPr/>
          <a:lstStyle/>
          <a:p>
            <a:r>
              <a:rPr lang="en-US" sz="2800" b="1" dirty="0"/>
              <a:t>Rational Decision</a:t>
            </a:r>
            <a:r>
              <a:rPr lang="en-US" sz="2800" dirty="0"/>
              <a:t>-</a:t>
            </a:r>
            <a:r>
              <a:rPr lang="en-US" sz="2800" b="1" dirty="0"/>
              <a:t>Making</a:t>
            </a:r>
            <a:r>
              <a:rPr lang="en-US" sz="2800" dirty="0"/>
              <a:t>: choices that are logical and consistent and maximize value</a:t>
            </a:r>
          </a:p>
          <a:p>
            <a:r>
              <a:rPr lang="en-US" sz="2800" dirty="0"/>
              <a:t>Assumptions of rationality:</a:t>
            </a:r>
          </a:p>
          <a:p>
            <a:pPr lvl="1"/>
            <a:r>
              <a:rPr lang="en-US" sz="2000" dirty="0"/>
              <a:t>Rational decision maker is logical and objective</a:t>
            </a:r>
          </a:p>
          <a:p>
            <a:pPr lvl="1"/>
            <a:r>
              <a:rPr lang="en-US" sz="2000" dirty="0"/>
              <a:t>Problem faced is </a:t>
            </a:r>
            <a:r>
              <a:rPr lang="en-US" sz="2000"/>
              <a:t>clear </a:t>
            </a:r>
            <a:endParaRPr lang="en-US" sz="2000" dirty="0"/>
          </a:p>
          <a:p>
            <a:pPr lvl="1"/>
            <a:r>
              <a:rPr lang="en-US" sz="2000" dirty="0"/>
              <a:t>Decision maker would have clear, specific goal and be aware of all alternatives and consequences</a:t>
            </a:r>
          </a:p>
          <a:p>
            <a:pPr lvl="1"/>
            <a:r>
              <a:rPr lang="en-US" sz="2000" dirty="0"/>
              <a:t>The alternative that maximizes achieving this goal will be selected</a:t>
            </a:r>
          </a:p>
          <a:p>
            <a:pPr lvl="1"/>
            <a:r>
              <a:rPr lang="en-US" sz="2000" dirty="0"/>
              <a:t>Decisions are made in the best interest of the organization</a:t>
            </a:r>
          </a:p>
        </p:txBody>
      </p:sp>
    </p:spTree>
    <p:extLst>
      <p:ext uri="{BB962C8B-B14F-4D97-AF65-F5344CB8AC3E}">
        <p14:creationId xmlns:p14="http://schemas.microsoft.com/office/powerpoint/2010/main" val="31410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Rationality</a:t>
            </a:r>
          </a:p>
        </p:txBody>
      </p:sp>
      <p:sp>
        <p:nvSpPr>
          <p:cNvPr id="3" name="Content Placeholder 2"/>
          <p:cNvSpPr>
            <a:spLocks noGrp="1"/>
          </p:cNvSpPr>
          <p:nvPr>
            <p:ph idx="1"/>
          </p:nvPr>
        </p:nvSpPr>
        <p:spPr/>
        <p:txBody>
          <a:bodyPr/>
          <a:lstStyle/>
          <a:p>
            <a:r>
              <a:rPr lang="en-US" sz="2800" b="1" dirty="0"/>
              <a:t>Bounded rationality</a:t>
            </a:r>
            <a:r>
              <a:rPr lang="en-US" sz="2800" dirty="0"/>
              <a:t>: decision making that’s rational, but limited by an individual’s ability to process </a:t>
            </a:r>
            <a:r>
              <a:rPr lang="en-US" sz="2800" dirty="0" smtClean="0"/>
              <a:t>information.</a:t>
            </a:r>
            <a:endParaRPr lang="en-US" sz="2800" dirty="0"/>
          </a:p>
        </p:txBody>
      </p:sp>
    </p:spTree>
    <p:extLst>
      <p:ext uri="{BB962C8B-B14F-4D97-AF65-F5344CB8AC3E}">
        <p14:creationId xmlns:p14="http://schemas.microsoft.com/office/powerpoint/2010/main" val="51295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7.1 </a:t>
            </a:r>
            <a:r>
              <a:rPr lang="en-US" sz="2400" b="1" dirty="0"/>
              <a:t>Describe</a:t>
            </a:r>
            <a:r>
              <a:rPr lang="en-US" sz="2400" dirty="0"/>
              <a:t> the eight steps in the decision-making process.</a:t>
            </a:r>
          </a:p>
          <a:p>
            <a:pPr marL="284163" lvl="1" indent="219456">
              <a:buNone/>
            </a:pPr>
            <a:r>
              <a:rPr lang="en-US" sz="2400" b="1" dirty="0"/>
              <a:t>Develop your skill </a:t>
            </a:r>
            <a:r>
              <a:rPr lang="en-US" sz="2400" dirty="0"/>
              <a:t>at being creative.</a:t>
            </a:r>
          </a:p>
          <a:p>
            <a:pPr marL="0" indent="0">
              <a:buNone/>
            </a:pPr>
            <a:r>
              <a:rPr lang="en-US" sz="2400" b="1" dirty="0">
                <a:solidFill>
                  <a:srgbClr val="007FA3"/>
                </a:solidFill>
              </a:rPr>
              <a:t>7.2 </a:t>
            </a:r>
            <a:r>
              <a:rPr lang="en-US" sz="2400" b="1" dirty="0"/>
              <a:t>Explain</a:t>
            </a:r>
            <a:r>
              <a:rPr lang="en-US" sz="2400" dirty="0"/>
              <a:t> the four ways managers make decisions.</a:t>
            </a:r>
          </a:p>
          <a:p>
            <a:pPr marL="0" indent="0">
              <a:buNone/>
            </a:pPr>
            <a:r>
              <a:rPr lang="en-US" sz="2400" b="1" dirty="0">
                <a:solidFill>
                  <a:srgbClr val="007FA3"/>
                </a:solidFill>
              </a:rPr>
              <a:t>7.3 </a:t>
            </a:r>
            <a:r>
              <a:rPr lang="en-US" sz="2400" b="1" dirty="0"/>
              <a:t>Classify </a:t>
            </a:r>
            <a:r>
              <a:rPr lang="en-US" sz="2400" dirty="0"/>
              <a:t>decisions and decision-making conditions.</a:t>
            </a:r>
          </a:p>
          <a:p>
            <a:pPr marL="0" indent="0">
              <a:buNone/>
            </a:pPr>
            <a:r>
              <a:rPr lang="en-US" sz="2400" b="1" dirty="0">
                <a:solidFill>
                  <a:srgbClr val="007FA3"/>
                </a:solidFill>
              </a:rPr>
              <a:t>7.4 </a:t>
            </a:r>
            <a:r>
              <a:rPr lang="en-US" sz="2400" b="1" dirty="0"/>
              <a:t>Describe</a:t>
            </a:r>
            <a:r>
              <a:rPr lang="en-US" sz="2400" dirty="0"/>
              <a:t> how biases affect decision making.</a:t>
            </a:r>
          </a:p>
          <a:p>
            <a:pPr marL="502920" lvl="1" indent="1588">
              <a:buNone/>
            </a:pPr>
            <a:r>
              <a:rPr lang="en-US" sz="2400" b="1" dirty="0"/>
              <a:t>Know how to </a:t>
            </a:r>
            <a:r>
              <a:rPr lang="en-US" sz="2400" dirty="0"/>
              <a:t>recognize when you’re using decision-making errors and biases and what to do about it</a:t>
            </a:r>
          </a:p>
          <a:p>
            <a:pPr marL="0" indent="0">
              <a:buNone/>
            </a:pPr>
            <a:r>
              <a:rPr lang="en-US" sz="2400" b="1" dirty="0">
                <a:solidFill>
                  <a:srgbClr val="007FA3"/>
                </a:solidFill>
              </a:rPr>
              <a:t>7.5 </a:t>
            </a:r>
            <a:r>
              <a:rPr lang="en-US" sz="2400" b="1" dirty="0"/>
              <a:t>Identify</a:t>
            </a:r>
            <a:r>
              <a:rPr lang="en-US" sz="2400" dirty="0"/>
              <a:t> effective decision-making techniques.</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a:t>
            </a:r>
          </a:p>
        </p:txBody>
      </p:sp>
      <p:sp>
        <p:nvSpPr>
          <p:cNvPr id="3" name="Content Placeholder 2"/>
          <p:cNvSpPr>
            <a:spLocks noGrp="1"/>
          </p:cNvSpPr>
          <p:nvPr>
            <p:ph idx="1"/>
          </p:nvPr>
        </p:nvSpPr>
        <p:spPr/>
        <p:txBody>
          <a:bodyPr/>
          <a:lstStyle/>
          <a:p>
            <a:r>
              <a:rPr lang="en-US" sz="2800" b="1" dirty="0"/>
              <a:t>Intuitive decision</a:t>
            </a:r>
            <a:r>
              <a:rPr lang="en-US" sz="2800" dirty="0"/>
              <a:t>-</a:t>
            </a:r>
            <a:r>
              <a:rPr lang="en-US" sz="2800" b="1" dirty="0"/>
              <a:t>making</a:t>
            </a:r>
            <a:r>
              <a:rPr lang="en-US" sz="2800" dirty="0"/>
              <a:t>: making decisions on the basis of experience, feelings, and accumulated judgment</a:t>
            </a:r>
          </a:p>
        </p:txBody>
      </p:sp>
    </p:spTree>
    <p:extLst>
      <p:ext uri="{BB962C8B-B14F-4D97-AF65-F5344CB8AC3E}">
        <p14:creationId xmlns:p14="http://schemas.microsoft.com/office/powerpoint/2010/main" val="99454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7-6</a:t>
            </a:r>
            <a:br>
              <a:rPr lang="en-US" dirty="0"/>
            </a:br>
            <a:r>
              <a:rPr lang="en-US" dirty="0"/>
              <a:t>What is Intuition?</a:t>
            </a:r>
          </a:p>
        </p:txBody>
      </p:sp>
      <p:pic>
        <p:nvPicPr>
          <p:cNvPr id="8" name="Content Placeholder 1" descr="The aspects of intuition shown are as follows:&#10;• Experience-based decisions: Managers make decisions based on their past experiences&#10;• Affect-initiated decisions: Managers make decisions based on feelings or emotions&#10;• Cognitive-based decisions: Managers make decisions based on skills, knowledge, and training&#10;• Subconscious mental processing: Managers use data from subconscious mind to help them make decisions&#10;• Values or ethics based decisions: Managers make decisions based on ethical values or culture."/>
          <p:cNvPicPr>
            <a:picLocks noChangeAspect="1"/>
          </p:cNvPicPr>
          <p:nvPr/>
        </p:nvPicPr>
        <p:blipFill>
          <a:blip r:embed="rId3" cstate="print"/>
          <a:srcRect t="91" b="91"/>
          <a:stretch>
            <a:fillRect/>
          </a:stretch>
        </p:blipFill>
        <p:spPr>
          <a:xfrm>
            <a:off x="219030" y="1447800"/>
            <a:ext cx="8705941" cy="4275238"/>
          </a:xfrm>
          <a:prstGeom prst="rect">
            <a:avLst/>
          </a:prstGeom>
        </p:spPr>
      </p:pic>
      <p:sp>
        <p:nvSpPr>
          <p:cNvPr id="4" name="Text Placeholder 3"/>
          <p:cNvSpPr>
            <a:spLocks noGrp="1"/>
          </p:cNvSpPr>
          <p:nvPr>
            <p:ph type="body" sz="quarter" idx="13"/>
          </p:nvPr>
        </p:nvSpPr>
        <p:spPr/>
        <p:txBody>
          <a:bodyPr/>
          <a:lstStyle/>
          <a:p>
            <a:r>
              <a:rPr lang="en-US" sz="1600" dirty="0"/>
              <a:t>Exhibit 7-6 shows the five different aspects of intuition identified by researchers studying managers’ use of intuitive decision-making.</a:t>
            </a:r>
          </a:p>
        </p:txBody>
      </p:sp>
    </p:spTree>
    <p:extLst>
      <p:ext uri="{BB962C8B-B14F-4D97-AF65-F5344CB8AC3E}">
        <p14:creationId xmlns:p14="http://schemas.microsoft.com/office/powerpoint/2010/main" val="108792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Evidence-Based Management</a:t>
            </a:r>
          </a:p>
        </p:txBody>
      </p:sp>
      <p:sp>
        <p:nvSpPr>
          <p:cNvPr id="3" name="Content Placeholder 2"/>
          <p:cNvSpPr>
            <a:spLocks noGrp="1"/>
          </p:cNvSpPr>
          <p:nvPr>
            <p:ph idx="1"/>
          </p:nvPr>
        </p:nvSpPr>
        <p:spPr/>
        <p:txBody>
          <a:bodyPr/>
          <a:lstStyle/>
          <a:p>
            <a:pPr marL="342900" indent="-342900" eaLnBrk="0" hangingPunct="0">
              <a:spcBef>
                <a:spcPct val="20000"/>
              </a:spcBef>
              <a:buFont typeface="Arial" charset="0"/>
              <a:buChar char="•"/>
            </a:pPr>
            <a:r>
              <a:rPr lang="en-US" sz="2800" b="1" dirty="0"/>
              <a:t>Evidence-based management (EBMgt)</a:t>
            </a:r>
            <a:r>
              <a:rPr lang="en-US" sz="2800" dirty="0"/>
              <a:t>:</a:t>
            </a:r>
            <a:r>
              <a:rPr lang="en-US" sz="2800" b="1" dirty="0"/>
              <a:t> </a:t>
            </a:r>
            <a:r>
              <a:rPr lang="en-US" sz="2800" dirty="0"/>
              <a:t>the systematic use of the best available evidence to improve management practice.</a:t>
            </a:r>
          </a:p>
        </p:txBody>
      </p:sp>
    </p:spTree>
    <p:extLst>
      <p:ext uri="{BB962C8B-B14F-4D97-AF65-F5344CB8AC3E}">
        <p14:creationId xmlns:p14="http://schemas.microsoft.com/office/powerpoint/2010/main" val="50718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Decisions: Structured Problems and Programmed Decisions</a:t>
            </a:r>
          </a:p>
        </p:txBody>
      </p:sp>
      <p:sp>
        <p:nvSpPr>
          <p:cNvPr id="3" name="Content Placeholder 2"/>
          <p:cNvSpPr>
            <a:spLocks noGrp="1"/>
          </p:cNvSpPr>
          <p:nvPr>
            <p:ph idx="1"/>
          </p:nvPr>
        </p:nvSpPr>
        <p:spPr/>
        <p:txBody>
          <a:bodyPr/>
          <a:lstStyle/>
          <a:p>
            <a:r>
              <a:rPr lang="en-US" sz="2800" b="1" dirty="0"/>
              <a:t>Structured problems</a:t>
            </a:r>
            <a:r>
              <a:rPr lang="en-US" sz="2800" dirty="0"/>
              <a:t>: straightforward, familiar, and easily defined problems</a:t>
            </a:r>
          </a:p>
          <a:p>
            <a:pPr marL="256032" lvl="1" indent="-256032">
              <a:spcBef>
                <a:spcPts val="1500"/>
              </a:spcBef>
              <a:buSzPct val="100000"/>
              <a:buFont typeface="Arial" panose="020B0604020202020204" pitchFamily="34" charset="0"/>
              <a:buChar char="•"/>
            </a:pPr>
            <a:r>
              <a:rPr lang="en-US" sz="2800" b="1" dirty="0"/>
              <a:t>Programmed decisions</a:t>
            </a:r>
            <a:r>
              <a:rPr lang="en-US" sz="2800" dirty="0"/>
              <a:t>: repetitive decisions that can be handled by a routine approach</a:t>
            </a:r>
          </a:p>
        </p:txBody>
      </p:sp>
    </p:spTree>
    <p:extLst>
      <p:ext uri="{BB962C8B-B14F-4D97-AF65-F5344CB8AC3E}">
        <p14:creationId xmlns:p14="http://schemas.microsoft.com/office/powerpoint/2010/main" val="60047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Decisions: Unstructured Problems and Nonprogrammed Decisions</a:t>
            </a:r>
          </a:p>
        </p:txBody>
      </p:sp>
      <p:sp>
        <p:nvSpPr>
          <p:cNvPr id="3" name="Content Placeholder 2"/>
          <p:cNvSpPr>
            <a:spLocks noGrp="1"/>
          </p:cNvSpPr>
          <p:nvPr>
            <p:ph idx="1"/>
          </p:nvPr>
        </p:nvSpPr>
        <p:spPr/>
        <p:txBody>
          <a:bodyPr/>
          <a:lstStyle/>
          <a:p>
            <a:r>
              <a:rPr lang="en-US" sz="2800" b="1" dirty="0"/>
              <a:t>Unstructured problems</a:t>
            </a:r>
            <a:r>
              <a:rPr lang="en-US" sz="2800" dirty="0"/>
              <a:t>: problems that are new or unusual and for which information is ambiguous or incomplete</a:t>
            </a:r>
          </a:p>
          <a:p>
            <a:pPr marL="256032" lvl="1" indent="-256032">
              <a:spcBef>
                <a:spcPts val="1500"/>
              </a:spcBef>
              <a:buSzPct val="100000"/>
              <a:buFont typeface="Arial" panose="020B0604020202020204" pitchFamily="34" charset="0"/>
              <a:buChar char="•"/>
            </a:pPr>
            <a:r>
              <a:rPr lang="en-US" sz="2800" b="1" dirty="0"/>
              <a:t>Nonprogrammed decisions</a:t>
            </a:r>
            <a:r>
              <a:rPr lang="en-US" sz="2800" dirty="0"/>
              <a:t>: unique and nonrecurring and involve custom made solutions</a:t>
            </a:r>
          </a:p>
        </p:txBody>
      </p:sp>
    </p:spTree>
    <p:extLst>
      <p:ext uri="{BB962C8B-B14F-4D97-AF65-F5344CB8AC3E}">
        <p14:creationId xmlns:p14="http://schemas.microsoft.com/office/powerpoint/2010/main" val="1982002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a:xfrm>
            <a:off x="452718" y="254504"/>
            <a:ext cx="8229600" cy="1066800"/>
          </a:xfrm>
        </p:spPr>
        <p:txBody>
          <a:bodyPr/>
          <a:lstStyle/>
          <a:p>
            <a:r>
              <a:rPr lang="en-US" dirty="0"/>
              <a:t>Exhibit 7-7</a:t>
            </a:r>
            <a:br>
              <a:rPr lang="en-US" dirty="0"/>
            </a:br>
            <a:r>
              <a:rPr lang="en-US" dirty="0"/>
              <a:t>Programmed vs Nonprogrammed Decisions</a:t>
            </a:r>
          </a:p>
        </p:txBody>
      </p:sp>
      <p:graphicFrame>
        <p:nvGraphicFramePr>
          <p:cNvPr id="5" name="Table 4" descr="Headers: Characteristic, Programmed Decisions, Nonprogrammed Decisions"/>
          <p:cNvGraphicFramePr>
            <a:graphicFrameLocks noGrp="1"/>
          </p:cNvGraphicFramePr>
          <p:nvPr>
            <p:extLst>
              <p:ext uri="{D42A27DB-BD31-4B8C-83A1-F6EECF244321}">
                <p14:modId xmlns:p14="http://schemas.microsoft.com/office/powerpoint/2010/main" val="2303402578"/>
              </p:ext>
            </p:extLst>
          </p:nvPr>
        </p:nvGraphicFramePr>
        <p:xfrm>
          <a:off x="190500" y="1904695"/>
          <a:ext cx="8763000" cy="4191305"/>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669113">
                <a:tc>
                  <a:txBody>
                    <a:bodyPr/>
                    <a:lstStyle/>
                    <a:p>
                      <a:r>
                        <a:rPr lang="en-US" dirty="0"/>
                        <a:t>Characteristic</a:t>
                      </a:r>
                    </a:p>
                  </a:txBody>
                  <a:tcPr/>
                </a:tc>
                <a:tc>
                  <a:txBody>
                    <a:bodyPr/>
                    <a:lstStyle/>
                    <a:p>
                      <a:r>
                        <a:rPr lang="en-US" dirty="0"/>
                        <a:t>Programmed Decisions</a:t>
                      </a:r>
                    </a:p>
                  </a:txBody>
                  <a:tcPr/>
                </a:tc>
                <a:tc>
                  <a:txBody>
                    <a:bodyPr/>
                    <a:lstStyle/>
                    <a:p>
                      <a:r>
                        <a:rPr lang="en-US" dirty="0"/>
                        <a:t>Nonprogrammed Decisions</a:t>
                      </a:r>
                    </a:p>
                  </a:txBody>
                  <a:tcPr/>
                </a:tc>
                <a:extLst>
                  <a:ext uri="{0D108BD9-81ED-4DB2-BD59-A6C34878D82A}">
                    <a16:rowId xmlns:a16="http://schemas.microsoft.com/office/drawing/2014/main" val="10000"/>
                  </a:ext>
                </a:extLst>
              </a:tr>
              <a:tr h="382350">
                <a:tc>
                  <a:txBody>
                    <a:bodyPr/>
                    <a:lstStyle/>
                    <a:p>
                      <a:r>
                        <a:rPr lang="en-US" dirty="0"/>
                        <a:t>Type of problem</a:t>
                      </a:r>
                    </a:p>
                  </a:txBody>
                  <a:tcPr/>
                </a:tc>
                <a:tc>
                  <a:txBody>
                    <a:bodyPr/>
                    <a:lstStyle/>
                    <a:p>
                      <a:r>
                        <a:rPr lang="en-US" dirty="0"/>
                        <a:t>Structured</a:t>
                      </a:r>
                    </a:p>
                  </a:txBody>
                  <a:tcPr/>
                </a:tc>
                <a:tc>
                  <a:txBody>
                    <a:bodyPr/>
                    <a:lstStyle/>
                    <a:p>
                      <a:r>
                        <a:rPr lang="en-US" dirty="0"/>
                        <a:t>Unstructured</a:t>
                      </a:r>
                    </a:p>
                  </a:txBody>
                  <a:tcPr/>
                </a:tc>
                <a:extLst>
                  <a:ext uri="{0D108BD9-81ED-4DB2-BD59-A6C34878D82A}">
                    <a16:rowId xmlns:a16="http://schemas.microsoft.com/office/drawing/2014/main" val="10001"/>
                  </a:ext>
                </a:extLst>
              </a:tr>
              <a:tr h="382350">
                <a:tc>
                  <a:txBody>
                    <a:bodyPr/>
                    <a:lstStyle/>
                    <a:p>
                      <a:r>
                        <a:rPr lang="en-US" dirty="0"/>
                        <a:t>Managerial level</a:t>
                      </a:r>
                    </a:p>
                  </a:txBody>
                  <a:tcPr/>
                </a:tc>
                <a:tc>
                  <a:txBody>
                    <a:bodyPr/>
                    <a:lstStyle/>
                    <a:p>
                      <a:r>
                        <a:rPr lang="en-US" dirty="0"/>
                        <a:t>Lower levels</a:t>
                      </a:r>
                    </a:p>
                  </a:txBody>
                  <a:tcPr/>
                </a:tc>
                <a:tc>
                  <a:txBody>
                    <a:bodyPr/>
                    <a:lstStyle/>
                    <a:p>
                      <a:r>
                        <a:rPr lang="en-US" dirty="0"/>
                        <a:t>Upper levels</a:t>
                      </a:r>
                    </a:p>
                  </a:txBody>
                  <a:tcPr/>
                </a:tc>
                <a:extLst>
                  <a:ext uri="{0D108BD9-81ED-4DB2-BD59-A6C34878D82A}">
                    <a16:rowId xmlns:a16="http://schemas.microsoft.com/office/drawing/2014/main" val="10002"/>
                  </a:ext>
                </a:extLst>
              </a:tr>
              <a:tr h="382350">
                <a:tc>
                  <a:txBody>
                    <a:bodyPr/>
                    <a:lstStyle/>
                    <a:p>
                      <a:r>
                        <a:rPr lang="en-US" dirty="0"/>
                        <a:t>Frequency</a:t>
                      </a:r>
                    </a:p>
                  </a:txBody>
                  <a:tcPr/>
                </a:tc>
                <a:tc>
                  <a:txBody>
                    <a:bodyPr/>
                    <a:lstStyle/>
                    <a:p>
                      <a:r>
                        <a:rPr lang="en-US" dirty="0"/>
                        <a:t>Repetitive, routine</a:t>
                      </a:r>
                    </a:p>
                  </a:txBody>
                  <a:tcPr/>
                </a:tc>
                <a:tc>
                  <a:txBody>
                    <a:bodyPr/>
                    <a:lstStyle/>
                    <a:p>
                      <a:r>
                        <a:rPr lang="en-US" dirty="0"/>
                        <a:t>New, unusual</a:t>
                      </a:r>
                    </a:p>
                  </a:txBody>
                  <a:tcPr/>
                </a:tc>
                <a:extLst>
                  <a:ext uri="{0D108BD9-81ED-4DB2-BD59-A6C34878D82A}">
                    <a16:rowId xmlns:a16="http://schemas.microsoft.com/office/drawing/2014/main" val="10003"/>
                  </a:ext>
                </a:extLst>
              </a:tr>
              <a:tr h="669113">
                <a:tc>
                  <a:txBody>
                    <a:bodyPr/>
                    <a:lstStyle/>
                    <a:p>
                      <a:r>
                        <a:rPr lang="en-US" dirty="0"/>
                        <a:t>Information </a:t>
                      </a:r>
                    </a:p>
                  </a:txBody>
                  <a:tcPr/>
                </a:tc>
                <a:tc>
                  <a:txBody>
                    <a:bodyPr/>
                    <a:lstStyle/>
                    <a:p>
                      <a:r>
                        <a:rPr lang="en-US" dirty="0"/>
                        <a:t>Readily available</a:t>
                      </a:r>
                    </a:p>
                  </a:txBody>
                  <a:tcPr/>
                </a:tc>
                <a:tc>
                  <a:txBody>
                    <a:bodyPr/>
                    <a:lstStyle/>
                    <a:p>
                      <a:r>
                        <a:rPr lang="en-US" dirty="0"/>
                        <a:t>Ambiguous or incomplete</a:t>
                      </a:r>
                    </a:p>
                  </a:txBody>
                  <a:tcPr/>
                </a:tc>
                <a:extLst>
                  <a:ext uri="{0D108BD9-81ED-4DB2-BD59-A6C34878D82A}">
                    <a16:rowId xmlns:a16="http://schemas.microsoft.com/office/drawing/2014/main" val="10004"/>
                  </a:ext>
                </a:extLst>
              </a:tr>
              <a:tr h="382350">
                <a:tc>
                  <a:txBody>
                    <a:bodyPr/>
                    <a:lstStyle/>
                    <a:p>
                      <a:r>
                        <a:rPr lang="en-US" dirty="0"/>
                        <a:t>Goals</a:t>
                      </a:r>
                    </a:p>
                  </a:txBody>
                  <a:tcPr/>
                </a:tc>
                <a:tc>
                  <a:txBody>
                    <a:bodyPr/>
                    <a:lstStyle/>
                    <a:p>
                      <a:r>
                        <a:rPr lang="en-US" dirty="0"/>
                        <a:t>Clear,</a:t>
                      </a:r>
                      <a:r>
                        <a:rPr lang="en-US" baseline="0" dirty="0"/>
                        <a:t> specific</a:t>
                      </a:r>
                      <a:endParaRPr lang="en-US" dirty="0"/>
                    </a:p>
                  </a:txBody>
                  <a:tcPr/>
                </a:tc>
                <a:tc>
                  <a:txBody>
                    <a:bodyPr/>
                    <a:lstStyle/>
                    <a:p>
                      <a:r>
                        <a:rPr lang="en-US" dirty="0"/>
                        <a:t>Vague</a:t>
                      </a:r>
                    </a:p>
                  </a:txBody>
                  <a:tcPr/>
                </a:tc>
                <a:extLst>
                  <a:ext uri="{0D108BD9-81ED-4DB2-BD59-A6C34878D82A}">
                    <a16:rowId xmlns:a16="http://schemas.microsoft.com/office/drawing/2014/main" val="10005"/>
                  </a:ext>
                </a:extLst>
              </a:tr>
              <a:tr h="654566">
                <a:tc>
                  <a:txBody>
                    <a:bodyPr/>
                    <a:lstStyle/>
                    <a:p>
                      <a:r>
                        <a:rPr lang="en-US" dirty="0"/>
                        <a:t>Time frame for solution</a:t>
                      </a:r>
                    </a:p>
                  </a:txBody>
                  <a:tcPr/>
                </a:tc>
                <a:tc>
                  <a:txBody>
                    <a:bodyPr/>
                    <a:lstStyle/>
                    <a:p>
                      <a:r>
                        <a:rPr lang="en-US" dirty="0"/>
                        <a:t>Short</a:t>
                      </a:r>
                    </a:p>
                  </a:txBody>
                  <a:tcPr/>
                </a:tc>
                <a:tc>
                  <a:txBody>
                    <a:bodyPr/>
                    <a:lstStyle/>
                    <a:p>
                      <a:r>
                        <a:rPr lang="en-US" dirty="0"/>
                        <a:t>Relatively long</a:t>
                      </a:r>
                    </a:p>
                  </a:txBody>
                  <a:tcPr/>
                </a:tc>
                <a:extLst>
                  <a:ext uri="{0D108BD9-81ED-4DB2-BD59-A6C34878D82A}">
                    <a16:rowId xmlns:a16="http://schemas.microsoft.com/office/drawing/2014/main" val="10006"/>
                  </a:ext>
                </a:extLst>
              </a:tr>
              <a:tr h="669113">
                <a:tc>
                  <a:txBody>
                    <a:bodyPr/>
                    <a:lstStyle/>
                    <a:p>
                      <a:r>
                        <a:rPr lang="en-US" dirty="0"/>
                        <a:t>Solution relies on</a:t>
                      </a:r>
                      <a:r>
                        <a:rPr lang="is-IS" dirty="0"/>
                        <a:t>…</a:t>
                      </a:r>
                      <a:endParaRPr lang="en-US" dirty="0"/>
                    </a:p>
                  </a:txBody>
                  <a:tcPr/>
                </a:tc>
                <a:tc>
                  <a:txBody>
                    <a:bodyPr/>
                    <a:lstStyle/>
                    <a:p>
                      <a:r>
                        <a:rPr lang="en-US" dirty="0"/>
                        <a:t>Procedures, rules, policies</a:t>
                      </a:r>
                    </a:p>
                  </a:txBody>
                  <a:tcPr/>
                </a:tc>
                <a:tc>
                  <a:txBody>
                    <a:bodyPr/>
                    <a:lstStyle/>
                    <a:p>
                      <a:r>
                        <a:rPr lang="en-US" dirty="0"/>
                        <a:t>Judgment and creativity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976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Conditions</a:t>
            </a:r>
          </a:p>
        </p:txBody>
      </p:sp>
      <p:sp>
        <p:nvSpPr>
          <p:cNvPr id="3" name="Content Placeholder 2"/>
          <p:cNvSpPr>
            <a:spLocks noGrp="1"/>
          </p:cNvSpPr>
          <p:nvPr>
            <p:ph idx="1"/>
          </p:nvPr>
        </p:nvSpPr>
        <p:spPr/>
        <p:txBody>
          <a:bodyPr/>
          <a:lstStyle/>
          <a:p>
            <a:r>
              <a:rPr lang="en-US" sz="2800" b="1" dirty="0"/>
              <a:t>Certainty</a:t>
            </a:r>
            <a:r>
              <a:rPr lang="en-US" sz="2800" dirty="0"/>
              <a:t>: a situation in which a manager can make accurate decisions because all outcomes are known</a:t>
            </a:r>
          </a:p>
          <a:p>
            <a:pPr marL="256032" lvl="1" indent="-256032">
              <a:spcBef>
                <a:spcPts val="1500"/>
              </a:spcBef>
              <a:buSzPct val="100000"/>
              <a:buFont typeface="Arial" panose="020B0604020202020204" pitchFamily="34" charset="0"/>
              <a:buChar char="•"/>
            </a:pPr>
            <a:r>
              <a:rPr lang="en-US" sz="2800" b="1" dirty="0"/>
              <a:t>Risk</a:t>
            </a:r>
            <a:r>
              <a:rPr lang="en-US" sz="2800" dirty="0"/>
              <a:t>: a situation in which the decision maker is able to estimate the likelihood of certain outcomes</a:t>
            </a:r>
          </a:p>
          <a:p>
            <a:pPr marL="256032" lvl="1" indent="-256032">
              <a:spcBef>
                <a:spcPts val="1500"/>
              </a:spcBef>
              <a:buSzPct val="100000"/>
              <a:buFont typeface="Arial" panose="020B0604020202020204" pitchFamily="34" charset="0"/>
              <a:buChar char="•"/>
            </a:pPr>
            <a:r>
              <a:rPr lang="en-US" sz="2800" b="1" dirty="0"/>
              <a:t>Uncertainty</a:t>
            </a:r>
            <a:r>
              <a:rPr lang="en-US" sz="2800" dirty="0"/>
              <a:t>: a situation in which a decision maker has neither certainty nor reasonable probability estimates available</a:t>
            </a:r>
          </a:p>
        </p:txBody>
      </p:sp>
    </p:spTree>
    <p:extLst>
      <p:ext uri="{BB962C8B-B14F-4D97-AF65-F5344CB8AC3E}">
        <p14:creationId xmlns:p14="http://schemas.microsoft.com/office/powerpoint/2010/main" val="107517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Risk</a:t>
            </a:r>
          </a:p>
        </p:txBody>
      </p:sp>
      <p:sp>
        <p:nvSpPr>
          <p:cNvPr id="3" name="Content Placeholder 2"/>
          <p:cNvSpPr>
            <a:spLocks noGrp="1"/>
          </p:cNvSpPr>
          <p:nvPr>
            <p:ph idx="1"/>
          </p:nvPr>
        </p:nvSpPr>
        <p:spPr/>
        <p:txBody>
          <a:bodyPr/>
          <a:lstStyle/>
          <a:p>
            <a:r>
              <a:rPr lang="en-US" sz="2800" dirty="0"/>
              <a:t>Managers can use historical data or secondary information to assign probabilities to different alternatives</a:t>
            </a:r>
          </a:p>
          <a:p>
            <a:r>
              <a:rPr lang="en-US" sz="2800" dirty="0"/>
              <a:t>This is used to calculate expected value—the expected return from each possible outcome—by multiplying expected revenue by the probability of each alternative</a:t>
            </a:r>
          </a:p>
        </p:txBody>
      </p:sp>
    </p:spTree>
    <p:extLst>
      <p:ext uri="{BB962C8B-B14F-4D97-AF65-F5344CB8AC3E}">
        <p14:creationId xmlns:p14="http://schemas.microsoft.com/office/powerpoint/2010/main" val="177745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E818-35D7-4C3F-93D3-5375C69BD701}"/>
              </a:ext>
            </a:extLst>
          </p:cNvPr>
          <p:cNvSpPr>
            <a:spLocks noGrp="1"/>
          </p:cNvSpPr>
          <p:nvPr>
            <p:ph type="title"/>
          </p:nvPr>
        </p:nvSpPr>
        <p:spPr/>
        <p:txBody>
          <a:bodyPr/>
          <a:lstStyle/>
          <a:p>
            <a:r>
              <a:rPr lang="en-US" dirty="0"/>
              <a:t>Decision Making Styles</a:t>
            </a:r>
          </a:p>
        </p:txBody>
      </p:sp>
      <p:sp>
        <p:nvSpPr>
          <p:cNvPr id="3" name="Content Placeholder 2">
            <a:extLst>
              <a:ext uri="{FF2B5EF4-FFF2-40B4-BE49-F238E27FC236}">
                <a16:creationId xmlns:a16="http://schemas.microsoft.com/office/drawing/2014/main" id="{67D46A13-F082-4B0D-87AA-2AC8C2D2E326}"/>
              </a:ext>
            </a:extLst>
          </p:cNvPr>
          <p:cNvSpPr>
            <a:spLocks noGrp="1"/>
          </p:cNvSpPr>
          <p:nvPr>
            <p:ph idx="1"/>
          </p:nvPr>
        </p:nvSpPr>
        <p:spPr/>
        <p:txBody>
          <a:bodyPr/>
          <a:lstStyle/>
          <a:p>
            <a:pPr marL="0" indent="0">
              <a:buNone/>
            </a:pPr>
            <a:r>
              <a:rPr lang="en-US" sz="2400" b="1" dirty="0"/>
              <a:t>Linear-nonlinear Thinking Style Profile</a:t>
            </a:r>
          </a:p>
          <a:p>
            <a:r>
              <a:rPr lang="en-US" sz="2400" b="1" dirty="0"/>
              <a:t>Linear thinking style</a:t>
            </a:r>
            <a:r>
              <a:rPr lang="en-US" sz="2400" dirty="0"/>
              <a:t>, is characterized by a person’s preference for using external data and facts and processing this information through rational, logical thinking to guide decisions and actions.</a:t>
            </a:r>
          </a:p>
          <a:p>
            <a:r>
              <a:rPr lang="en-US" sz="2400" b="1" dirty="0"/>
              <a:t>N</a:t>
            </a:r>
            <a:r>
              <a:rPr lang="en-US" sz="2400" b="1"/>
              <a:t>onlinear </a:t>
            </a:r>
            <a:r>
              <a:rPr lang="en-US" sz="2400" b="1" dirty="0"/>
              <a:t>thinking style</a:t>
            </a:r>
            <a:r>
              <a:rPr lang="en-US" sz="2400" dirty="0"/>
              <a:t>, is characterized by a preference for internal sources of information (feelings and intuition) and processing this information with internal insights, feelings, and hunches to guide decisions and actions.</a:t>
            </a:r>
            <a:endParaRPr lang="en-US" sz="3600" b="1" dirty="0"/>
          </a:p>
        </p:txBody>
      </p:sp>
    </p:spTree>
    <p:extLst>
      <p:ext uri="{BB962C8B-B14F-4D97-AF65-F5344CB8AC3E}">
        <p14:creationId xmlns:p14="http://schemas.microsoft.com/office/powerpoint/2010/main" val="1392287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7-11</a:t>
            </a:r>
            <a:br>
              <a:rPr lang="en-US" dirty="0"/>
            </a:br>
            <a:r>
              <a:rPr lang="en-US" dirty="0"/>
              <a:t>Common Decision-Making Biases</a:t>
            </a:r>
          </a:p>
        </p:txBody>
      </p:sp>
      <p:pic>
        <p:nvPicPr>
          <p:cNvPr id="6" name="Picture 5" descr="The decision-making errors and biases shown are:&#10;• Overconfidence&#10;• Immediate Gratification&#10;• Anchoring Effect&#10;• Selective Perception&#10;• Confirmation&#10;• Framing&#10;• Availability&#10;• Representation&#10;• Randomness&#10;• Sunk Costs&#10;• Self-serving&#10;• Hindsight."/>
          <p:cNvPicPr>
            <a:picLocks noChangeAspect="1"/>
          </p:cNvPicPr>
          <p:nvPr/>
        </p:nvPicPr>
        <p:blipFill>
          <a:blip r:embed="rId3" cstate="print"/>
          <a:stretch>
            <a:fillRect/>
          </a:stretch>
        </p:blipFill>
        <p:spPr>
          <a:xfrm>
            <a:off x="90087" y="1453335"/>
            <a:ext cx="8963827" cy="4256982"/>
          </a:xfrm>
          <a:prstGeom prst="rect">
            <a:avLst/>
          </a:prstGeom>
        </p:spPr>
      </p:pic>
      <p:sp>
        <p:nvSpPr>
          <p:cNvPr id="3" name="Text Placeholder 2"/>
          <p:cNvSpPr>
            <a:spLocks noGrp="1"/>
          </p:cNvSpPr>
          <p:nvPr>
            <p:ph type="body" sz="quarter" idx="13"/>
          </p:nvPr>
        </p:nvSpPr>
        <p:spPr/>
        <p:txBody>
          <a:bodyPr/>
          <a:lstStyle/>
          <a:p>
            <a:r>
              <a:rPr lang="en-US" sz="1600" dirty="0"/>
              <a:t>Exhibit 7-11 identifies 12 common decision errors of managers and biases they may have.</a:t>
            </a:r>
          </a:p>
        </p:txBody>
      </p:sp>
    </p:spTree>
    <p:extLst>
      <p:ext uri="{BB962C8B-B14F-4D97-AF65-F5344CB8AC3E}">
        <p14:creationId xmlns:p14="http://schemas.microsoft.com/office/powerpoint/2010/main" val="73932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A Better Decision-Maker</a:t>
            </a:r>
          </a:p>
        </p:txBody>
      </p:sp>
      <p:sp>
        <p:nvSpPr>
          <p:cNvPr id="3" name="Content Placeholder 2"/>
          <p:cNvSpPr>
            <a:spLocks noGrp="1"/>
          </p:cNvSpPr>
          <p:nvPr>
            <p:ph idx="1"/>
          </p:nvPr>
        </p:nvSpPr>
        <p:spPr/>
        <p:txBody>
          <a:bodyPr/>
          <a:lstStyle/>
          <a:p>
            <a:pPr marL="0" indent="0">
              <a:spcBef>
                <a:spcPts val="0"/>
              </a:spcBef>
              <a:buClrTx/>
              <a:buSzTx/>
              <a:buNone/>
            </a:pPr>
            <a:r>
              <a:rPr lang="en-US" sz="3200" dirty="0"/>
              <a:t>A key to success in management and in your career is knowing how to be an effective decision-maker.</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(1 of 4)</a:t>
            </a:r>
            <a:endParaRPr lang="en-US" dirty="0"/>
          </a:p>
        </p:txBody>
      </p:sp>
      <p:sp>
        <p:nvSpPr>
          <p:cNvPr id="3" name="Content Placeholder 2"/>
          <p:cNvSpPr>
            <a:spLocks noGrp="1"/>
          </p:cNvSpPr>
          <p:nvPr>
            <p:ph idx="1"/>
          </p:nvPr>
        </p:nvSpPr>
        <p:spPr/>
        <p:txBody>
          <a:bodyPr/>
          <a:lstStyle/>
          <a:p>
            <a:r>
              <a:rPr lang="en-US" sz="2800" b="1" dirty="0"/>
              <a:t>Overconfidence Bias: </a:t>
            </a:r>
            <a:r>
              <a:rPr lang="en-US" sz="2800" dirty="0"/>
              <a:t>holding unrealistically positive views of oneself and one’s performance</a:t>
            </a:r>
          </a:p>
          <a:p>
            <a:r>
              <a:rPr lang="en-US" sz="2800" b="1" dirty="0"/>
              <a:t>Immediate Gratification Bias:</a:t>
            </a:r>
            <a:r>
              <a:rPr lang="en-US" sz="2800" dirty="0"/>
              <a:t> choosing alternatives that offer immediate rewards and avoid immediate costs</a:t>
            </a:r>
          </a:p>
          <a:p>
            <a:r>
              <a:rPr lang="en-US" sz="2800" b="1" dirty="0"/>
              <a:t>Anchoring Effect</a:t>
            </a:r>
            <a:r>
              <a:rPr lang="en-US" sz="2800" dirty="0"/>
              <a:t>: fixating on initial information and ignoring subsequent information</a:t>
            </a:r>
          </a:p>
        </p:txBody>
      </p:sp>
    </p:spTree>
    <p:extLst>
      <p:ext uri="{BB962C8B-B14F-4D97-AF65-F5344CB8AC3E}">
        <p14:creationId xmlns:p14="http://schemas.microsoft.com/office/powerpoint/2010/main" val="1222183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(2 of 4)</a:t>
            </a:r>
            <a:endParaRPr lang="en-US" b="0" dirty="0"/>
          </a:p>
        </p:txBody>
      </p:sp>
      <p:sp>
        <p:nvSpPr>
          <p:cNvPr id="3" name="Content Placeholder 2"/>
          <p:cNvSpPr>
            <a:spLocks noGrp="1"/>
          </p:cNvSpPr>
          <p:nvPr>
            <p:ph idx="1"/>
          </p:nvPr>
        </p:nvSpPr>
        <p:spPr/>
        <p:txBody>
          <a:bodyPr/>
          <a:lstStyle/>
          <a:p>
            <a:r>
              <a:rPr lang="en-US" sz="2800" b="1" dirty="0"/>
              <a:t>Selective Perception Bias: </a:t>
            </a:r>
            <a:r>
              <a:rPr lang="en-US" sz="2800" dirty="0"/>
              <a:t>selecting, organizing and interpreting events based on the decision maker’s biased perceptions</a:t>
            </a:r>
          </a:p>
          <a:p>
            <a:r>
              <a:rPr lang="en-US" sz="2800" b="1" dirty="0"/>
              <a:t>Confirmation Bias:</a:t>
            </a:r>
            <a:r>
              <a:rPr lang="en-US" sz="2800" dirty="0"/>
              <a:t> seeking out information that reaffirms past choices while discounting contradictory information</a:t>
            </a:r>
          </a:p>
          <a:p>
            <a:r>
              <a:rPr lang="en-US" sz="2800" b="1" dirty="0"/>
              <a:t>Framing Bias</a:t>
            </a:r>
            <a:r>
              <a:rPr lang="en-US" sz="2800" dirty="0"/>
              <a:t>: selecting and highlighting certain aspects of a situation while ignoring other aspects</a:t>
            </a:r>
          </a:p>
        </p:txBody>
      </p:sp>
    </p:spTree>
    <p:extLst>
      <p:ext uri="{BB962C8B-B14F-4D97-AF65-F5344CB8AC3E}">
        <p14:creationId xmlns:p14="http://schemas.microsoft.com/office/powerpoint/2010/main" val="1594796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(3 of 4)</a:t>
            </a:r>
            <a:endParaRPr lang="en-US" b="0" dirty="0"/>
          </a:p>
        </p:txBody>
      </p:sp>
      <p:sp>
        <p:nvSpPr>
          <p:cNvPr id="3" name="Content Placeholder 2"/>
          <p:cNvSpPr>
            <a:spLocks noGrp="1"/>
          </p:cNvSpPr>
          <p:nvPr>
            <p:ph idx="1"/>
          </p:nvPr>
        </p:nvSpPr>
        <p:spPr/>
        <p:txBody>
          <a:bodyPr/>
          <a:lstStyle/>
          <a:p>
            <a:r>
              <a:rPr lang="en-US" sz="2800" b="1" dirty="0"/>
              <a:t>Availability Bias: </a:t>
            </a:r>
            <a:r>
              <a:rPr lang="en-US" sz="2800" dirty="0"/>
              <a:t>losing decision-making objectivity by focusing on the most recent events</a:t>
            </a:r>
          </a:p>
          <a:p>
            <a:r>
              <a:rPr lang="en-US" sz="2800" b="1" dirty="0"/>
              <a:t>Representation Bias:</a:t>
            </a:r>
            <a:r>
              <a:rPr lang="en-US" sz="2800" dirty="0"/>
              <a:t> drawing analogies and seeing identical situations when none exist</a:t>
            </a:r>
          </a:p>
          <a:p>
            <a:r>
              <a:rPr lang="en-US" sz="2800" b="1" dirty="0"/>
              <a:t>Randomness Bias</a:t>
            </a:r>
            <a:r>
              <a:rPr lang="en-US" sz="2800" dirty="0"/>
              <a:t>: creating unfounded meaning out of random events</a:t>
            </a:r>
          </a:p>
        </p:txBody>
      </p:sp>
    </p:spTree>
    <p:extLst>
      <p:ext uri="{BB962C8B-B14F-4D97-AF65-F5344CB8AC3E}">
        <p14:creationId xmlns:p14="http://schemas.microsoft.com/office/powerpoint/2010/main" val="168209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(4 of 4)</a:t>
            </a:r>
            <a:endParaRPr lang="en-US" b="0" dirty="0"/>
          </a:p>
        </p:txBody>
      </p:sp>
      <p:sp>
        <p:nvSpPr>
          <p:cNvPr id="3" name="Content Placeholder 2"/>
          <p:cNvSpPr>
            <a:spLocks noGrp="1"/>
          </p:cNvSpPr>
          <p:nvPr>
            <p:ph idx="1"/>
          </p:nvPr>
        </p:nvSpPr>
        <p:spPr/>
        <p:txBody>
          <a:bodyPr/>
          <a:lstStyle/>
          <a:p>
            <a:r>
              <a:rPr lang="en-US" sz="2800" b="1" dirty="0"/>
              <a:t>Sunk Costs Errors: </a:t>
            </a:r>
            <a:r>
              <a:rPr lang="en-US" sz="2800" dirty="0"/>
              <a:t>forgetting that current actions cannot influence past events and relate only to future consequences</a:t>
            </a:r>
          </a:p>
          <a:p>
            <a:r>
              <a:rPr lang="en-US" sz="2800" b="1" dirty="0"/>
              <a:t>Self-serving Bias:</a:t>
            </a:r>
            <a:r>
              <a:rPr lang="en-US" sz="2800" dirty="0"/>
              <a:t> taking quick credit for successes and blaming outside factors for failures</a:t>
            </a:r>
          </a:p>
          <a:p>
            <a:r>
              <a:rPr lang="en-US" sz="2800" b="1" dirty="0"/>
              <a:t>Hindsight Bias</a:t>
            </a:r>
            <a:r>
              <a:rPr lang="en-US" sz="2800" dirty="0"/>
              <a:t>: mistakenly believing that an event could have been predicted once the actual outcome is known (after-the-fact)</a:t>
            </a:r>
          </a:p>
        </p:txBody>
      </p:sp>
    </p:spTree>
    <p:extLst>
      <p:ext uri="{BB962C8B-B14F-4D97-AF65-F5344CB8AC3E}">
        <p14:creationId xmlns:p14="http://schemas.microsoft.com/office/powerpoint/2010/main" val="1773281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7-12</a:t>
            </a:r>
            <a:br>
              <a:rPr lang="en-US" dirty="0"/>
            </a:br>
            <a:r>
              <a:rPr lang="en-US" dirty="0"/>
              <a:t>Overview of Managerial Decision Making</a:t>
            </a:r>
          </a:p>
        </p:txBody>
      </p:sp>
      <p:pic>
        <p:nvPicPr>
          <p:cNvPr id="7" name="Picture 6" descr="The diagram shows elements of decision-making process as follows:&#10;‒ Decision-making approach&#10;  • Rationality&#10;  • Bounded rationality&#10;  • Intuition&#10;‒ Types of Problems and Decisions&#10;  • Well structured—programmed&#10;  • Unstructured—nonprogrammed&#10;‒ Decision Maker’s Style&#10;  • Linear thinking style&#10;  • Nonlinear thinking style&#10;‒ Decision-making errors and biases&#10;The decision making process helps to take the decision:&#10;  • Choosing best alternative&#10;    - maximizing&#10;    - satisficing&#10;  • Implementing&#10;  • Evaluating"/>
          <p:cNvPicPr>
            <a:picLocks noChangeAspect="1"/>
          </p:cNvPicPr>
          <p:nvPr/>
        </p:nvPicPr>
        <p:blipFill>
          <a:blip r:embed="rId3" cstate="print"/>
          <a:stretch>
            <a:fillRect/>
          </a:stretch>
        </p:blipFill>
        <p:spPr>
          <a:xfrm>
            <a:off x="134462" y="1414925"/>
            <a:ext cx="8875076" cy="4536150"/>
          </a:xfrm>
          <a:prstGeom prst="rect">
            <a:avLst/>
          </a:prstGeom>
        </p:spPr>
      </p:pic>
      <p:sp>
        <p:nvSpPr>
          <p:cNvPr id="3" name="Text Placeholder 2"/>
          <p:cNvSpPr>
            <a:spLocks noGrp="1"/>
          </p:cNvSpPr>
          <p:nvPr>
            <p:ph type="body" sz="quarter" idx="13"/>
          </p:nvPr>
        </p:nvSpPr>
        <p:spPr/>
        <p:txBody>
          <a:bodyPr/>
          <a:lstStyle/>
          <a:p>
            <a:r>
              <a:rPr lang="en-US" sz="1600" dirty="0"/>
              <a:t>Exhibit 7-12 provides an overview of managerial decision making.</a:t>
            </a:r>
          </a:p>
        </p:txBody>
      </p:sp>
    </p:spTree>
    <p:extLst>
      <p:ext uri="{BB962C8B-B14F-4D97-AF65-F5344CB8AC3E}">
        <p14:creationId xmlns:p14="http://schemas.microsoft.com/office/powerpoint/2010/main" val="1765671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Making Effective Decisions</a:t>
            </a:r>
          </a:p>
        </p:txBody>
      </p:sp>
      <p:sp>
        <p:nvSpPr>
          <p:cNvPr id="3" name="Content Placeholder 2"/>
          <p:cNvSpPr>
            <a:spLocks noGrp="1"/>
          </p:cNvSpPr>
          <p:nvPr>
            <p:ph idx="1"/>
          </p:nvPr>
        </p:nvSpPr>
        <p:spPr/>
        <p:txBody>
          <a:bodyPr/>
          <a:lstStyle/>
          <a:p>
            <a:r>
              <a:rPr lang="en-US" sz="2800" dirty="0"/>
              <a:t>Understand cultural differences</a:t>
            </a:r>
          </a:p>
          <a:p>
            <a:r>
              <a:rPr lang="en-US" sz="2800" dirty="0"/>
              <a:t>Create standards for good decision making</a:t>
            </a:r>
          </a:p>
          <a:p>
            <a:r>
              <a:rPr lang="en-US" sz="2800" dirty="0"/>
              <a:t>Know when it’s time to call it quits</a:t>
            </a:r>
          </a:p>
          <a:p>
            <a:r>
              <a:rPr lang="en-US" sz="2800" dirty="0"/>
              <a:t>Use an effective decision-making process</a:t>
            </a:r>
          </a:p>
          <a:p>
            <a:r>
              <a:rPr lang="en-US" sz="2800" dirty="0"/>
              <a:t>Develop your ability to think clearly</a:t>
            </a:r>
          </a:p>
        </p:txBody>
      </p:sp>
    </p:spTree>
    <p:extLst>
      <p:ext uri="{BB962C8B-B14F-4D97-AF65-F5344CB8AC3E}">
        <p14:creationId xmlns:p14="http://schemas.microsoft.com/office/powerpoint/2010/main" val="69548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 Effective Decision-Making Process</a:t>
            </a:r>
          </a:p>
        </p:txBody>
      </p:sp>
      <p:sp>
        <p:nvSpPr>
          <p:cNvPr id="3" name="Content Placeholder 2"/>
          <p:cNvSpPr>
            <a:spLocks noGrp="1"/>
          </p:cNvSpPr>
          <p:nvPr>
            <p:ph idx="1"/>
          </p:nvPr>
        </p:nvSpPr>
        <p:spPr/>
        <p:txBody>
          <a:bodyPr/>
          <a:lstStyle/>
          <a:p>
            <a:r>
              <a:rPr lang="en-US" sz="2800" dirty="0"/>
              <a:t>Focuses on what’s important</a:t>
            </a:r>
          </a:p>
          <a:p>
            <a:r>
              <a:rPr lang="en-US" sz="2800" dirty="0"/>
              <a:t>Is logical and consistent</a:t>
            </a:r>
          </a:p>
          <a:p>
            <a:r>
              <a:rPr lang="en-US" sz="2800" dirty="0"/>
              <a:t>Acknowledges subjective and analytical thinking, blends analytical with intuitive thinking</a:t>
            </a:r>
          </a:p>
          <a:p>
            <a:r>
              <a:rPr lang="en-US" sz="2800" dirty="0"/>
              <a:t>Requires only as much information as is needed to resolve particular dilemma</a:t>
            </a:r>
          </a:p>
          <a:p>
            <a:r>
              <a:rPr lang="en-US" sz="2800" dirty="0"/>
              <a:t>Encourages the gathering of relevant information</a:t>
            </a:r>
          </a:p>
          <a:p>
            <a:r>
              <a:rPr lang="en-US" sz="2800" dirty="0"/>
              <a:t>Is straightforward, reliable, easy-to-use, flexible</a:t>
            </a:r>
          </a:p>
        </p:txBody>
      </p:sp>
    </p:spTree>
    <p:extLst>
      <p:ext uri="{BB962C8B-B14F-4D97-AF65-F5344CB8AC3E}">
        <p14:creationId xmlns:p14="http://schemas.microsoft.com/office/powerpoint/2010/main" val="61074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Decision?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t>Decision</a:t>
            </a:r>
            <a:r>
              <a:rPr lang="en-US" sz="2000" dirty="0"/>
              <a:t>—a choice among two or more alternatives</a:t>
            </a:r>
          </a:p>
        </p:txBody>
      </p:sp>
      <p:pic>
        <p:nvPicPr>
          <p:cNvPr id="5" name="Picture 2" descr="A photo of a man and a woman at a laptop store."/>
          <p:cNvPicPr>
            <a:picLocks noChangeAspect="1" noChangeArrowheads="1"/>
          </p:cNvPicPr>
          <p:nvPr/>
        </p:nvPicPr>
        <p:blipFill>
          <a:blip r:embed="rId3" cstate="print"/>
          <a:srcRect/>
          <a:stretch>
            <a:fillRect/>
          </a:stretch>
        </p:blipFill>
        <p:spPr bwMode="auto">
          <a:xfrm>
            <a:off x="2216732" y="1966085"/>
            <a:ext cx="4710536" cy="4367059"/>
          </a:xfrm>
          <a:prstGeom prst="rect">
            <a:avLst/>
          </a:prstGeom>
          <a:noFill/>
          <a:ln w="9525">
            <a:noFill/>
            <a:miter lim="800000"/>
            <a:headEnd/>
            <a:tailEnd/>
          </a:ln>
        </p:spPr>
      </p:pic>
    </p:spTree>
    <p:extLst>
      <p:ext uri="{BB962C8B-B14F-4D97-AF65-F5344CB8AC3E}">
        <p14:creationId xmlns:p14="http://schemas.microsoft.com/office/powerpoint/2010/main" val="137404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a:t>
            </a:r>
            <a:br>
              <a:rPr lang="en-US" dirty="0"/>
            </a:br>
            <a:r>
              <a:rPr lang="en-US" dirty="0"/>
              <a:t>Decision-Making Process</a:t>
            </a:r>
          </a:p>
        </p:txBody>
      </p:sp>
      <p:pic>
        <p:nvPicPr>
          <p:cNvPr id="5" name="Picture 4" descr="The steps shown in the diagram are as follows:&#10;‒ Identifying a problem&#10;  • &quot;My sales reps need new computers!&quot;&#10;‒ Identifying decision criteria&#10;  • Memory and storage&#10;  • Display quality&#10;  • Battery life&#10;  • Warranty&#10;  • Carrying weight&#10;‒ Allocating weights to the criteria&#10;  • Memory and storage (10)&#10;  • Battery life (8)&#10;  • Carrying weight (6)&#10;  • Warranty (4)&#10;  • Display quality (3)&#10;‒ Developing alternatives&#10;  • HP ProBook&#10;  • Sony VAIO&#10;  • Lenovo IdeaPad&#10;  • Apple MacBook&#10;  • Toshiba Satellite&#10;  • Apple MacBook Air&#10;  • Dell Inspiron&#10;  • HP Pavilion&#10;‒ Analyzing alternatives&#10;  • HP ProBook&#10;  • Sony VAIO&#10;  • Lenovo IdeaPad&#10;  • Apple MacBook&#10;  • Toshiba Satellite&#10;  • Apple MacBook Air&#10;  • Dell Inspiron&#10;  • HP Pavilion&#10;‒ Selecting an alternative&#10;  • HP ProBook&#10;  • Sony VAIO&#10;  • Lenovo IdeaPad&#10;  • Apple MacBook&#10;  • Toshiba Satellite&#10;  • Apple MacBook Air&#10;  • Dell Inspiron (With a check mark to indicate as selected)&#10;  • HP Pavilion&#10;‒ Implementing the alternative&#10;  • Dell Inspiron&#10;‒ Evaluating decision Effectiveness&#10;The process get repeated after evaluating decision effectiveness."/>
          <p:cNvPicPr>
            <a:picLocks noChangeAspect="1"/>
          </p:cNvPicPr>
          <p:nvPr/>
        </p:nvPicPr>
        <p:blipFill>
          <a:blip r:embed="rId3" cstate="print"/>
          <a:stretch>
            <a:fillRect/>
          </a:stretch>
        </p:blipFill>
        <p:spPr>
          <a:xfrm>
            <a:off x="2186151" y="1275372"/>
            <a:ext cx="5228899" cy="4575287"/>
          </a:xfrm>
          <a:prstGeom prst="rect">
            <a:avLst/>
          </a:prstGeom>
        </p:spPr>
      </p:pic>
      <p:sp>
        <p:nvSpPr>
          <p:cNvPr id="3" name="Text Placeholder 2"/>
          <p:cNvSpPr>
            <a:spLocks noGrp="1"/>
          </p:cNvSpPr>
          <p:nvPr>
            <p:ph type="body" sz="quarter" idx="13"/>
          </p:nvPr>
        </p:nvSpPr>
        <p:spPr/>
        <p:txBody>
          <a:bodyPr/>
          <a:lstStyle/>
          <a:p>
            <a:r>
              <a:rPr lang="en-US" sz="1600" dirty="0"/>
              <a:t>Exhibit 7-1 shows the eight steps in the decision-making process. This process is as relevant to personal decisions as it is to corporate decisions.</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1: Identify a Problem</a:t>
            </a:r>
          </a:p>
        </p:txBody>
      </p:sp>
      <p:sp>
        <p:nvSpPr>
          <p:cNvPr id="3" name="Content Placeholder 2"/>
          <p:cNvSpPr>
            <a:spLocks noGrp="1"/>
          </p:cNvSpPr>
          <p:nvPr>
            <p:ph idx="1"/>
          </p:nvPr>
        </p:nvSpPr>
        <p:spPr/>
        <p:txBody>
          <a:bodyPr/>
          <a:lstStyle/>
          <a:p>
            <a:r>
              <a:rPr lang="en-US" sz="2800" b="1" dirty="0"/>
              <a:t>Problem</a:t>
            </a:r>
            <a:r>
              <a:rPr lang="en-US" sz="2800" dirty="0"/>
              <a:t>: an obstacle that makes it difficult to achieve a desired goal or purpose.</a:t>
            </a:r>
          </a:p>
          <a:p>
            <a:r>
              <a:rPr lang="en-US" sz="2800" dirty="0"/>
              <a:t>Every decision starts with a </a:t>
            </a:r>
            <a:r>
              <a:rPr lang="en-US" sz="2800" b="1" dirty="0"/>
              <a:t>problem</a:t>
            </a:r>
            <a:r>
              <a:rPr lang="en-US" sz="2800" dirty="0"/>
              <a:t>, a discrepancy between an existing and a desired condition.</a:t>
            </a:r>
          </a:p>
          <a:p>
            <a:r>
              <a:rPr lang="en-US" sz="2800" dirty="0"/>
              <a:t>Example: Amanda is a sales manager whose reps need new laptops.</a:t>
            </a:r>
          </a:p>
        </p:txBody>
      </p:sp>
    </p:spTree>
    <p:extLst>
      <p:ext uri="{BB962C8B-B14F-4D97-AF65-F5344CB8AC3E}">
        <p14:creationId xmlns:p14="http://schemas.microsoft.com/office/powerpoint/2010/main" val="81144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2: Identify the Decision Criteria</a:t>
            </a:r>
          </a:p>
        </p:txBody>
      </p:sp>
      <p:sp>
        <p:nvSpPr>
          <p:cNvPr id="3" name="Content Placeholder 2"/>
          <p:cNvSpPr>
            <a:spLocks noGrp="1"/>
          </p:cNvSpPr>
          <p:nvPr>
            <p:ph idx="1"/>
          </p:nvPr>
        </p:nvSpPr>
        <p:spPr/>
        <p:txBody>
          <a:bodyPr/>
          <a:lstStyle/>
          <a:p>
            <a:r>
              <a:rPr lang="en-US" sz="2800" dirty="0"/>
              <a:t>Decision criteria are factors that are important to resolving the problem.</a:t>
            </a:r>
          </a:p>
          <a:p>
            <a:r>
              <a:rPr lang="en-US" sz="2800" dirty="0"/>
              <a:t>Example: Amanda decides that memory and storage capabilities, display quality, battery life, warranty, and carrying weight are the relevant criteria in her decision</a:t>
            </a:r>
          </a:p>
        </p:txBody>
      </p:sp>
    </p:spTree>
    <p:extLst>
      <p:ext uri="{BB962C8B-B14F-4D97-AF65-F5344CB8AC3E}">
        <p14:creationId xmlns:p14="http://schemas.microsoft.com/office/powerpoint/2010/main" val="21329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3: Allocate Weights to the Criteria</a:t>
            </a:r>
          </a:p>
        </p:txBody>
      </p:sp>
      <p:sp>
        <p:nvSpPr>
          <p:cNvPr id="3" name="Content Placeholder 2"/>
          <p:cNvSpPr>
            <a:spLocks noGrp="1"/>
          </p:cNvSpPr>
          <p:nvPr>
            <p:ph idx="1"/>
          </p:nvPr>
        </p:nvSpPr>
        <p:spPr/>
        <p:txBody>
          <a:bodyPr/>
          <a:lstStyle/>
          <a:p>
            <a:r>
              <a:rPr lang="en-US" sz="2800" dirty="0"/>
              <a:t>If the relevant criteria aren’t equally important, the decision maker must weight the items in order to give them the correct priority in the decision.</a:t>
            </a:r>
          </a:p>
          <a:p>
            <a:pPr marL="256032" lvl="1" indent="-256032">
              <a:spcBef>
                <a:spcPts val="1500"/>
              </a:spcBef>
              <a:buSzPct val="100000"/>
              <a:buFont typeface="Arial" panose="020B0604020202020204" pitchFamily="34" charset="0"/>
              <a:buChar char="•"/>
            </a:pPr>
            <a:r>
              <a:rPr lang="en-US" sz="2800" dirty="0"/>
              <a:t>Example: The weighted criteria for Amanda’s computer purchase are shown in Exhibit 7-2.</a:t>
            </a:r>
          </a:p>
        </p:txBody>
      </p:sp>
    </p:spTree>
    <p:extLst>
      <p:ext uri="{BB962C8B-B14F-4D97-AF65-F5344CB8AC3E}">
        <p14:creationId xmlns:p14="http://schemas.microsoft.com/office/powerpoint/2010/main" val="96973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7-2</a:t>
            </a:r>
            <a:br>
              <a:rPr lang="en-US" dirty="0"/>
            </a:br>
            <a:r>
              <a:rPr lang="en-US" dirty="0"/>
              <a:t>Important Decision Criteria</a:t>
            </a:r>
          </a:p>
        </p:txBody>
      </p:sp>
      <p:graphicFrame>
        <p:nvGraphicFramePr>
          <p:cNvPr id="6" name="Table 5" descr="Header: Criterion, Weight"/>
          <p:cNvGraphicFramePr>
            <a:graphicFrameLocks noGrp="1"/>
          </p:cNvGraphicFramePr>
          <p:nvPr>
            <p:extLst>
              <p:ext uri="{D42A27DB-BD31-4B8C-83A1-F6EECF244321}">
                <p14:modId xmlns:p14="http://schemas.microsoft.com/office/powerpoint/2010/main" val="3039309602"/>
              </p:ext>
            </p:extLst>
          </p:nvPr>
        </p:nvGraphicFramePr>
        <p:xfrm>
          <a:off x="1524000" y="2270760"/>
          <a:ext cx="6096000" cy="222504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Criterion</a:t>
                      </a:r>
                    </a:p>
                  </a:txBody>
                  <a:tcPr/>
                </a:tc>
                <a:tc>
                  <a:txBody>
                    <a:bodyPr/>
                    <a:lstStyle/>
                    <a:p>
                      <a:r>
                        <a:rPr lang="en-US" dirty="0"/>
                        <a:t>Weight</a:t>
                      </a:r>
                    </a:p>
                  </a:txBody>
                  <a:tcPr/>
                </a:tc>
                <a:extLst>
                  <a:ext uri="{0D108BD9-81ED-4DB2-BD59-A6C34878D82A}">
                    <a16:rowId xmlns:a16="http://schemas.microsoft.com/office/drawing/2014/main" val="10000"/>
                  </a:ext>
                </a:extLst>
              </a:tr>
              <a:tr h="370840">
                <a:tc>
                  <a:txBody>
                    <a:bodyPr/>
                    <a:lstStyle/>
                    <a:p>
                      <a:r>
                        <a:rPr lang="en-US" dirty="0"/>
                        <a:t>Memory</a:t>
                      </a:r>
                      <a:r>
                        <a:rPr lang="en-US" baseline="0" dirty="0"/>
                        <a:t> and storage</a:t>
                      </a:r>
                      <a:endParaRPr lang="en-US" dirty="0"/>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Battery life</a:t>
                      </a:r>
                    </a:p>
                  </a:txBody>
                  <a:tcPr/>
                </a:tc>
                <a:tc>
                  <a:txBody>
                    <a:bodyPr/>
                    <a:lstStyle/>
                    <a:p>
                      <a:r>
                        <a:rPr lang="en-US" dirty="0"/>
                        <a:t>8</a:t>
                      </a:r>
                    </a:p>
                  </a:txBody>
                  <a:tcPr/>
                </a:tc>
                <a:extLst>
                  <a:ext uri="{0D108BD9-81ED-4DB2-BD59-A6C34878D82A}">
                    <a16:rowId xmlns:a16="http://schemas.microsoft.com/office/drawing/2014/main" val="10002"/>
                  </a:ext>
                </a:extLst>
              </a:tr>
              <a:tr h="370840">
                <a:tc>
                  <a:txBody>
                    <a:bodyPr/>
                    <a:lstStyle/>
                    <a:p>
                      <a:r>
                        <a:rPr lang="en-US" dirty="0"/>
                        <a:t>Carrying weight</a:t>
                      </a:r>
                    </a:p>
                  </a:txBody>
                  <a:tcPr/>
                </a:tc>
                <a:tc>
                  <a:txBody>
                    <a:bodyPr/>
                    <a:lstStyle/>
                    <a:p>
                      <a:r>
                        <a:rPr lang="en-US" dirty="0"/>
                        <a:t>6</a:t>
                      </a:r>
                    </a:p>
                  </a:txBody>
                  <a:tcPr/>
                </a:tc>
                <a:extLst>
                  <a:ext uri="{0D108BD9-81ED-4DB2-BD59-A6C34878D82A}">
                    <a16:rowId xmlns:a16="http://schemas.microsoft.com/office/drawing/2014/main" val="10003"/>
                  </a:ext>
                </a:extLst>
              </a:tr>
              <a:tr h="370840">
                <a:tc>
                  <a:txBody>
                    <a:bodyPr/>
                    <a:lstStyle/>
                    <a:p>
                      <a:r>
                        <a:rPr lang="en-US" dirty="0"/>
                        <a:t>Warranty</a:t>
                      </a:r>
                    </a:p>
                  </a:txBody>
                  <a:tcPr/>
                </a:tc>
                <a:tc>
                  <a:txBody>
                    <a:bodyPr/>
                    <a:lstStyle/>
                    <a:p>
                      <a:r>
                        <a:rPr lang="en-US" dirty="0"/>
                        <a:t>4</a:t>
                      </a:r>
                    </a:p>
                  </a:txBody>
                  <a:tcPr/>
                </a:tc>
                <a:extLst>
                  <a:ext uri="{0D108BD9-81ED-4DB2-BD59-A6C34878D82A}">
                    <a16:rowId xmlns:a16="http://schemas.microsoft.com/office/drawing/2014/main" val="10004"/>
                  </a:ext>
                </a:extLst>
              </a:tr>
              <a:tr h="370840">
                <a:tc>
                  <a:txBody>
                    <a:bodyPr/>
                    <a:lstStyle/>
                    <a:p>
                      <a:r>
                        <a:rPr lang="en-US" dirty="0"/>
                        <a:t>Display quality</a:t>
                      </a:r>
                    </a:p>
                  </a:txBody>
                  <a:tcPr/>
                </a:tc>
                <a:tc>
                  <a:txBody>
                    <a:bodyPr/>
                    <a:lstStyle/>
                    <a:p>
                      <a:r>
                        <a:rPr lang="en-US" dirty="0"/>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17527</TotalTime>
  <Words>3910</Words>
  <Application>Microsoft Office PowerPoint</Application>
  <PresentationFormat>On-screen Show (4:3)</PresentationFormat>
  <Paragraphs>354</Paragraphs>
  <Slides>36</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Times New Roman</vt:lpstr>
      <vt:lpstr>Verdana</vt:lpstr>
      <vt:lpstr>Wingdings</vt:lpstr>
      <vt:lpstr>508 Lecture</vt:lpstr>
      <vt:lpstr>Management</vt:lpstr>
      <vt:lpstr>Learning Objectives</vt:lpstr>
      <vt:lpstr>Be A Better Decision-Maker</vt:lpstr>
      <vt:lpstr>What is a Decision?</vt:lpstr>
      <vt:lpstr>Exhibit 7-1 Decision-Making Process</vt:lpstr>
      <vt:lpstr>Decision-Making Process Step 1: Identify a Problem</vt:lpstr>
      <vt:lpstr>Decision-Making Process Step 2: Identify the Decision Criteria</vt:lpstr>
      <vt:lpstr>Decision-Making Process Step 3: Allocate Weights to the Criteria</vt:lpstr>
      <vt:lpstr>Exhibit 7-2 Important Decision Criteria</vt:lpstr>
      <vt:lpstr>Decision-Making Process Step 4: Develop Alternatives</vt:lpstr>
      <vt:lpstr>Exhibit 7-3 Possible Alternatives</vt:lpstr>
      <vt:lpstr>Decision-Making Process Step 6: Select an Alternative</vt:lpstr>
      <vt:lpstr>Exhibit 7-4 Evaluation of Alternatives</vt:lpstr>
      <vt:lpstr>Decision-Making Process Step 7: Implement the Alternative</vt:lpstr>
      <vt:lpstr>Decision-Making Process Step 8: Evaluate Decision Effectiveness</vt:lpstr>
      <vt:lpstr>Exhibit 7-5 Decisions Managers May Make: Planning and Organizing</vt:lpstr>
      <vt:lpstr>Exhibit 7-5 Decisions Managers May Make: Leading and Controlling</vt:lpstr>
      <vt:lpstr>Rationality</vt:lpstr>
      <vt:lpstr>Bounded Rationality</vt:lpstr>
      <vt:lpstr>Intuition</vt:lpstr>
      <vt:lpstr>Exhibit 7-6 What is Intuition?</vt:lpstr>
      <vt:lpstr>Evidence-Based Management</vt:lpstr>
      <vt:lpstr>Types of Decisions: Structured Problems and Programmed Decisions</vt:lpstr>
      <vt:lpstr>Types of Decisions: Unstructured Problems and Nonprogrammed Decisions</vt:lpstr>
      <vt:lpstr>Exhibit 7-7 Programmed vs Nonprogrammed Decisions</vt:lpstr>
      <vt:lpstr>Decision-Making Conditions</vt:lpstr>
      <vt:lpstr>Managing Risk</vt:lpstr>
      <vt:lpstr>Decision Making Styles</vt:lpstr>
      <vt:lpstr>Exhibit 7-11 Common Decision-Making Biases</vt:lpstr>
      <vt:lpstr>Decision-Making Biases and Errors (1 of 4)</vt:lpstr>
      <vt:lpstr>Decision-Making Biases and Errors (2 of 4)</vt:lpstr>
      <vt:lpstr>Decision-Making Biases and Errors (3 of 4)</vt:lpstr>
      <vt:lpstr>Decision-Making Biases and Errors (4 of 4)</vt:lpstr>
      <vt:lpstr>Exhibit 7-12 Overview of Managerial Decision Making</vt:lpstr>
      <vt:lpstr>Guidelines for Making Effective Decisions</vt:lpstr>
      <vt:lpstr>Characteristics of an Effective Decision-Making Process</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2: Making Decisions</dc:subject>
  <dc:creator>Stephen P. Robbins and Mary Coulter</dc:creator>
  <cp:keywords>Management</cp:keywords>
  <dc:description/>
  <cp:lastModifiedBy>AhsanAliAbbasi</cp:lastModifiedBy>
  <cp:revision>502</cp:revision>
  <dcterms:created xsi:type="dcterms:W3CDTF">2014-07-14T20:04:21Z</dcterms:created>
  <dcterms:modified xsi:type="dcterms:W3CDTF">2024-09-27T04:54:54Z</dcterms:modified>
  <cp:category/>
</cp:coreProperties>
</file>