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427" r:id="rId2"/>
    <p:sldId id="349" r:id="rId3"/>
    <p:sldId id="351" r:id="rId4"/>
    <p:sldId id="406" r:id="rId5"/>
    <p:sldId id="407" r:id="rId6"/>
    <p:sldId id="409" r:id="rId7"/>
    <p:sldId id="360" r:id="rId8"/>
    <p:sldId id="412" r:id="rId9"/>
    <p:sldId id="413" r:id="rId10"/>
    <p:sldId id="428" r:id="rId11"/>
    <p:sldId id="421" r:id="rId12"/>
    <p:sldId id="40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9347" autoAdjust="0"/>
  </p:normalViewPr>
  <p:slideViewPr>
    <p:cSldViewPr>
      <p:cViewPr varScale="1">
        <p:scale>
          <a:sx n="103" d="100"/>
          <a:sy n="103" d="100"/>
        </p:scale>
        <p:origin x="147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B180F7C6-A270-4023-8A51-6D784C720350}"/>
    <pc:docChg chg="custSel modSld">
      <pc:chgData name="Muhammad Saad" userId="81bb11d57da80123" providerId="LiveId" clId="{B180F7C6-A270-4023-8A51-6D784C720350}" dt="2019-08-26T09:22:23.221" v="14" actId="20577"/>
      <pc:docMkLst>
        <pc:docMk/>
      </pc:docMkLst>
      <pc:sldChg chg="delSp modSp">
        <pc:chgData name="Muhammad Saad" userId="81bb11d57da80123" providerId="LiveId" clId="{B180F7C6-A270-4023-8A51-6D784C720350}" dt="2019-08-26T09:22:23.221" v="14" actId="20577"/>
        <pc:sldMkLst>
          <pc:docMk/>
          <pc:sldMk cId="3012196251" sldId="427"/>
        </pc:sldMkLst>
        <pc:spChg chg="mod">
          <ac:chgData name="Muhammad Saad" userId="81bb11d57da80123" providerId="LiveId" clId="{B180F7C6-A270-4023-8A51-6D784C720350}" dt="2019-08-26T09:22:23.221" v="14" actId="20577"/>
          <ac:spMkLst>
            <pc:docMk/>
            <pc:sldMk cId="3012196251" sldId="427"/>
            <ac:spMk id="2" creationId="{00000000-0000-0000-0000-000000000000}"/>
          </ac:spMkLst>
        </pc:spChg>
        <pc:picChg chg="del">
          <ac:chgData name="Muhammad Saad" userId="81bb11d57da80123" providerId="LiveId" clId="{B180F7C6-A270-4023-8A51-6D784C720350}" dt="2019-08-26T09:21:55.437" v="0" actId="478"/>
          <ac:picMkLst>
            <pc:docMk/>
            <pc:sldMk cId="3012196251" sldId="427"/>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8/29/2024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Another area where quantitative techniques are used frequently is in </a:t>
            </a:r>
            <a:r>
              <a:rPr lang="en-US" b="1" dirty="0">
                <a:cs typeface="Arial" charset="0"/>
              </a:rPr>
              <a:t>total quality management</a:t>
            </a:r>
            <a:r>
              <a:rPr lang="en-US" dirty="0">
                <a:cs typeface="Arial" charset="0"/>
              </a:rPr>
              <a:t>. A quality revolution swept through both the business and public sectors in the 1980s and 1990s. It was inspired by a small group of quality experts; the most famous was W. Edwards Deming (pictured above) and Joseph M. Juran. The ideas and techniques they advocated in the 1950s had few supporters in the United States but were enthusiastically embraced by Japanese organizations. As Japanese manufacturers began beating U.S. competitors in quality comparisons, however, Western managers soon took a more serious look at Deming’s and Juran’s ideas, which became the basis for today’s quality management programs.</a:t>
            </a:r>
          </a:p>
          <a:p>
            <a:pPr eaLnBrk="1" hangingPunct="1"/>
            <a:endParaRPr lang="en-US" dirty="0">
              <a:cs typeface="Arial" charset="0"/>
            </a:endParaRPr>
          </a:p>
          <a:p>
            <a:pPr eaLnBrk="1" hangingPunct="1"/>
            <a:r>
              <a:rPr lang="en-US" b="1" dirty="0">
                <a:cs typeface="Arial" charset="0"/>
              </a:rPr>
              <a:t>Total quality management</a:t>
            </a:r>
            <a:r>
              <a:rPr lang="en-US" dirty="0">
                <a:cs typeface="Arial" charset="0"/>
              </a:rPr>
              <a:t>, or TQM, is a management philosophy devoted to continual improvement and responding to customer needs and expectations (see Exhibit MH-6). The term </a:t>
            </a:r>
            <a:r>
              <a:rPr lang="en-US" i="1" dirty="0">
                <a:cs typeface="Arial" charset="0"/>
              </a:rPr>
              <a:t>customer </a:t>
            </a:r>
            <a:r>
              <a:rPr lang="en-US" dirty="0">
                <a:cs typeface="Arial" charset="0"/>
              </a:rPr>
              <a:t>includes anyone who interacts with the organization’s product</a:t>
            </a:r>
            <a:r>
              <a:rPr lang="en-US" baseline="0" dirty="0">
                <a:cs typeface="Arial" charset="0"/>
              </a:rPr>
              <a:t> </a:t>
            </a:r>
            <a:r>
              <a:rPr lang="en-US" dirty="0">
                <a:cs typeface="Arial" charset="0"/>
              </a:rPr>
              <a:t>or services, internally or externally. It encompasses employees and suppliers as well as the people who purchase the organization’s goods or services.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55905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told each worker what to do? Who ensured there would be enough stones at the site to keep workers busy? The answer is </a:t>
            </a:r>
            <a:r>
              <a:rPr lang="en-US" sz="1200" i="1" kern="1200" dirty="0">
                <a:solidFill>
                  <a:schemeClr val="tx1"/>
                </a:solidFill>
                <a:effectLst/>
                <a:latin typeface="+mn-lt"/>
                <a:ea typeface="+mn-ea"/>
                <a:cs typeface="+mn-cs"/>
              </a:rPr>
              <a:t>managers. </a:t>
            </a:r>
            <a:r>
              <a:rPr lang="en-US" sz="1200" kern="1200" dirty="0">
                <a:solidFill>
                  <a:schemeClr val="tx1"/>
                </a:solidFill>
                <a:effectLst/>
                <a:latin typeface="+mn-lt"/>
                <a:ea typeface="+mn-ea"/>
                <a:cs typeface="+mn-cs"/>
              </a:rPr>
              <a:t>Someone had to plan what was to be done, organize people and materials to do it, make sure those workers got the work done, and impose some controls to ensure that everything was done as planned.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Smith concluded that division of labor increased productivity by increasing each worker’s skill and dexterity, saving time lost in changing tasks and creating labor-saving inventions and machinery.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874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Starting in the late eighteenth century when machine power was substituted for human power, a point in history known as the </a:t>
            </a:r>
            <a:r>
              <a:rPr lang="en-US" b="1" dirty="0">
                <a:cs typeface="Arial" charset="0"/>
              </a:rPr>
              <a:t>industrial revolution</a:t>
            </a:r>
            <a:r>
              <a:rPr lang="en-US" dirty="0">
                <a:cs typeface="Arial" charset="0"/>
              </a:rPr>
              <a:t>, it became more economical to manufacture goods in factories rather than at home. These large efficient factories needed someone to forecast demand, ensure that enough material was on hand to make products, assign tasks to people, direct daily activities,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324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you had to pinpoint when modern management theory was born, 1911 might be a good choice. That was when Frederick Winslow Taylor’s </a:t>
            </a:r>
            <a:r>
              <a:rPr lang="en-US" i="1" dirty="0">
                <a:cs typeface="Arial" charset="0"/>
              </a:rPr>
              <a:t>Principles of Scientific Management </a:t>
            </a:r>
            <a:r>
              <a:rPr lang="en-US" dirty="0">
                <a:cs typeface="Arial" charset="0"/>
              </a:rPr>
              <a:t>was published. Its contents were widely embraced by managers around the world. Taylor’s book described the theory of </a:t>
            </a:r>
            <a:r>
              <a:rPr lang="en-US" b="1" dirty="0">
                <a:cs typeface="Arial" charset="0"/>
              </a:rPr>
              <a:t>scientific management</a:t>
            </a:r>
            <a:r>
              <a:rPr lang="en-US" b="0" baseline="0" dirty="0">
                <a:cs typeface="Arial" charset="0"/>
              </a:rPr>
              <a:t>—</a:t>
            </a:r>
            <a:r>
              <a:rPr lang="en-US" dirty="0">
                <a:cs typeface="Arial" charset="0"/>
              </a:rPr>
              <a:t>the use of scientific methods to define the “one best way” for a job to be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918363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Taylor’s experiences at Midvale led him to define clear guidelines for improving production efficiency. He argued that these four principles of management (see Exhibit MH-2) would result in prosperity for both workers and managers.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W. Taylor, </a:t>
            </a:r>
            <a:r>
              <a:rPr lang="en-US" sz="1200" i="1" kern="1200" dirty="0">
                <a:solidFill>
                  <a:schemeClr val="tx1"/>
                </a:solidFill>
                <a:effectLst/>
                <a:latin typeface="+mn-lt"/>
                <a:ea typeface="+mn-ea"/>
                <a:cs typeface="+mn-cs"/>
              </a:rPr>
              <a:t>Principles of Scientific Management </a:t>
            </a:r>
            <a:r>
              <a:rPr lang="en-US" sz="1200" kern="1200" dirty="0">
                <a:solidFill>
                  <a:schemeClr val="tx1"/>
                </a:solidFill>
                <a:effectLst/>
                <a:latin typeface="+mn-lt"/>
                <a:ea typeface="+mn-ea"/>
                <a:cs typeface="+mn-cs"/>
              </a:rPr>
              <a:t>(New York: Harper, 1911).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40850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Henri</a:t>
            </a:r>
            <a:r>
              <a:rPr lang="en-US" b="1" dirty="0">
                <a:cs typeface="Arial" charset="0"/>
              </a:rPr>
              <a:t> </a:t>
            </a:r>
            <a:r>
              <a:rPr lang="en-US" dirty="0">
                <a:cs typeface="Arial" charset="0"/>
              </a:rPr>
              <a:t>Fayol described the practice of management as something distinct from accounting, finance, production, distribution, and other typical business functions. His belief that management was an activity common to all business endeavors, government, and even the home, led him to develop 14 </a:t>
            </a:r>
            <a:r>
              <a:rPr lang="en-US" b="1" dirty="0">
                <a:cs typeface="Arial" charset="0"/>
              </a:rPr>
              <a:t>principles of management</a:t>
            </a:r>
            <a:r>
              <a:rPr lang="en-US" dirty="0">
                <a:cs typeface="Arial" charset="0"/>
              </a:rPr>
              <a:t>—fundamental rules of management that could be applied to all organizational situations and taught in schools. These principles are shown in Exhibit MH-3.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099200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Industrielle et Générale,” translated by C. Storrs, </a:t>
            </a:r>
            <a:r>
              <a:rPr lang="en-US" sz="1200" i="1" kern="1200" dirty="0">
                <a:solidFill>
                  <a:schemeClr val="tx1"/>
                </a:solidFill>
                <a:effectLst/>
                <a:latin typeface="+mn-lt"/>
                <a:ea typeface="+mn-ea"/>
                <a:cs typeface="+mn-cs"/>
              </a:rPr>
              <a:t>General and Industrial Management </a:t>
            </a:r>
            <a:r>
              <a:rPr lang="en-US" sz="1200" kern="1200" dirty="0">
                <a:solidFill>
                  <a:schemeClr val="tx1"/>
                </a:solidFill>
                <a:effectLst/>
                <a:latin typeface="+mn-lt"/>
                <a:ea typeface="+mn-ea"/>
                <a:cs typeface="+mn-cs"/>
              </a:rPr>
              <a:t>(London: Sir Isaac Pitman &amp; Sons, London, 1949).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6842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a:t>
            </a:r>
            <a:r>
              <a:rPr lang="en-US" sz="1200" kern="1200" dirty="0" err="1">
                <a:solidFill>
                  <a:schemeClr val="tx1"/>
                </a:solidFill>
                <a:effectLst/>
                <a:latin typeface="+mn-lt"/>
                <a:ea typeface="+mn-ea"/>
                <a:cs typeface="+mn-cs"/>
              </a:rPr>
              <a:t>Industrielle</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Générale</a:t>
            </a:r>
            <a:r>
              <a:rPr lang="en-US" sz="1200" kern="1200" dirty="0">
                <a:solidFill>
                  <a:schemeClr val="tx1"/>
                </a:solidFill>
                <a:effectLst/>
                <a:latin typeface="+mn-lt"/>
                <a:ea typeface="+mn-ea"/>
                <a:cs typeface="+mn-cs"/>
              </a:rPr>
              <a:t>,” translated by C. </a:t>
            </a:r>
            <a:r>
              <a:rPr lang="en-US" sz="1200" kern="1200">
                <a:solidFill>
                  <a:schemeClr val="tx1"/>
                </a:solidFill>
                <a:effectLst/>
                <a:latin typeface="+mn-lt"/>
                <a:ea typeface="+mn-ea"/>
                <a:cs typeface="+mn-cs"/>
              </a:rPr>
              <a:t>Storrs, </a:t>
            </a:r>
            <a:r>
              <a:rPr lang="en-US" sz="1200" i="1" kern="1200">
                <a:solidFill>
                  <a:schemeClr val="tx1"/>
                </a:solidFill>
                <a:effectLst/>
                <a:latin typeface="+mn-lt"/>
                <a:ea typeface="+mn-ea"/>
                <a:cs typeface="+mn-cs"/>
              </a:rPr>
              <a:t>General and Industrial Management </a:t>
            </a:r>
            <a:r>
              <a:rPr lang="en-US" sz="1200" kern="1200">
                <a:solidFill>
                  <a:schemeClr val="tx1"/>
                </a:solidFill>
                <a:effectLst/>
                <a:latin typeface="+mn-lt"/>
                <a:ea typeface="+mn-ea"/>
                <a:cs typeface="+mn-cs"/>
              </a:rPr>
              <a:t>(London: Sir Isaac Pitman &amp; Sons, London, 1949). </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28053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8/29/2024</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8/29/2024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8/29/2024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03246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8/29/2024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8/29/2024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8/29/2024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8/29/2024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8/29/2024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8/29/2024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8/29/2024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8/29/2024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MH-1</a:t>
            </a:r>
          </a:p>
        </p:txBody>
      </p:sp>
      <p:sp>
        <p:nvSpPr>
          <p:cNvPr id="4" name="Text Placeholder 3"/>
          <p:cNvSpPr>
            <a:spLocks noGrp="1"/>
          </p:cNvSpPr>
          <p:nvPr>
            <p:ph type="body" sz="quarter" idx="15"/>
          </p:nvPr>
        </p:nvSpPr>
        <p:spPr/>
        <p:txBody>
          <a:bodyPr/>
          <a:lstStyle/>
          <a:p>
            <a:r>
              <a:rPr lang="en-US" dirty="0"/>
              <a:t>Management History Module</a:t>
            </a:r>
          </a:p>
        </p:txBody>
      </p:sp>
      <p:sp>
        <p:nvSpPr>
          <p:cNvPr id="6" name="Text Placeholder 5"/>
          <p:cNvSpPr>
            <a:spLocks noGrp="1"/>
          </p:cNvSpPr>
          <p:nvPr>
            <p:ph type="body" sz="quarter" idx="4294967295"/>
          </p:nvPr>
        </p:nvSpPr>
        <p:spPr>
          <a:xfrm>
            <a:off x="2889504" y="6428232"/>
            <a:ext cx="5873496" cy="277368"/>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121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66800"/>
          </a:xfrm>
        </p:spPr>
        <p:txBody>
          <a:bodyPr/>
          <a:lstStyle/>
          <a:p>
            <a:r>
              <a:rPr lang="en-US" sz="2900" dirty="0"/>
              <a:t>Exhibit MH-3: Fayol’s 14 Principles of Management </a:t>
            </a:r>
            <a:r>
              <a:rPr lang="en-US" sz="1800" b="0" dirty="0"/>
              <a:t>(2 of 2)</a:t>
            </a:r>
          </a:p>
        </p:txBody>
      </p:sp>
      <p:graphicFrame>
        <p:nvGraphicFramePr>
          <p:cNvPr id="6" name="Table 5"/>
          <p:cNvGraphicFramePr>
            <a:graphicFrameLocks noGrp="1"/>
          </p:cNvGraphicFramePr>
          <p:nvPr>
            <p:extLst>
              <p:ext uri="{D42A27DB-BD31-4B8C-83A1-F6EECF244321}">
                <p14:modId xmlns:p14="http://schemas.microsoft.com/office/powerpoint/2010/main" val="1219284531"/>
              </p:ext>
            </p:extLst>
          </p:nvPr>
        </p:nvGraphicFramePr>
        <p:xfrm>
          <a:off x="155448" y="1298448"/>
          <a:ext cx="8378952" cy="4587240"/>
        </p:xfrm>
        <a:graphic>
          <a:graphicData uri="http://schemas.openxmlformats.org/drawingml/2006/table">
            <a:tbl>
              <a:tblPr firstRow="1" bandRow="1">
                <a:tableStyleId>{3B4B98B0-60AC-42C2-AFA5-B58CD77FA1E5}</a:tableStyleId>
              </a:tblPr>
              <a:tblGrid>
                <a:gridCol w="8378952">
                  <a:extLst>
                    <a:ext uri="{9D8B030D-6E8A-4147-A177-3AD203B41FA5}">
                      <a16:colId xmlns:a16="http://schemas.microsoft.com/office/drawing/2014/main" val="20000"/>
                    </a:ext>
                  </a:extLst>
                </a:gridCol>
              </a:tblGrid>
              <a:tr h="370840">
                <a:tc>
                  <a:txBody>
                    <a:bodyPr/>
                    <a:lstStyle/>
                    <a:p>
                      <a:r>
                        <a:rPr lang="en-US" sz="1800" b="1" dirty="0"/>
                        <a:t>Principles</a:t>
                      </a:r>
                      <a:endParaRPr lang="en-US" dirty="0"/>
                    </a:p>
                  </a:txBody>
                  <a:tcPr/>
                </a:tc>
                <a:extLst>
                  <a:ext uri="{0D108BD9-81ED-4DB2-BD59-A6C34878D82A}">
                    <a16:rowId xmlns:a16="http://schemas.microsoft.com/office/drawing/2014/main" val="10000"/>
                  </a:ext>
                </a:extLst>
              </a:tr>
              <a:tr h="370840">
                <a:tc>
                  <a:txBody>
                    <a:bodyPr/>
                    <a:lstStyle/>
                    <a:p>
                      <a:pPr marL="274320" indent="-274320"/>
                      <a:r>
                        <a:rPr lang="en-US" sz="1800" b="0" kern="1200" dirty="0">
                          <a:solidFill>
                            <a:schemeClr val="tx1"/>
                          </a:solidFill>
                          <a:effectLst/>
                          <a:latin typeface="+mn-lt"/>
                          <a:ea typeface="+mn-ea"/>
                          <a:cs typeface="+mn-cs"/>
                        </a:rPr>
                        <a:t>8. </a:t>
                      </a:r>
                      <a:r>
                        <a:rPr lang="en-US" sz="1800" b="1" kern="1200" dirty="0">
                          <a:solidFill>
                            <a:schemeClr val="tx1"/>
                          </a:solidFill>
                          <a:effectLst/>
                          <a:latin typeface="+mn-lt"/>
                          <a:ea typeface="+mn-ea"/>
                          <a:cs typeface="+mn-cs"/>
                        </a:rPr>
                        <a:t>Centralization</a:t>
                      </a:r>
                      <a:r>
                        <a:rPr lang="en-US" sz="1800" b="0" kern="1200" dirty="0">
                          <a:solidFill>
                            <a:schemeClr val="tx1"/>
                          </a:solidFill>
                          <a:effectLst/>
                          <a:latin typeface="+mn-lt"/>
                          <a:ea typeface="+mn-ea"/>
                          <a:cs typeface="+mn-cs"/>
                        </a:rPr>
                        <a:t>. This term refers to the degree to which subordinates are involved in decision making.</a:t>
                      </a:r>
                      <a:endParaRPr lang="en-US" dirty="0"/>
                    </a:p>
                  </a:txBody>
                  <a:tcPr/>
                </a:tc>
                <a:extLst>
                  <a:ext uri="{0D108BD9-81ED-4DB2-BD59-A6C34878D82A}">
                    <a16:rowId xmlns:a16="http://schemas.microsoft.com/office/drawing/2014/main" val="10001"/>
                  </a:ext>
                </a:extLst>
              </a:tr>
              <a:tr h="370840">
                <a:tc>
                  <a:txBody>
                    <a:bodyPr/>
                    <a:lstStyle/>
                    <a:p>
                      <a:pPr marL="274320" indent="-274320"/>
                      <a:r>
                        <a:rPr lang="en-US" sz="1800" b="0" kern="1200" dirty="0">
                          <a:solidFill>
                            <a:schemeClr val="tx1"/>
                          </a:solidFill>
                          <a:effectLst/>
                          <a:latin typeface="+mn-lt"/>
                          <a:ea typeface="+mn-ea"/>
                          <a:cs typeface="+mn-cs"/>
                        </a:rPr>
                        <a:t>9. </a:t>
                      </a:r>
                      <a:r>
                        <a:rPr lang="en-US" sz="1800" b="1" kern="1200" dirty="0">
                          <a:solidFill>
                            <a:schemeClr val="tx1"/>
                          </a:solidFill>
                          <a:effectLst/>
                          <a:latin typeface="+mn-lt"/>
                          <a:ea typeface="+mn-ea"/>
                          <a:cs typeface="+mn-cs"/>
                        </a:rPr>
                        <a:t>Scalar chain</a:t>
                      </a:r>
                      <a:r>
                        <a:rPr lang="en-US" sz="1800" b="0" kern="1200" dirty="0">
                          <a:solidFill>
                            <a:schemeClr val="tx1"/>
                          </a:solidFill>
                          <a:effectLst/>
                          <a:latin typeface="+mn-lt"/>
                          <a:ea typeface="+mn-ea"/>
                          <a:cs typeface="+mn-cs"/>
                        </a:rPr>
                        <a:t>. The line of authority from top management to the lowest ranks is the scalar chain.</a:t>
                      </a:r>
                      <a:endParaRPr lang="en-US" dirty="0"/>
                    </a:p>
                  </a:txBody>
                  <a:tcPr/>
                </a:tc>
                <a:extLst>
                  <a:ext uri="{0D108BD9-81ED-4DB2-BD59-A6C34878D82A}">
                    <a16:rowId xmlns:a16="http://schemas.microsoft.com/office/drawing/2014/main" val="10002"/>
                  </a:ext>
                </a:extLst>
              </a:tr>
              <a:tr h="370840">
                <a:tc>
                  <a:txBody>
                    <a:bodyPr/>
                    <a:lstStyle/>
                    <a:p>
                      <a:pPr marL="274320" indent="-274320"/>
                      <a:r>
                        <a:rPr lang="en-US" sz="1800" b="0" kern="1200" dirty="0">
                          <a:solidFill>
                            <a:schemeClr val="tx1"/>
                          </a:solidFill>
                          <a:effectLst/>
                          <a:latin typeface="+mn-lt"/>
                          <a:ea typeface="+mn-ea"/>
                          <a:cs typeface="+mn-cs"/>
                        </a:rPr>
                        <a:t>10. </a:t>
                      </a:r>
                      <a:r>
                        <a:rPr lang="en-US" sz="1800" b="1" kern="1200" dirty="0">
                          <a:solidFill>
                            <a:schemeClr val="tx1"/>
                          </a:solidFill>
                          <a:effectLst/>
                          <a:latin typeface="+mn-lt"/>
                          <a:ea typeface="+mn-ea"/>
                          <a:cs typeface="+mn-cs"/>
                        </a:rPr>
                        <a:t>Order</a:t>
                      </a:r>
                      <a:r>
                        <a:rPr lang="en-US" sz="1800" b="0" kern="1200" dirty="0">
                          <a:solidFill>
                            <a:schemeClr val="tx1"/>
                          </a:solidFill>
                          <a:effectLst/>
                          <a:latin typeface="+mn-lt"/>
                          <a:ea typeface="+mn-ea"/>
                          <a:cs typeface="+mn-cs"/>
                        </a:rPr>
                        <a:t>. People and materials should be in the right place at the right time.</a:t>
                      </a:r>
                      <a:endParaRPr lang="en-US" dirty="0"/>
                    </a:p>
                  </a:txBody>
                  <a:tcPr/>
                </a:tc>
                <a:extLst>
                  <a:ext uri="{0D108BD9-81ED-4DB2-BD59-A6C34878D82A}">
                    <a16:rowId xmlns:a16="http://schemas.microsoft.com/office/drawing/2014/main" val="10003"/>
                  </a:ext>
                </a:extLst>
              </a:tr>
              <a:tr h="370840">
                <a:tc>
                  <a:txBody>
                    <a:bodyPr/>
                    <a:lstStyle/>
                    <a:p>
                      <a:pPr marL="274320" indent="-274320"/>
                      <a:r>
                        <a:rPr lang="en-US" sz="1800" b="0" kern="1200" dirty="0">
                          <a:solidFill>
                            <a:schemeClr val="tx1"/>
                          </a:solidFill>
                          <a:effectLst/>
                          <a:latin typeface="+mn-lt"/>
                          <a:ea typeface="+mn-ea"/>
                          <a:cs typeface="+mn-cs"/>
                        </a:rPr>
                        <a:t>11. </a:t>
                      </a:r>
                      <a:r>
                        <a:rPr lang="en-US" sz="1800" b="1" kern="1200" dirty="0">
                          <a:solidFill>
                            <a:schemeClr val="tx1"/>
                          </a:solidFill>
                          <a:effectLst/>
                          <a:latin typeface="+mn-lt"/>
                          <a:ea typeface="+mn-ea"/>
                          <a:cs typeface="+mn-cs"/>
                        </a:rPr>
                        <a:t>Equity</a:t>
                      </a:r>
                      <a:r>
                        <a:rPr lang="en-US" sz="1800" b="0" kern="1200" dirty="0">
                          <a:solidFill>
                            <a:schemeClr val="tx1"/>
                          </a:solidFill>
                          <a:effectLst/>
                          <a:latin typeface="+mn-lt"/>
                          <a:ea typeface="+mn-ea"/>
                          <a:cs typeface="+mn-cs"/>
                        </a:rPr>
                        <a:t>. Managers should be kind and fair to their subordinates.</a:t>
                      </a:r>
                      <a:endParaRPr lang="en-US" dirty="0"/>
                    </a:p>
                  </a:txBody>
                  <a:tcPr/>
                </a:tc>
                <a:extLst>
                  <a:ext uri="{0D108BD9-81ED-4DB2-BD59-A6C34878D82A}">
                    <a16:rowId xmlns:a16="http://schemas.microsoft.com/office/drawing/2014/main" val="10004"/>
                  </a:ext>
                </a:extLst>
              </a:tr>
              <a:tr h="370840">
                <a:tc>
                  <a:txBody>
                    <a:bodyPr/>
                    <a:lstStyle/>
                    <a:p>
                      <a:pPr marL="365760" indent="-365760"/>
                      <a:r>
                        <a:rPr lang="en-US" sz="1800" b="0" kern="1200" dirty="0">
                          <a:solidFill>
                            <a:schemeClr val="tx1"/>
                          </a:solidFill>
                          <a:effectLst/>
                          <a:latin typeface="+mn-lt"/>
                          <a:ea typeface="+mn-ea"/>
                          <a:cs typeface="+mn-cs"/>
                        </a:rPr>
                        <a:t>12. </a:t>
                      </a:r>
                      <a:r>
                        <a:rPr lang="en-US" sz="1800" b="1" kern="1200" dirty="0">
                          <a:solidFill>
                            <a:schemeClr val="tx1"/>
                          </a:solidFill>
                          <a:effectLst/>
                          <a:latin typeface="+mn-lt"/>
                          <a:ea typeface="+mn-ea"/>
                          <a:cs typeface="+mn-cs"/>
                        </a:rPr>
                        <a:t>Stability of tenure of personnel</a:t>
                      </a:r>
                      <a:r>
                        <a:rPr lang="en-US" sz="1800" b="0" kern="1200" dirty="0">
                          <a:solidFill>
                            <a:schemeClr val="tx1"/>
                          </a:solidFill>
                          <a:effectLst/>
                          <a:latin typeface="+mn-lt"/>
                          <a:ea typeface="+mn-ea"/>
                          <a:cs typeface="+mn-cs"/>
                        </a:rPr>
                        <a:t>. Management should provide orderly personnel planning and ensure that replacements are available to fill vacancies.</a:t>
                      </a:r>
                      <a:endParaRPr lang="en-US" dirty="0"/>
                    </a:p>
                  </a:txBody>
                  <a:tcPr/>
                </a:tc>
                <a:extLst>
                  <a:ext uri="{0D108BD9-81ED-4DB2-BD59-A6C34878D82A}">
                    <a16:rowId xmlns:a16="http://schemas.microsoft.com/office/drawing/2014/main" val="10005"/>
                  </a:ext>
                </a:extLst>
              </a:tr>
              <a:tr h="370840">
                <a:tc>
                  <a:txBody>
                    <a:bodyPr/>
                    <a:lstStyle/>
                    <a:p>
                      <a:pPr marL="365760" indent="-365760"/>
                      <a:r>
                        <a:rPr lang="en-US" sz="1800" b="0" kern="1200" dirty="0">
                          <a:solidFill>
                            <a:schemeClr val="tx1"/>
                          </a:solidFill>
                          <a:effectLst/>
                          <a:latin typeface="+mn-lt"/>
                          <a:ea typeface="+mn-ea"/>
                          <a:cs typeface="+mn-cs"/>
                        </a:rPr>
                        <a:t>13. </a:t>
                      </a:r>
                      <a:r>
                        <a:rPr lang="en-US" sz="1800" b="1" kern="1200" dirty="0">
                          <a:solidFill>
                            <a:schemeClr val="tx1"/>
                          </a:solidFill>
                          <a:effectLst/>
                          <a:latin typeface="+mn-lt"/>
                          <a:ea typeface="+mn-ea"/>
                          <a:cs typeface="+mn-cs"/>
                        </a:rPr>
                        <a:t>Initiative</a:t>
                      </a:r>
                      <a:r>
                        <a:rPr lang="en-US" sz="1800" b="0" kern="1200" dirty="0">
                          <a:solidFill>
                            <a:schemeClr val="tx1"/>
                          </a:solidFill>
                          <a:effectLst/>
                          <a:latin typeface="+mn-lt"/>
                          <a:ea typeface="+mn-ea"/>
                          <a:cs typeface="+mn-cs"/>
                        </a:rPr>
                        <a:t>. Employees allowed to originate and carry out plans will exert high levels of effort.</a:t>
                      </a:r>
                      <a:endParaRPr lang="en-US" dirty="0"/>
                    </a:p>
                  </a:txBody>
                  <a:tcPr/>
                </a:tc>
                <a:extLst>
                  <a:ext uri="{0D108BD9-81ED-4DB2-BD59-A6C34878D82A}">
                    <a16:rowId xmlns:a16="http://schemas.microsoft.com/office/drawing/2014/main" val="10006"/>
                  </a:ext>
                </a:extLst>
              </a:tr>
              <a:tr h="370840">
                <a:tc>
                  <a:txBody>
                    <a:bodyPr/>
                    <a:lstStyle/>
                    <a:p>
                      <a:pPr marL="365760" indent="-365760"/>
                      <a:r>
                        <a:rPr lang="en-US" sz="1800" b="0" kern="1200" dirty="0">
                          <a:solidFill>
                            <a:schemeClr val="tx1"/>
                          </a:solidFill>
                          <a:effectLst/>
                          <a:latin typeface="+mn-lt"/>
                          <a:ea typeface="+mn-ea"/>
                          <a:cs typeface="+mn-cs"/>
                        </a:rPr>
                        <a:t>14. </a:t>
                      </a:r>
                      <a:r>
                        <a:rPr lang="en-US" sz="1800" b="1" kern="1200" dirty="0">
                          <a:solidFill>
                            <a:schemeClr val="tx1"/>
                          </a:solidFill>
                          <a:effectLst/>
                          <a:latin typeface="+mn-lt"/>
                          <a:ea typeface="+mn-ea"/>
                          <a:cs typeface="+mn-cs"/>
                        </a:rPr>
                        <a:t>Esprit de corps</a:t>
                      </a:r>
                      <a:r>
                        <a:rPr lang="en-US" sz="1800" b="0" kern="1200" dirty="0">
                          <a:solidFill>
                            <a:schemeClr val="tx1"/>
                          </a:solidFill>
                          <a:effectLst/>
                          <a:latin typeface="+mn-lt"/>
                          <a:ea typeface="+mn-ea"/>
                          <a:cs typeface="+mn-cs"/>
                        </a:rPr>
                        <a:t>. Promoting team spirit will build harmony and unity within the organization.</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817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a:t>
            </a:r>
          </a:p>
        </p:txBody>
      </p:sp>
      <p:sp>
        <p:nvSpPr>
          <p:cNvPr id="3" name="Content Placeholder 2"/>
          <p:cNvSpPr>
            <a:spLocks noGrp="1"/>
          </p:cNvSpPr>
          <p:nvPr>
            <p:ph idx="1"/>
          </p:nvPr>
        </p:nvSpPr>
        <p:spPr/>
        <p:txBody>
          <a:bodyPr/>
          <a:lstStyle/>
          <a:p>
            <a:r>
              <a:rPr lang="en-US" sz="2800" b="1" dirty="0"/>
              <a:t>Total quality management (TQM)</a:t>
            </a:r>
            <a:r>
              <a:rPr lang="en-US" sz="2800" dirty="0"/>
              <a:t>: a philosophy of management that is driven by continuous improvement and responsiveness to customer needs and expectations</a:t>
            </a:r>
          </a:p>
        </p:txBody>
      </p:sp>
    </p:spTree>
    <p:extLst>
      <p:ext uri="{BB962C8B-B14F-4D97-AF65-F5344CB8AC3E}">
        <p14:creationId xmlns:p14="http://schemas.microsoft.com/office/powerpoint/2010/main" val="10499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MH1.1 </a:t>
            </a:r>
            <a:r>
              <a:rPr lang="en-US" sz="2400" b="1" dirty="0"/>
              <a:t>Describe</a:t>
            </a:r>
            <a:r>
              <a:rPr lang="en-US" sz="2400" dirty="0"/>
              <a:t> some early management examples</a:t>
            </a:r>
            <a:r>
              <a:rPr lang="en-US" sz="2400" dirty="0" smtClean="0"/>
              <a:t>.</a:t>
            </a:r>
          </a:p>
          <a:p>
            <a:pPr marL="0" indent="0">
              <a:buNone/>
            </a:pPr>
            <a:endParaRPr lang="en-US" sz="2400" dirty="0"/>
          </a:p>
          <a:p>
            <a:pPr marL="977900" indent="-977900">
              <a:buNone/>
            </a:pPr>
            <a:r>
              <a:rPr lang="en-US" sz="2400" b="1" dirty="0">
                <a:solidFill>
                  <a:srgbClr val="007FA3"/>
                </a:solidFill>
              </a:rPr>
              <a:t>MH1.2 </a:t>
            </a:r>
            <a:r>
              <a:rPr lang="en-US" sz="2400" b="1" dirty="0"/>
              <a:t>Explain</a:t>
            </a:r>
            <a:r>
              <a:rPr lang="en-US" sz="2400" dirty="0"/>
              <a:t> the various theories in the classical </a:t>
            </a:r>
            <a:r>
              <a:rPr lang="en-US" sz="2400" dirty="0" smtClean="0"/>
              <a:t>approach</a:t>
            </a:r>
            <a:r>
              <a:rPr lang="en-US" sz="2400" dirty="0"/>
              <a:t>. </a:t>
            </a:r>
            <a:endParaRPr lang="en-US" sz="2400" dirty="0" smtClean="0"/>
          </a:p>
          <a:p>
            <a:pPr marL="977900" indent="-977900">
              <a:buNone/>
            </a:pPr>
            <a:endParaRPr lang="en-US" sz="2400" dirty="0"/>
          </a:p>
          <a:p>
            <a:pPr marL="978408" indent="-978408">
              <a:buNone/>
            </a:pPr>
            <a:r>
              <a:rPr lang="en-US" sz="2400" b="1" dirty="0">
                <a:solidFill>
                  <a:srgbClr val="007FA3"/>
                </a:solidFill>
              </a:rPr>
              <a:t>MH1.3 </a:t>
            </a:r>
            <a:r>
              <a:rPr lang="en-US" sz="2400" b="1" dirty="0"/>
              <a:t>Discuss </a:t>
            </a:r>
            <a:r>
              <a:rPr lang="en-US" sz="2400" dirty="0"/>
              <a:t>the development and uses of the behavioral approach. </a:t>
            </a:r>
          </a:p>
          <a:p>
            <a:pPr marL="0" indent="0">
              <a:buNone/>
            </a:pPr>
            <a:endParaRPr lang="en-US" sz="2400" dirty="0"/>
          </a:p>
        </p:txBody>
      </p:sp>
    </p:spTree>
    <p:extLst>
      <p:ext uri="{BB962C8B-B14F-4D97-AF65-F5344CB8AC3E}">
        <p14:creationId xmlns:p14="http://schemas.microsoft.com/office/powerpoint/2010/main" val="615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Management</a:t>
            </a:r>
          </a:p>
        </p:txBody>
      </p:sp>
      <p:sp>
        <p:nvSpPr>
          <p:cNvPr id="3" name="Content Placeholder 2"/>
          <p:cNvSpPr>
            <a:spLocks noGrp="1"/>
          </p:cNvSpPr>
          <p:nvPr>
            <p:ph idx="1"/>
          </p:nvPr>
        </p:nvSpPr>
        <p:spPr/>
        <p:txBody>
          <a:bodyPr/>
          <a:lstStyle/>
          <a:p>
            <a:r>
              <a:rPr lang="en-US" sz="2800" dirty="0"/>
              <a:t>The Egyptian pyramids and the Great Wall of China are proof that projects of tremendous scope, employing tens of thousands of people, were completed in ancient times.</a:t>
            </a:r>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Specialization</a:t>
            </a:r>
          </a:p>
        </p:txBody>
      </p:sp>
      <p:sp>
        <p:nvSpPr>
          <p:cNvPr id="3" name="Content Placeholder 2"/>
          <p:cNvSpPr>
            <a:spLocks noGrp="1"/>
          </p:cNvSpPr>
          <p:nvPr>
            <p:ph idx="1"/>
          </p:nvPr>
        </p:nvSpPr>
        <p:spPr/>
        <p:txBody>
          <a:bodyPr/>
          <a:lstStyle/>
          <a:p>
            <a:r>
              <a:rPr lang="en-US" sz="2800" dirty="0"/>
              <a:t>In 1776 Adam Smith published “The Wealth of Nations”</a:t>
            </a:r>
          </a:p>
          <a:p>
            <a:pPr lvl="1"/>
            <a:r>
              <a:rPr lang="en-US" sz="2800" b="1" dirty="0"/>
              <a:t>division of labor (job specialization)</a:t>
            </a:r>
            <a:r>
              <a:rPr lang="en-US" sz="2800" dirty="0"/>
              <a:t>:</a:t>
            </a:r>
            <a:r>
              <a:rPr lang="en-US" sz="2800" b="1" dirty="0"/>
              <a:t> </a:t>
            </a:r>
            <a:r>
              <a:rPr lang="en-US" sz="2800" dirty="0"/>
              <a:t>the breakdown of jobs into narrow and repetitive tasks</a:t>
            </a:r>
          </a:p>
        </p:txBody>
      </p:sp>
    </p:spTree>
    <p:extLst>
      <p:ext uri="{BB962C8B-B14F-4D97-AF65-F5344CB8AC3E}">
        <p14:creationId xmlns:p14="http://schemas.microsoft.com/office/powerpoint/2010/main" val="7844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a:t>
            </a:r>
          </a:p>
        </p:txBody>
      </p:sp>
      <p:sp>
        <p:nvSpPr>
          <p:cNvPr id="3" name="Content Placeholder 2"/>
          <p:cNvSpPr>
            <a:spLocks noGrp="1"/>
          </p:cNvSpPr>
          <p:nvPr>
            <p:ph idx="1"/>
          </p:nvPr>
        </p:nvSpPr>
        <p:spPr/>
        <p:txBody>
          <a:bodyPr/>
          <a:lstStyle/>
          <a:p>
            <a:r>
              <a:rPr lang="en-US" sz="2800" b="1" dirty="0"/>
              <a:t>Industrial revolution</a:t>
            </a:r>
            <a:r>
              <a:rPr lang="en-US" sz="2800" dirty="0"/>
              <a:t>: a period during the late eighteenth century when machine power was substituted for human power, making it more economical to manufacture goods in factories than at home</a:t>
            </a:r>
          </a:p>
        </p:txBody>
      </p:sp>
    </p:spTree>
    <p:extLst>
      <p:ext uri="{BB962C8B-B14F-4D97-AF65-F5344CB8AC3E}">
        <p14:creationId xmlns:p14="http://schemas.microsoft.com/office/powerpoint/2010/main" val="4688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Management</a:t>
            </a:r>
          </a:p>
        </p:txBody>
      </p:sp>
      <p:sp>
        <p:nvSpPr>
          <p:cNvPr id="3" name="Content Placeholder 2"/>
          <p:cNvSpPr>
            <a:spLocks noGrp="1"/>
          </p:cNvSpPr>
          <p:nvPr>
            <p:ph idx="1"/>
          </p:nvPr>
        </p:nvSpPr>
        <p:spPr/>
        <p:txBody>
          <a:bodyPr/>
          <a:lstStyle/>
          <a:p>
            <a:r>
              <a:rPr lang="en-US" sz="2800" b="1" dirty="0"/>
              <a:t>Scientific management</a:t>
            </a:r>
            <a:r>
              <a:rPr lang="en-US" sz="2800" dirty="0"/>
              <a:t>: an approach that involves using the scientific method to find the “one best way” for a job to be done</a:t>
            </a:r>
          </a:p>
        </p:txBody>
      </p:sp>
    </p:spTree>
    <p:extLst>
      <p:ext uri="{BB962C8B-B14F-4D97-AF65-F5344CB8AC3E}">
        <p14:creationId xmlns:p14="http://schemas.microsoft.com/office/powerpoint/2010/main" val="63182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MH-2</a:t>
            </a:r>
            <a:br>
              <a:rPr lang="en-US" dirty="0"/>
            </a:br>
            <a:r>
              <a:rPr lang="en-US" dirty="0"/>
              <a:t>Taylor’s Scientific Management Principles</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2647453177"/>
              </p:ext>
            </p:extLst>
          </p:nvPr>
        </p:nvGraphicFramePr>
        <p:xfrm>
          <a:off x="321072" y="1676400"/>
          <a:ext cx="8501856" cy="3429000"/>
        </p:xfrm>
        <a:graphic>
          <a:graphicData uri="http://schemas.openxmlformats.org/drawingml/2006/table">
            <a:tbl>
              <a:tblPr firstRow="1" bandRow="1">
                <a:tableStyleId>{3B4B98B0-60AC-42C2-AFA5-B58CD77FA1E5}</a:tableStyleId>
              </a:tblPr>
              <a:tblGrid>
                <a:gridCol w="8501856">
                  <a:extLst>
                    <a:ext uri="{9D8B030D-6E8A-4147-A177-3AD203B41FA5}">
                      <a16:colId xmlns:a16="http://schemas.microsoft.com/office/drawing/2014/main" val="20000"/>
                    </a:ext>
                  </a:extLst>
                </a:gridCol>
              </a:tblGrid>
              <a:tr h="428625">
                <a:tc>
                  <a:txBody>
                    <a:bodyPr/>
                    <a:lstStyle/>
                    <a:p>
                      <a:r>
                        <a:rPr lang="en-US" dirty="0"/>
                        <a:t>Principles</a:t>
                      </a:r>
                    </a:p>
                  </a:txBody>
                  <a:tcPr/>
                </a:tc>
                <a:extLst>
                  <a:ext uri="{0D108BD9-81ED-4DB2-BD59-A6C34878D82A}">
                    <a16:rowId xmlns:a16="http://schemas.microsoft.com/office/drawing/2014/main" val="10000"/>
                  </a:ext>
                </a:extLst>
              </a:tr>
              <a:tr h="750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1. </a:t>
                      </a:r>
                      <a:r>
                        <a:rPr lang="en-US" sz="1800" b="0" kern="1200" dirty="0">
                          <a:solidFill>
                            <a:schemeClr val="tx1"/>
                          </a:solidFill>
                          <a:effectLst/>
                          <a:latin typeface="+mn-lt"/>
                          <a:ea typeface="+mn-ea"/>
                          <a:cs typeface="+mn-cs"/>
                        </a:rPr>
                        <a:t>Develop a science for each element of an individual’s work to replace the old rule-of-thumb method.</a:t>
                      </a:r>
                    </a:p>
                  </a:txBody>
                  <a:tcPr/>
                </a:tc>
                <a:extLst>
                  <a:ext uri="{0D108BD9-81ED-4DB2-BD59-A6C34878D82A}">
                    <a16:rowId xmlns:a16="http://schemas.microsoft.com/office/drawing/2014/main" val="10001"/>
                  </a:ext>
                </a:extLst>
              </a:tr>
              <a:tr h="428625">
                <a:tc>
                  <a:txBody>
                    <a:bodyPr/>
                    <a:lstStyle/>
                    <a:p>
                      <a:r>
                        <a:rPr lang="en-US" sz="1800" b="0" kern="1200" dirty="0">
                          <a:solidFill>
                            <a:schemeClr val="tx1"/>
                          </a:solidFill>
                          <a:effectLst/>
                          <a:latin typeface="+mn-lt"/>
                          <a:ea typeface="+mn-ea"/>
                          <a:cs typeface="+mn-cs"/>
                        </a:rPr>
                        <a:t>2. Scientifically select and then train, teach, and develop the worker.</a:t>
                      </a:r>
                    </a:p>
                  </a:txBody>
                  <a:tcPr/>
                </a:tc>
                <a:extLst>
                  <a:ext uri="{0D108BD9-81ED-4DB2-BD59-A6C34878D82A}">
                    <a16:rowId xmlns:a16="http://schemas.microsoft.com/office/drawing/2014/main" val="10002"/>
                  </a:ext>
                </a:extLst>
              </a:tr>
              <a:tr h="750094">
                <a:tc>
                  <a:txBody>
                    <a:bodyPr/>
                    <a:lstStyle/>
                    <a:p>
                      <a:r>
                        <a:rPr lang="en-US" b="0" dirty="0"/>
                        <a:t>3. </a:t>
                      </a:r>
                      <a:r>
                        <a:rPr lang="en-US" sz="1800" b="0" kern="1200" dirty="0">
                          <a:solidFill>
                            <a:schemeClr val="tx1"/>
                          </a:solidFill>
                          <a:effectLst/>
                          <a:latin typeface="+mn-lt"/>
                          <a:ea typeface="+mn-ea"/>
                          <a:cs typeface="+mn-cs"/>
                        </a:rPr>
                        <a:t>Heartily cooperate with the workers to ensure that all work is done in </a:t>
                      </a:r>
                    </a:p>
                    <a:p>
                      <a:r>
                        <a:rPr lang="en-US" sz="1800" b="0" kern="1200" dirty="0">
                          <a:solidFill>
                            <a:schemeClr val="tx1"/>
                          </a:solidFill>
                          <a:effectLst/>
                          <a:latin typeface="+mn-lt"/>
                          <a:ea typeface="+mn-ea"/>
                          <a:cs typeface="+mn-cs"/>
                        </a:rPr>
                        <a:t>accordance with the principles of the science that has been developed.</a:t>
                      </a:r>
                    </a:p>
                  </a:txBody>
                  <a:tcPr/>
                </a:tc>
                <a:extLst>
                  <a:ext uri="{0D108BD9-81ED-4DB2-BD59-A6C34878D82A}">
                    <a16:rowId xmlns:a16="http://schemas.microsoft.com/office/drawing/2014/main" val="10003"/>
                  </a:ext>
                </a:extLst>
              </a:tr>
              <a:tr h="107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sz="1800" b="0" kern="1200" dirty="0">
                          <a:solidFill>
                            <a:schemeClr val="tx1"/>
                          </a:solidFill>
                          <a:effectLst/>
                          <a:latin typeface="+mn-lt"/>
                          <a:ea typeface="+mn-ea"/>
                          <a:cs typeface="+mn-cs"/>
                        </a:rPr>
                        <a:t>Divide work and responsibility almost equally between management and workers. Management does all work for which it is better suited than the workers.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Henri Fayol</a:t>
            </a:r>
          </a:p>
        </p:txBody>
      </p:sp>
      <p:sp>
        <p:nvSpPr>
          <p:cNvPr id="3" name="Content Placeholder 2"/>
          <p:cNvSpPr>
            <a:spLocks noGrp="1"/>
          </p:cNvSpPr>
          <p:nvPr>
            <p:ph idx="1"/>
          </p:nvPr>
        </p:nvSpPr>
        <p:spPr/>
        <p:txBody>
          <a:bodyPr/>
          <a:lstStyle/>
          <a:p>
            <a:r>
              <a:rPr lang="en-US" sz="2800" b="1" dirty="0"/>
              <a:t>Principles of management</a:t>
            </a:r>
            <a:r>
              <a:rPr lang="en-US" sz="2800" dirty="0"/>
              <a:t>: fundamental rules of management that could be applied in all organizational situations and taught in schools</a:t>
            </a:r>
          </a:p>
        </p:txBody>
      </p:sp>
    </p:spTree>
    <p:extLst>
      <p:ext uri="{BB962C8B-B14F-4D97-AF65-F5344CB8AC3E}">
        <p14:creationId xmlns:p14="http://schemas.microsoft.com/office/powerpoint/2010/main" val="162252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Exhibit MH-3: Fayol’s 14 Principles of Management </a:t>
            </a:r>
            <a:r>
              <a:rPr lang="en-US" sz="1800" b="0" dirty="0"/>
              <a:t>(1 of 2)</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132075286"/>
              </p:ext>
            </p:extLst>
          </p:nvPr>
        </p:nvGraphicFramePr>
        <p:xfrm>
          <a:off x="152400" y="1295400"/>
          <a:ext cx="8839200" cy="4603619"/>
        </p:xfrm>
        <a:graphic>
          <a:graphicData uri="http://schemas.openxmlformats.org/drawingml/2006/table">
            <a:tbl>
              <a:tblPr firstRow="1" bandRow="1">
                <a:tableStyleId>{3B4B98B0-60AC-42C2-AFA5-B58CD77FA1E5}</a:tableStyleId>
              </a:tblPr>
              <a:tblGrid>
                <a:gridCol w="8839200">
                  <a:extLst>
                    <a:ext uri="{9D8B030D-6E8A-4147-A177-3AD203B41FA5}">
                      <a16:colId xmlns:a16="http://schemas.microsoft.com/office/drawing/2014/main" val="20000"/>
                    </a:ext>
                  </a:extLst>
                </a:gridCol>
              </a:tblGrid>
              <a:tr h="366129">
                <a:tc>
                  <a:txBody>
                    <a:bodyPr/>
                    <a:lstStyle/>
                    <a:p>
                      <a:r>
                        <a:rPr lang="en-US" sz="1800" b="1" dirty="0"/>
                        <a:t>Principles</a:t>
                      </a:r>
                    </a:p>
                  </a:txBody>
                  <a:tcPr/>
                </a:tc>
                <a:extLst>
                  <a:ext uri="{0D108BD9-81ED-4DB2-BD59-A6C34878D82A}">
                    <a16:rowId xmlns:a16="http://schemas.microsoft.com/office/drawing/2014/main" val="10000"/>
                  </a:ext>
                </a:extLst>
              </a:tr>
              <a:tr h="318581">
                <a:tc>
                  <a:txBody>
                    <a:bodyPr/>
                    <a:lstStyle/>
                    <a:p>
                      <a:pPr marL="274320" indent="-274320"/>
                      <a:r>
                        <a:rPr lang="en-US" sz="1800" b="0" dirty="0"/>
                        <a:t>1. </a:t>
                      </a:r>
                      <a:r>
                        <a:rPr lang="en-US" sz="1800" b="1" kern="1200" dirty="0">
                          <a:solidFill>
                            <a:schemeClr val="tx1"/>
                          </a:solidFill>
                          <a:effectLst/>
                          <a:latin typeface="+mn-lt"/>
                          <a:ea typeface="+mn-ea"/>
                          <a:cs typeface="+mn-cs"/>
                        </a:rPr>
                        <a:t>Division of work</a:t>
                      </a:r>
                      <a:r>
                        <a:rPr lang="en-US" sz="1800" b="0" kern="1200" dirty="0">
                          <a:solidFill>
                            <a:schemeClr val="tx1"/>
                          </a:solidFill>
                          <a:effectLst/>
                          <a:latin typeface="+mn-lt"/>
                          <a:ea typeface="+mn-ea"/>
                          <a:cs typeface="+mn-cs"/>
                        </a:rPr>
                        <a:t>. Specialization increases output by making employees more efficient.</a:t>
                      </a:r>
                    </a:p>
                  </a:txBody>
                  <a:tcPr/>
                </a:tc>
                <a:extLst>
                  <a:ext uri="{0D108BD9-81ED-4DB2-BD59-A6C34878D82A}">
                    <a16:rowId xmlns:a16="http://schemas.microsoft.com/office/drawing/2014/main" val="10001"/>
                  </a:ext>
                </a:extLst>
              </a:tr>
              <a:tr h="360408">
                <a:tc>
                  <a:txBody>
                    <a:bodyPr/>
                    <a:lstStyle/>
                    <a:p>
                      <a:pPr marL="274320" indent="-274320"/>
                      <a:r>
                        <a:rPr lang="en-US" sz="1800" b="0" kern="1200" dirty="0">
                          <a:solidFill>
                            <a:schemeClr val="tx1"/>
                          </a:solidFill>
                          <a:effectLst/>
                          <a:latin typeface="+mn-lt"/>
                          <a:ea typeface="+mn-ea"/>
                          <a:cs typeface="+mn-cs"/>
                        </a:rPr>
                        <a:t>2. </a:t>
                      </a:r>
                      <a:r>
                        <a:rPr lang="en-US" sz="1800" b="1" kern="1200" dirty="0">
                          <a:solidFill>
                            <a:schemeClr val="tx1"/>
                          </a:solidFill>
                          <a:effectLst/>
                          <a:latin typeface="+mn-lt"/>
                          <a:ea typeface="+mn-ea"/>
                          <a:cs typeface="+mn-cs"/>
                        </a:rPr>
                        <a:t>Authority</a:t>
                      </a:r>
                      <a:r>
                        <a:rPr lang="en-US" sz="1800" b="0" kern="1200" dirty="0">
                          <a:solidFill>
                            <a:schemeClr val="tx1"/>
                          </a:solidFill>
                          <a:effectLst/>
                          <a:latin typeface="+mn-lt"/>
                          <a:ea typeface="+mn-ea"/>
                          <a:cs typeface="+mn-cs"/>
                        </a:rPr>
                        <a:t>. Managers must be able to give orders, and authority gives them this right.</a:t>
                      </a:r>
                    </a:p>
                  </a:txBody>
                  <a:tcPr/>
                </a:tc>
                <a:extLst>
                  <a:ext uri="{0D108BD9-81ED-4DB2-BD59-A6C34878D82A}">
                    <a16:rowId xmlns:a16="http://schemas.microsoft.com/office/drawing/2014/main" val="10002"/>
                  </a:ext>
                </a:extLst>
              </a:tr>
              <a:tr h="356596">
                <a:tc>
                  <a:txBody>
                    <a:bodyPr/>
                    <a:lstStyle/>
                    <a:p>
                      <a:pPr marL="274320" indent="-274320"/>
                      <a:r>
                        <a:rPr lang="en-US" sz="1800" b="0" dirty="0"/>
                        <a:t>3. </a:t>
                      </a:r>
                      <a:r>
                        <a:rPr lang="en-US" sz="1800" b="1" kern="1200" dirty="0">
                          <a:solidFill>
                            <a:schemeClr val="tx1"/>
                          </a:solidFill>
                          <a:effectLst/>
                          <a:latin typeface="+mn-lt"/>
                          <a:ea typeface="+mn-ea"/>
                          <a:cs typeface="+mn-cs"/>
                        </a:rPr>
                        <a:t>Discipline</a:t>
                      </a:r>
                      <a:r>
                        <a:rPr lang="en-US" sz="1800" b="0" kern="1200" dirty="0">
                          <a:solidFill>
                            <a:schemeClr val="tx1"/>
                          </a:solidFill>
                          <a:effectLst/>
                          <a:latin typeface="+mn-lt"/>
                          <a:ea typeface="+mn-ea"/>
                          <a:cs typeface="+mn-cs"/>
                        </a:rPr>
                        <a:t>. Employees must obey and respect the rules that govern the organization.</a:t>
                      </a:r>
                    </a:p>
                  </a:txBody>
                  <a:tcPr/>
                </a:tc>
                <a:extLst>
                  <a:ext uri="{0D108BD9-81ED-4DB2-BD59-A6C34878D82A}">
                    <a16:rowId xmlns:a16="http://schemas.microsoft.com/office/drawing/2014/main" val="10003"/>
                  </a:ext>
                </a:extLst>
              </a:tr>
              <a:tr h="381385">
                <a:tc>
                  <a:txBody>
                    <a:bodyPr/>
                    <a:lstStyle/>
                    <a:p>
                      <a:pPr marL="274320" indent="-274320"/>
                      <a:r>
                        <a:rPr lang="en-US" sz="1800" b="0" dirty="0"/>
                        <a:t>4. </a:t>
                      </a:r>
                      <a:r>
                        <a:rPr lang="en-US" sz="1800" b="1" kern="1200" dirty="0">
                          <a:solidFill>
                            <a:schemeClr val="tx1"/>
                          </a:solidFill>
                          <a:effectLst/>
                          <a:latin typeface="+mn-lt"/>
                          <a:ea typeface="+mn-ea"/>
                          <a:cs typeface="+mn-cs"/>
                        </a:rPr>
                        <a:t>Unity of command</a:t>
                      </a:r>
                      <a:r>
                        <a:rPr lang="en-US" sz="1800" b="0" kern="1200" dirty="0">
                          <a:solidFill>
                            <a:schemeClr val="tx1"/>
                          </a:solidFill>
                          <a:effectLst/>
                          <a:latin typeface="+mn-lt"/>
                          <a:ea typeface="+mn-ea"/>
                          <a:cs typeface="+mn-cs"/>
                        </a:rPr>
                        <a:t>. Every employee should receive orders from only one superior.</a:t>
                      </a:r>
                    </a:p>
                  </a:txBody>
                  <a:tcPr/>
                </a:tc>
                <a:extLst>
                  <a:ext uri="{0D108BD9-81ED-4DB2-BD59-A6C34878D82A}">
                    <a16:rowId xmlns:a16="http://schemas.microsoft.com/office/drawing/2014/main" val="10004"/>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5. </a:t>
                      </a:r>
                      <a:r>
                        <a:rPr lang="en-US" sz="1800" b="1" kern="1200" dirty="0">
                          <a:solidFill>
                            <a:schemeClr val="tx1"/>
                          </a:solidFill>
                          <a:effectLst/>
                          <a:latin typeface="+mn-lt"/>
                          <a:ea typeface="+mn-ea"/>
                          <a:cs typeface="+mn-cs"/>
                        </a:rPr>
                        <a:t>Unity of direction</a:t>
                      </a:r>
                      <a:r>
                        <a:rPr lang="en-US" sz="1800" b="0" kern="1200" dirty="0">
                          <a:solidFill>
                            <a:schemeClr val="tx1"/>
                          </a:solidFill>
                          <a:effectLst/>
                          <a:latin typeface="+mn-lt"/>
                          <a:ea typeface="+mn-ea"/>
                          <a:cs typeface="+mn-cs"/>
                        </a:rPr>
                        <a:t>. The organization should have a single plan of action to guide managers and workers.</a:t>
                      </a:r>
                    </a:p>
                  </a:txBody>
                  <a:tcPr/>
                </a:tc>
                <a:extLst>
                  <a:ext uri="{0D108BD9-81ED-4DB2-BD59-A6C34878D82A}">
                    <a16:rowId xmlns:a16="http://schemas.microsoft.com/office/drawing/2014/main" val="10005"/>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6. </a:t>
                      </a:r>
                      <a:r>
                        <a:rPr lang="en-US" sz="1800" b="1" kern="1200" dirty="0">
                          <a:solidFill>
                            <a:schemeClr val="tx1"/>
                          </a:solidFill>
                          <a:effectLst/>
                          <a:latin typeface="+mn-lt"/>
                          <a:ea typeface="+mn-ea"/>
                          <a:cs typeface="+mn-cs"/>
                        </a:rPr>
                        <a:t>Subordination of individual interests to the general interest</a:t>
                      </a:r>
                      <a:r>
                        <a:rPr lang="en-US" sz="1800" b="0" kern="1200" dirty="0">
                          <a:solidFill>
                            <a:schemeClr val="tx1"/>
                          </a:solidFill>
                          <a:effectLst/>
                          <a:latin typeface="+mn-lt"/>
                          <a:ea typeface="+mn-ea"/>
                          <a:cs typeface="+mn-cs"/>
                        </a:rPr>
                        <a:t>. The interests of any one employee or group of employees should not take precedence over the interests of the organization as a whole.</a:t>
                      </a:r>
                    </a:p>
                  </a:txBody>
                  <a:tcPr/>
                </a:tc>
                <a:extLst>
                  <a:ext uri="{0D108BD9-81ED-4DB2-BD59-A6C34878D82A}">
                    <a16:rowId xmlns:a16="http://schemas.microsoft.com/office/drawing/2014/main" val="10006"/>
                  </a:ext>
                </a:extLst>
              </a:tr>
              <a:tr h="381385">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7. </a:t>
                      </a:r>
                      <a:r>
                        <a:rPr lang="en-US" sz="1800" b="1" kern="1200" dirty="0">
                          <a:solidFill>
                            <a:schemeClr val="tx1"/>
                          </a:solidFill>
                          <a:effectLst/>
                          <a:latin typeface="+mn-lt"/>
                          <a:ea typeface="+mn-ea"/>
                          <a:cs typeface="+mn-cs"/>
                        </a:rPr>
                        <a:t>Remuneration</a:t>
                      </a:r>
                      <a:r>
                        <a:rPr lang="en-US" sz="1800" b="0" kern="1200" dirty="0">
                          <a:solidFill>
                            <a:schemeClr val="tx1"/>
                          </a:solidFill>
                          <a:effectLst/>
                          <a:latin typeface="+mn-lt"/>
                          <a:ea typeface="+mn-ea"/>
                          <a:cs typeface="+mn-cs"/>
                        </a:rPr>
                        <a:t>. Workers must be paid a fair wage for their services.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992621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17470</TotalTime>
  <Words>1263</Words>
  <Application>Microsoft Office PowerPoint</Application>
  <PresentationFormat>On-screen Show (4:3)</PresentationFormat>
  <Paragraphs>74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Verdana</vt:lpstr>
      <vt:lpstr>Wingdings</vt:lpstr>
      <vt:lpstr>508 Lecture</vt:lpstr>
      <vt:lpstr>Management</vt:lpstr>
      <vt:lpstr>Learning Objectives</vt:lpstr>
      <vt:lpstr>Early Management</vt:lpstr>
      <vt:lpstr>Job Specialization</vt:lpstr>
      <vt:lpstr>Industrial Revolution</vt:lpstr>
      <vt:lpstr>Scientific Management</vt:lpstr>
      <vt:lpstr>Exhibit MH-2 Taylor’s Scientific Management Principles</vt:lpstr>
      <vt:lpstr>Henri Fayol</vt:lpstr>
      <vt:lpstr>Exhibit MH-3: Fayol’s 14 Principles of Management (1 of 2)</vt:lpstr>
      <vt:lpstr>Exhibit MH-3: Fayol’s 14 Principles of Management (2 of 2)</vt:lpstr>
      <vt:lpstr>Total Quality Management</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MH-1: Management History Module</dc:subject>
  <dc:creator>Stephen P. Robbins and Mary Coulter</dc:creator>
  <cp:keywords>Management</cp:keywords>
  <dc:description/>
  <cp:lastModifiedBy>Faculty</cp:lastModifiedBy>
  <cp:revision>591</cp:revision>
  <dcterms:created xsi:type="dcterms:W3CDTF">2014-07-14T20:04:21Z</dcterms:created>
  <dcterms:modified xsi:type="dcterms:W3CDTF">2024-08-29T08:47:53Z</dcterms:modified>
  <cp:category/>
</cp:coreProperties>
</file>