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443" r:id="rId2"/>
    <p:sldId id="349" r:id="rId3"/>
    <p:sldId id="351" r:id="rId4"/>
    <p:sldId id="407" r:id="rId5"/>
    <p:sldId id="408" r:id="rId6"/>
    <p:sldId id="439" r:id="rId7"/>
    <p:sldId id="409" r:id="rId8"/>
    <p:sldId id="410" r:id="rId9"/>
    <p:sldId id="412" r:id="rId10"/>
    <p:sldId id="413" r:id="rId11"/>
    <p:sldId id="416" r:id="rId12"/>
    <p:sldId id="417" r:id="rId13"/>
    <p:sldId id="419" r:id="rId14"/>
    <p:sldId id="418" r:id="rId15"/>
    <p:sldId id="424" r:id="rId16"/>
    <p:sldId id="425" r:id="rId17"/>
    <p:sldId id="444" r:id="rId18"/>
    <p:sldId id="428" r:id="rId19"/>
    <p:sldId id="429" r:id="rId20"/>
    <p:sldId id="430" r:id="rId21"/>
    <p:sldId id="431" r:id="rId22"/>
    <p:sldId id="432" r:id="rId23"/>
    <p:sldId id="433" r:id="rId24"/>
    <p:sldId id="434" r:id="rId25"/>
    <p:sldId id="436" r:id="rId26"/>
    <p:sldId id="438" r:id="rId27"/>
    <p:sldId id="44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6E8"/>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A66E69-ACA4-4D6B-A6FA-3BEABA84FB73}" v="7" dt="2019-10-07T07:29:01.093"/>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9" autoAdjust="0"/>
    <p:restoredTop sz="93852" autoAdjust="0"/>
  </p:normalViewPr>
  <p:slideViewPr>
    <p:cSldViewPr>
      <p:cViewPr varScale="1">
        <p:scale>
          <a:sx n="108" d="100"/>
          <a:sy n="108" d="100"/>
        </p:scale>
        <p:origin x="1776" y="108"/>
      </p:cViewPr>
      <p:guideLst>
        <p:guide orient="horz" pos="2160"/>
        <p:guide pos="2880"/>
      </p:guideLst>
    </p:cSldViewPr>
  </p:slideViewPr>
  <p:outlineViewPr>
    <p:cViewPr>
      <p:scale>
        <a:sx n="33" d="100"/>
        <a:sy n="33" d="100"/>
      </p:scale>
      <p:origin x="0" y="14172"/>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Saad" userId="81bb11d57da80123" providerId="LiveId" clId="{72A66E69-ACA4-4D6B-A6FA-3BEABA84FB73}"/>
    <pc:docChg chg="undo custSel delSld modSld">
      <pc:chgData name="Muhammad Saad" userId="81bb11d57da80123" providerId="LiveId" clId="{72A66E69-ACA4-4D6B-A6FA-3BEABA84FB73}" dt="2019-10-07T07:42:11.188" v="327" actId="20577"/>
      <pc:docMkLst>
        <pc:docMk/>
      </pc:docMkLst>
      <pc:sldChg chg="modSp">
        <pc:chgData name="Muhammad Saad" userId="81bb11d57da80123" providerId="LiveId" clId="{72A66E69-ACA4-4D6B-A6FA-3BEABA84FB73}" dt="2019-09-30T06:38:57.773" v="20" actId="20577"/>
        <pc:sldMkLst>
          <pc:docMk/>
          <pc:sldMk cId="6156025" sldId="349"/>
        </pc:sldMkLst>
        <pc:spChg chg="mod">
          <ac:chgData name="Muhammad Saad" userId="81bb11d57da80123" providerId="LiveId" clId="{72A66E69-ACA4-4D6B-A6FA-3BEABA84FB73}" dt="2019-09-30T06:38:57.773" v="20" actId="20577"/>
          <ac:spMkLst>
            <pc:docMk/>
            <pc:sldMk cId="6156025" sldId="349"/>
            <ac:spMk id="3" creationId="{00000000-0000-0000-0000-000000000000}"/>
          </ac:spMkLst>
        </pc:spChg>
      </pc:sldChg>
      <pc:sldChg chg="modSp modNotesTx">
        <pc:chgData name="Muhammad Saad" userId="81bb11d57da80123" providerId="LiveId" clId="{72A66E69-ACA4-4D6B-A6FA-3BEABA84FB73}" dt="2019-10-01T14:28:49.619" v="80" actId="1035"/>
        <pc:sldMkLst>
          <pc:docMk/>
          <pc:sldMk cId="1830057982" sldId="354"/>
        </pc:sldMkLst>
        <pc:spChg chg="mod">
          <ac:chgData name="Muhammad Saad" userId="81bb11d57da80123" providerId="LiveId" clId="{72A66E69-ACA4-4D6B-A6FA-3BEABA84FB73}" dt="2019-09-30T06:39:32.869" v="22" actId="20577"/>
          <ac:spMkLst>
            <pc:docMk/>
            <pc:sldMk cId="1830057982" sldId="354"/>
            <ac:spMk id="2" creationId="{00000000-0000-0000-0000-000000000000}"/>
          </ac:spMkLst>
        </pc:spChg>
        <pc:spChg chg="mod">
          <ac:chgData name="Muhammad Saad" userId="81bb11d57da80123" providerId="LiveId" clId="{72A66E69-ACA4-4D6B-A6FA-3BEABA84FB73}" dt="2019-09-30T06:39:39.721" v="24" actId="20577"/>
          <ac:spMkLst>
            <pc:docMk/>
            <pc:sldMk cId="1830057982" sldId="354"/>
            <ac:spMk id="3" creationId="{00000000-0000-0000-0000-000000000000}"/>
          </ac:spMkLst>
        </pc:spChg>
        <pc:picChg chg="mod">
          <ac:chgData name="Muhammad Saad" userId="81bb11d57da80123" providerId="LiveId" clId="{72A66E69-ACA4-4D6B-A6FA-3BEABA84FB73}" dt="2019-10-01T14:28:49.619" v="80" actId="1035"/>
          <ac:picMkLst>
            <pc:docMk/>
            <pc:sldMk cId="1830057982" sldId="354"/>
            <ac:picMk id="6" creationId="{00000000-0000-0000-0000-000000000000}"/>
          </ac:picMkLst>
        </pc:picChg>
      </pc:sldChg>
      <pc:sldChg chg="del">
        <pc:chgData name="Muhammad Saad" userId="81bb11d57da80123" providerId="LiveId" clId="{72A66E69-ACA4-4D6B-A6FA-3BEABA84FB73}" dt="2019-09-30T06:43:19.274" v="65" actId="2696"/>
        <pc:sldMkLst>
          <pc:docMk/>
          <pc:sldMk cId="184606948" sldId="395"/>
        </pc:sldMkLst>
      </pc:sldChg>
      <pc:sldChg chg="del">
        <pc:chgData name="Muhammad Saad" userId="81bb11d57da80123" providerId="LiveId" clId="{72A66E69-ACA4-4D6B-A6FA-3BEABA84FB73}" dt="2019-09-30T06:43:19.305" v="66" actId="2696"/>
        <pc:sldMkLst>
          <pc:docMk/>
          <pc:sldMk cId="801051591" sldId="397"/>
        </pc:sldMkLst>
      </pc:sldChg>
      <pc:sldChg chg="del">
        <pc:chgData name="Muhammad Saad" userId="81bb11d57da80123" providerId="LiveId" clId="{72A66E69-ACA4-4D6B-A6FA-3BEABA84FB73}" dt="2019-09-30T06:43:19.336" v="68" actId="2696"/>
        <pc:sldMkLst>
          <pc:docMk/>
          <pc:sldMk cId="469394248" sldId="399"/>
        </pc:sldMkLst>
      </pc:sldChg>
      <pc:sldChg chg="del">
        <pc:chgData name="Muhammad Saad" userId="81bb11d57da80123" providerId="LiveId" clId="{72A66E69-ACA4-4D6B-A6FA-3BEABA84FB73}" dt="2019-09-30T06:43:19.352" v="70" actId="2696"/>
        <pc:sldMkLst>
          <pc:docMk/>
          <pc:sldMk cId="366081362" sldId="404"/>
        </pc:sldMkLst>
      </pc:sldChg>
      <pc:sldChg chg="modSp">
        <pc:chgData name="Muhammad Saad" userId="81bb11d57da80123" providerId="LiveId" clId="{72A66E69-ACA4-4D6B-A6FA-3BEABA84FB73}" dt="2019-10-07T06:52:01.065" v="154" actId="20577"/>
        <pc:sldMkLst>
          <pc:docMk/>
          <pc:sldMk cId="51922890" sldId="409"/>
        </pc:sldMkLst>
        <pc:spChg chg="mod">
          <ac:chgData name="Muhammad Saad" userId="81bb11d57da80123" providerId="LiveId" clId="{72A66E69-ACA4-4D6B-A6FA-3BEABA84FB73}" dt="2019-10-07T06:52:01.065" v="154" actId="20577"/>
          <ac:spMkLst>
            <pc:docMk/>
            <pc:sldMk cId="51922890" sldId="409"/>
            <ac:spMk id="3" creationId="{00000000-0000-0000-0000-000000000000}"/>
          </ac:spMkLst>
        </pc:spChg>
      </pc:sldChg>
      <pc:sldChg chg="modSp">
        <pc:chgData name="Muhammad Saad" userId="81bb11d57da80123" providerId="LiveId" clId="{72A66E69-ACA4-4D6B-A6FA-3BEABA84FB73}" dt="2019-09-30T06:40:38.396" v="28" actId="20577"/>
        <pc:sldMkLst>
          <pc:docMk/>
          <pc:sldMk cId="63083940" sldId="410"/>
        </pc:sldMkLst>
        <pc:spChg chg="mod">
          <ac:chgData name="Muhammad Saad" userId="81bb11d57da80123" providerId="LiveId" clId="{72A66E69-ACA4-4D6B-A6FA-3BEABA84FB73}" dt="2019-09-30T06:40:31.685" v="26" actId="20577"/>
          <ac:spMkLst>
            <pc:docMk/>
            <pc:sldMk cId="63083940" sldId="410"/>
            <ac:spMk id="2" creationId="{00000000-0000-0000-0000-000000000000}"/>
          </ac:spMkLst>
        </pc:spChg>
        <pc:spChg chg="mod">
          <ac:chgData name="Muhammad Saad" userId="81bb11d57da80123" providerId="LiveId" clId="{72A66E69-ACA4-4D6B-A6FA-3BEABA84FB73}" dt="2019-09-30T06:40:38.396" v="28" actId="20577"/>
          <ac:spMkLst>
            <pc:docMk/>
            <pc:sldMk cId="63083940" sldId="410"/>
            <ac:spMk id="3" creationId="{00000000-0000-0000-0000-000000000000}"/>
          </ac:spMkLst>
        </pc:spChg>
      </pc:sldChg>
      <pc:sldChg chg="modSp">
        <pc:chgData name="Muhammad Saad" userId="81bb11d57da80123" providerId="LiveId" clId="{72A66E69-ACA4-4D6B-A6FA-3BEABA84FB73}" dt="2019-09-30T06:40:58.490" v="32" actId="20577"/>
        <pc:sldMkLst>
          <pc:docMk/>
          <pc:sldMk cId="638383354" sldId="413"/>
        </pc:sldMkLst>
        <pc:spChg chg="mod">
          <ac:chgData name="Muhammad Saad" userId="81bb11d57da80123" providerId="LiveId" clId="{72A66E69-ACA4-4D6B-A6FA-3BEABA84FB73}" dt="2019-09-30T06:40:53.037" v="30" actId="20577"/>
          <ac:spMkLst>
            <pc:docMk/>
            <pc:sldMk cId="638383354" sldId="413"/>
            <ac:spMk id="2" creationId="{00000000-0000-0000-0000-000000000000}"/>
          </ac:spMkLst>
        </pc:spChg>
        <pc:spChg chg="mod">
          <ac:chgData name="Muhammad Saad" userId="81bb11d57da80123" providerId="LiveId" clId="{72A66E69-ACA4-4D6B-A6FA-3BEABA84FB73}" dt="2019-09-30T06:40:58.490" v="32" actId="20577"/>
          <ac:spMkLst>
            <pc:docMk/>
            <pc:sldMk cId="638383354" sldId="413"/>
            <ac:spMk id="3" creationId="{00000000-0000-0000-0000-000000000000}"/>
          </ac:spMkLst>
        </pc:spChg>
      </pc:sldChg>
      <pc:sldChg chg="modSp">
        <pc:chgData name="Muhammad Saad" userId="81bb11d57da80123" providerId="LiveId" clId="{72A66E69-ACA4-4D6B-A6FA-3BEABA84FB73}" dt="2019-09-30T06:41:15.275" v="36" actId="20577"/>
        <pc:sldMkLst>
          <pc:docMk/>
          <pc:sldMk cId="1345824917" sldId="415"/>
        </pc:sldMkLst>
        <pc:spChg chg="mod">
          <ac:chgData name="Muhammad Saad" userId="81bb11d57da80123" providerId="LiveId" clId="{72A66E69-ACA4-4D6B-A6FA-3BEABA84FB73}" dt="2019-09-30T06:41:09.945" v="34" actId="20577"/>
          <ac:spMkLst>
            <pc:docMk/>
            <pc:sldMk cId="1345824917" sldId="415"/>
            <ac:spMk id="2" creationId="{00000000-0000-0000-0000-000000000000}"/>
          </ac:spMkLst>
        </pc:spChg>
        <pc:spChg chg="mod">
          <ac:chgData name="Muhammad Saad" userId="81bb11d57da80123" providerId="LiveId" clId="{72A66E69-ACA4-4D6B-A6FA-3BEABA84FB73}" dt="2019-09-30T06:41:15.275" v="36" actId="20577"/>
          <ac:spMkLst>
            <pc:docMk/>
            <pc:sldMk cId="1345824917" sldId="415"/>
            <ac:spMk id="3" creationId="{00000000-0000-0000-0000-000000000000}"/>
          </ac:spMkLst>
        </pc:spChg>
      </pc:sldChg>
      <pc:sldChg chg="modSp">
        <pc:chgData name="Muhammad Saad" userId="81bb11d57da80123" providerId="LiveId" clId="{72A66E69-ACA4-4D6B-A6FA-3BEABA84FB73}" dt="2019-10-07T07:42:11.188" v="327" actId="20577"/>
        <pc:sldMkLst>
          <pc:docMk/>
          <pc:sldMk cId="311533859" sldId="416"/>
        </pc:sldMkLst>
        <pc:spChg chg="mod">
          <ac:chgData name="Muhammad Saad" userId="81bb11d57da80123" providerId="LiveId" clId="{72A66E69-ACA4-4D6B-A6FA-3BEABA84FB73}" dt="2019-10-07T07:42:11.188" v="327" actId="20577"/>
          <ac:spMkLst>
            <pc:docMk/>
            <pc:sldMk cId="311533859" sldId="416"/>
            <ac:spMk id="3" creationId="{00000000-0000-0000-0000-000000000000}"/>
          </ac:spMkLst>
        </pc:spChg>
      </pc:sldChg>
      <pc:sldChg chg="modSp modNotesTx">
        <pc:chgData name="Muhammad Saad" userId="81bb11d57da80123" providerId="LiveId" clId="{72A66E69-ACA4-4D6B-A6FA-3BEABA84FB73}" dt="2019-09-30T06:41:35.417" v="42" actId="20577"/>
        <pc:sldMkLst>
          <pc:docMk/>
          <pc:sldMk cId="1442663720" sldId="419"/>
        </pc:sldMkLst>
        <pc:spChg chg="mod">
          <ac:chgData name="Muhammad Saad" userId="81bb11d57da80123" providerId="LiveId" clId="{72A66E69-ACA4-4D6B-A6FA-3BEABA84FB73}" dt="2019-09-30T06:41:25.409" v="38" actId="20577"/>
          <ac:spMkLst>
            <pc:docMk/>
            <pc:sldMk cId="1442663720" sldId="419"/>
            <ac:spMk id="2" creationId="{00000000-0000-0000-0000-000000000000}"/>
          </ac:spMkLst>
        </pc:spChg>
        <pc:spChg chg="mod">
          <ac:chgData name="Muhammad Saad" userId="81bb11d57da80123" providerId="LiveId" clId="{72A66E69-ACA4-4D6B-A6FA-3BEABA84FB73}" dt="2019-09-30T06:41:30.813" v="40" actId="20577"/>
          <ac:spMkLst>
            <pc:docMk/>
            <pc:sldMk cId="1442663720" sldId="419"/>
            <ac:spMk id="3" creationId="{00000000-0000-0000-0000-000000000000}"/>
          </ac:spMkLst>
        </pc:spChg>
      </pc:sldChg>
      <pc:sldChg chg="modNotesTx">
        <pc:chgData name="Muhammad Saad" userId="81bb11d57da80123" providerId="LiveId" clId="{72A66E69-ACA4-4D6B-A6FA-3BEABA84FB73}" dt="2019-09-30T06:48:09.576" v="74" actId="20577"/>
        <pc:sldMkLst>
          <pc:docMk/>
          <pc:sldMk cId="1380532112" sldId="420"/>
        </pc:sldMkLst>
      </pc:sldChg>
      <pc:sldChg chg="modSp">
        <pc:chgData name="Muhammad Saad" userId="81bb11d57da80123" providerId="LiveId" clId="{72A66E69-ACA4-4D6B-A6FA-3BEABA84FB73}" dt="2019-09-30T06:41:50.220" v="46" actId="20577"/>
        <pc:sldMkLst>
          <pc:docMk/>
          <pc:sldMk cId="1916862316" sldId="421"/>
        </pc:sldMkLst>
        <pc:spChg chg="mod">
          <ac:chgData name="Muhammad Saad" userId="81bb11d57da80123" providerId="LiveId" clId="{72A66E69-ACA4-4D6B-A6FA-3BEABA84FB73}" dt="2019-09-30T06:41:45.699" v="44" actId="20577"/>
          <ac:spMkLst>
            <pc:docMk/>
            <pc:sldMk cId="1916862316" sldId="421"/>
            <ac:spMk id="2" creationId="{00000000-0000-0000-0000-000000000000}"/>
          </ac:spMkLst>
        </pc:spChg>
        <pc:spChg chg="mod">
          <ac:chgData name="Muhammad Saad" userId="81bb11d57da80123" providerId="LiveId" clId="{72A66E69-ACA4-4D6B-A6FA-3BEABA84FB73}" dt="2019-09-30T06:41:50.220" v="46" actId="20577"/>
          <ac:spMkLst>
            <pc:docMk/>
            <pc:sldMk cId="1916862316" sldId="421"/>
            <ac:spMk id="3" creationId="{00000000-0000-0000-0000-000000000000}"/>
          </ac:spMkLst>
        </pc:spChg>
      </pc:sldChg>
      <pc:sldChg chg="modSp">
        <pc:chgData name="Muhammad Saad" userId="81bb11d57da80123" providerId="LiveId" clId="{72A66E69-ACA4-4D6B-A6FA-3BEABA84FB73}" dt="2019-09-30T06:41:59.990" v="50" actId="20577"/>
        <pc:sldMkLst>
          <pc:docMk/>
          <pc:sldMk cId="1540231565" sldId="422"/>
        </pc:sldMkLst>
        <pc:spChg chg="mod">
          <ac:chgData name="Muhammad Saad" userId="81bb11d57da80123" providerId="LiveId" clId="{72A66E69-ACA4-4D6B-A6FA-3BEABA84FB73}" dt="2019-09-30T06:41:56.293" v="48" actId="20577"/>
          <ac:spMkLst>
            <pc:docMk/>
            <pc:sldMk cId="1540231565" sldId="422"/>
            <ac:spMk id="2" creationId="{00000000-0000-0000-0000-000000000000}"/>
          </ac:spMkLst>
        </pc:spChg>
        <pc:spChg chg="mod">
          <ac:chgData name="Muhammad Saad" userId="81bb11d57da80123" providerId="LiveId" clId="{72A66E69-ACA4-4D6B-A6FA-3BEABA84FB73}" dt="2019-09-30T06:41:59.990" v="50" actId="20577"/>
          <ac:spMkLst>
            <pc:docMk/>
            <pc:sldMk cId="1540231565" sldId="422"/>
            <ac:spMk id="3" creationId="{00000000-0000-0000-0000-000000000000}"/>
          </ac:spMkLst>
        </pc:spChg>
      </pc:sldChg>
      <pc:sldChg chg="modSp">
        <pc:chgData name="Muhammad Saad" userId="81bb11d57da80123" providerId="LiveId" clId="{72A66E69-ACA4-4D6B-A6FA-3BEABA84FB73}" dt="2019-09-30T06:42:09.442" v="52" actId="20577"/>
        <pc:sldMkLst>
          <pc:docMk/>
          <pc:sldMk cId="1457562678" sldId="425"/>
        </pc:sldMkLst>
        <pc:spChg chg="mod">
          <ac:chgData name="Muhammad Saad" userId="81bb11d57da80123" providerId="LiveId" clId="{72A66E69-ACA4-4D6B-A6FA-3BEABA84FB73}" dt="2019-09-30T06:42:09.442" v="52" actId="20577"/>
          <ac:spMkLst>
            <pc:docMk/>
            <pc:sldMk cId="1457562678" sldId="425"/>
            <ac:spMk id="2" creationId="{00000000-0000-0000-0000-000000000000}"/>
          </ac:spMkLst>
        </pc:spChg>
      </pc:sldChg>
      <pc:sldChg chg="modSp">
        <pc:chgData name="Muhammad Saad" userId="81bb11d57da80123" providerId="LiveId" clId="{72A66E69-ACA4-4D6B-A6FA-3BEABA84FB73}" dt="2019-09-30T06:49:16.685" v="76" actId="20577"/>
        <pc:sldMkLst>
          <pc:docMk/>
          <pc:sldMk cId="1650419147" sldId="428"/>
        </pc:sldMkLst>
        <pc:spChg chg="mod">
          <ac:chgData name="Muhammad Saad" userId="81bb11d57da80123" providerId="LiveId" clId="{72A66E69-ACA4-4D6B-A6FA-3BEABA84FB73}" dt="2019-09-30T06:42:20.836" v="56" actId="20577"/>
          <ac:spMkLst>
            <pc:docMk/>
            <pc:sldMk cId="1650419147" sldId="428"/>
            <ac:spMk id="2" creationId="{00000000-0000-0000-0000-000000000000}"/>
          </ac:spMkLst>
        </pc:spChg>
        <pc:spChg chg="mod">
          <ac:chgData name="Muhammad Saad" userId="81bb11d57da80123" providerId="LiveId" clId="{72A66E69-ACA4-4D6B-A6FA-3BEABA84FB73}" dt="2019-09-30T06:49:16.685" v="76" actId="20577"/>
          <ac:spMkLst>
            <pc:docMk/>
            <pc:sldMk cId="1650419147" sldId="428"/>
            <ac:spMk id="3" creationId="{00000000-0000-0000-0000-000000000000}"/>
          </ac:spMkLst>
        </pc:spChg>
      </pc:sldChg>
      <pc:sldChg chg="modSp">
        <pc:chgData name="Muhammad Saad" userId="81bb11d57da80123" providerId="LiveId" clId="{72A66E69-ACA4-4D6B-A6FA-3BEABA84FB73}" dt="2019-09-30T06:42:45.350" v="60" actId="20577"/>
        <pc:sldMkLst>
          <pc:docMk/>
          <pc:sldMk cId="1859148106" sldId="430"/>
        </pc:sldMkLst>
        <pc:spChg chg="mod">
          <ac:chgData name="Muhammad Saad" userId="81bb11d57da80123" providerId="LiveId" clId="{72A66E69-ACA4-4D6B-A6FA-3BEABA84FB73}" dt="2019-09-30T06:42:41.710" v="58" actId="20577"/>
          <ac:spMkLst>
            <pc:docMk/>
            <pc:sldMk cId="1859148106" sldId="430"/>
            <ac:spMk id="2" creationId="{00000000-0000-0000-0000-000000000000}"/>
          </ac:spMkLst>
        </pc:spChg>
        <pc:spChg chg="mod">
          <ac:chgData name="Muhammad Saad" userId="81bb11d57da80123" providerId="LiveId" clId="{72A66E69-ACA4-4D6B-A6FA-3BEABA84FB73}" dt="2019-09-30T06:42:45.350" v="60" actId="20577"/>
          <ac:spMkLst>
            <pc:docMk/>
            <pc:sldMk cId="1859148106" sldId="430"/>
            <ac:spMk id="3" creationId="{00000000-0000-0000-0000-000000000000}"/>
          </ac:spMkLst>
        </pc:spChg>
      </pc:sldChg>
      <pc:sldChg chg="modSp">
        <pc:chgData name="Muhammad Saad" userId="81bb11d57da80123" providerId="LiveId" clId="{72A66E69-ACA4-4D6B-A6FA-3BEABA84FB73}" dt="2019-09-30T06:43:08.749" v="64" actId="20577"/>
        <pc:sldMkLst>
          <pc:docMk/>
          <pc:sldMk cId="393274114" sldId="436"/>
        </pc:sldMkLst>
        <pc:spChg chg="mod">
          <ac:chgData name="Muhammad Saad" userId="81bb11d57da80123" providerId="LiveId" clId="{72A66E69-ACA4-4D6B-A6FA-3BEABA84FB73}" dt="2019-09-30T06:42:57.973" v="62" actId="20577"/>
          <ac:spMkLst>
            <pc:docMk/>
            <pc:sldMk cId="393274114" sldId="436"/>
            <ac:spMk id="2" creationId="{00000000-0000-0000-0000-000000000000}"/>
          </ac:spMkLst>
        </pc:spChg>
        <pc:spChg chg="mod">
          <ac:chgData name="Muhammad Saad" userId="81bb11d57da80123" providerId="LiveId" clId="{72A66E69-ACA4-4D6B-A6FA-3BEABA84FB73}" dt="2019-09-30T06:43:08.749" v="64" actId="20577"/>
          <ac:spMkLst>
            <pc:docMk/>
            <pc:sldMk cId="393274114" sldId="436"/>
            <ac:spMk id="3" creationId="{00000000-0000-0000-0000-000000000000}"/>
          </ac:spMkLst>
        </pc:spChg>
      </pc:sldChg>
      <pc:sldChg chg="modNotesTx">
        <pc:chgData name="Muhammad Saad" userId="81bb11d57da80123" providerId="LiveId" clId="{72A66E69-ACA4-4D6B-A6FA-3BEABA84FB73}" dt="2019-09-30T06:50:16.416" v="78" actId="20577"/>
        <pc:sldMkLst>
          <pc:docMk/>
          <pc:sldMk cId="1315385057" sldId="437"/>
        </pc:sldMkLst>
      </pc:sldChg>
      <pc:sldChg chg="del">
        <pc:chgData name="Muhammad Saad" userId="81bb11d57da80123" providerId="LiveId" clId="{72A66E69-ACA4-4D6B-A6FA-3BEABA84FB73}" dt="2019-09-30T06:43:19.320" v="67" actId="2696"/>
        <pc:sldMkLst>
          <pc:docMk/>
          <pc:sldMk cId="1133076878" sldId="441"/>
        </pc:sldMkLst>
      </pc:sldChg>
      <pc:sldChg chg="del">
        <pc:chgData name="Muhammad Saad" userId="81bb11d57da80123" providerId="LiveId" clId="{72A66E69-ACA4-4D6B-A6FA-3BEABA84FB73}" dt="2019-09-30T06:43:19.336" v="69" actId="2696"/>
        <pc:sldMkLst>
          <pc:docMk/>
          <pc:sldMk cId="498372855" sldId="442"/>
        </pc:sldMkLst>
      </pc:sldChg>
      <pc:sldChg chg="delSp modSp">
        <pc:chgData name="Muhammad Saad" userId="81bb11d57da80123" providerId="LiveId" clId="{72A66E69-ACA4-4D6B-A6FA-3BEABA84FB73}" dt="2019-09-30T06:38:42.358" v="10" actId="20577"/>
        <pc:sldMkLst>
          <pc:docMk/>
          <pc:sldMk cId="2887601220" sldId="443"/>
        </pc:sldMkLst>
        <pc:spChg chg="mod">
          <ac:chgData name="Muhammad Saad" userId="81bb11d57da80123" providerId="LiveId" clId="{72A66E69-ACA4-4D6B-A6FA-3BEABA84FB73}" dt="2019-09-30T06:38:42.358" v="10" actId="20577"/>
          <ac:spMkLst>
            <pc:docMk/>
            <pc:sldMk cId="2887601220" sldId="443"/>
            <ac:spMk id="2" creationId="{00000000-0000-0000-0000-000000000000}"/>
          </ac:spMkLst>
        </pc:spChg>
        <pc:spChg chg="mod">
          <ac:chgData name="Muhammad Saad" userId="81bb11d57da80123" providerId="LiveId" clId="{72A66E69-ACA4-4D6B-A6FA-3BEABA84FB73}" dt="2019-09-30T06:38:34.020" v="2" actId="20577"/>
          <ac:spMkLst>
            <pc:docMk/>
            <pc:sldMk cId="2887601220" sldId="443"/>
            <ac:spMk id="3" creationId="{00000000-0000-0000-0000-000000000000}"/>
          </ac:spMkLst>
        </pc:spChg>
        <pc:picChg chg="del">
          <ac:chgData name="Muhammad Saad" userId="81bb11d57da80123" providerId="LiveId" clId="{72A66E69-ACA4-4D6B-A6FA-3BEABA84FB73}" dt="2019-09-30T06:38:30.027" v="0" actId="478"/>
          <ac:picMkLst>
            <pc:docMk/>
            <pc:sldMk cId="2887601220" sldId="443"/>
            <ac:picMk id="9" creationId="{00000000-0000-0000-0000-000000000000}"/>
          </ac:picMkLst>
        </pc:picChg>
      </pc:sldChg>
      <pc:sldChg chg="modSp">
        <pc:chgData name="Muhammad Saad" userId="81bb11d57da80123" providerId="LiveId" clId="{72A66E69-ACA4-4D6B-A6FA-3BEABA84FB73}" dt="2019-09-30T06:42:15.190" v="54" actId="20577"/>
        <pc:sldMkLst>
          <pc:docMk/>
          <pc:sldMk cId="2153445041" sldId="444"/>
        </pc:sldMkLst>
        <pc:spChg chg="mod">
          <ac:chgData name="Muhammad Saad" userId="81bb11d57da80123" providerId="LiveId" clId="{72A66E69-ACA4-4D6B-A6FA-3BEABA84FB73}" dt="2019-09-30T06:42:15.190" v="54" actId="20577"/>
          <ac:spMkLst>
            <pc:docMk/>
            <pc:sldMk cId="2153445041" sldId="444"/>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10/28/2024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10/28/2024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Two individual characteristics—values and personality—play a role in determining whether a person behaves ethically. Each person comes to an organization with a relatively entrenched set of personal </a:t>
            </a:r>
            <a:r>
              <a:rPr lang="en-US" b="1" dirty="0">
                <a:cs typeface="Arial" charset="0"/>
              </a:rPr>
              <a:t>values</a:t>
            </a:r>
            <a:r>
              <a:rPr lang="en-US" dirty="0">
                <a:cs typeface="Arial" charset="0"/>
              </a:rPr>
              <a:t>, which represent basic convictions about what is right and wrong. Our values develop from a young age based on what we see and hear from parents, teachers, friends, and others.</a:t>
            </a:r>
          </a:p>
          <a:p>
            <a:pPr eaLnBrk="1" hangingPunct="1"/>
            <a:endParaRPr lang="en-US" dirty="0">
              <a:cs typeface="Arial" charset="0"/>
            </a:endParaRPr>
          </a:p>
          <a:p>
            <a:pPr eaLnBrk="1" hangingPunct="1"/>
            <a:r>
              <a:rPr lang="en-US" dirty="0">
                <a:cs typeface="Arial" charset="0"/>
              </a:rPr>
              <a:t>Two personality variables have been found to influence an individual’s actions according to his or her beliefs about what is right or wrong: ego strength and locus of control. </a:t>
            </a:r>
            <a:r>
              <a:rPr lang="en-US" b="1" dirty="0">
                <a:cs typeface="Arial" charset="0"/>
              </a:rPr>
              <a:t>Ego strength </a:t>
            </a:r>
            <a:r>
              <a:rPr lang="en-US" dirty="0">
                <a:cs typeface="Arial" charset="0"/>
              </a:rPr>
              <a:t>measures the strength of a person’s convictions. People with high ego strength are likely to resist impulses to act unethically and instead follow their convictions. </a:t>
            </a:r>
            <a:r>
              <a:rPr lang="en-US" b="1" dirty="0">
                <a:cs typeface="Arial" charset="0"/>
              </a:rPr>
              <a:t>Locus of control </a:t>
            </a:r>
            <a:r>
              <a:rPr lang="en-US" dirty="0">
                <a:cs typeface="Arial" charset="0"/>
              </a:rPr>
              <a:t>is the degree to which people believe they control their own</a:t>
            </a:r>
            <a:r>
              <a:rPr lang="en-US" baseline="0" dirty="0">
                <a:cs typeface="Arial" charset="0"/>
              </a:rPr>
              <a:t> </a:t>
            </a:r>
            <a:r>
              <a:rPr lang="en-US" dirty="0">
                <a:cs typeface="Arial" charset="0"/>
              </a:rPr>
              <a:t>fate. People with an </a:t>
            </a:r>
            <a:r>
              <a:rPr lang="en-US" i="1" dirty="0">
                <a:cs typeface="Arial" charset="0"/>
              </a:rPr>
              <a:t>internal </a:t>
            </a:r>
            <a:r>
              <a:rPr lang="en-US" dirty="0">
                <a:cs typeface="Arial" charset="0"/>
              </a:rPr>
              <a:t>locus of control believe they control their own destinies. They’re more likely to take responsibility for consequences and rely on their own internal standards of right and wrong to guide their behavior.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384436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Those structures that minimize ambiguity and uncertainty with formal rules and regulations and those that continuously remind employees of what is ethical are more likely to encourage ethical behavior.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Although many organizations use goals to guide and motivate employees, those goals can create some unexpected problems. One study found that people who don’t reach set goals are more likely to engage in unethical behavior, even if they do or don’t have economic incentives to do so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 organization’s performance appraisal system can also influence ethical behavior. Some systems focus exclusively on outcomes, while others evaluate means as well as ends. When employees are evaluated only on outcomes, they may be pressured to do whatever is necessary to look good on the outcomes and not be concerned with how they got those results.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more that rewards or punishment depend on specific goal outcomes, the more employees are pressured to do whatever they must to reach those goals—perhaps to the point of compromising their ethical standards.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2110579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Exhibit 5-5 shows, six characteristics determine issue intensity or how important an ethical issue is to an individual: greatness of harm, consensus of wrong, probability of harm, immediacy of consequences, proximity to victim(s), and concentration of effect.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758767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student who would never consider breaking into an instructor’s office to steal an accounting exam doesn’t think twice about asking a friend who took the same course from the same instructor last semester what questions were on an exam. Similarly, a manager might think nothing about taking home a few office supplies, yet be highly concerned about the possible embezzlement of company funds. These examples illustrate the final factor that influences ethical behavior: the intensity of the ethical issue itself.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400557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Uncertainty about what is and is not ethical can be a problem for employees. A </a:t>
            </a:r>
            <a:r>
              <a:rPr lang="en-US" sz="1200" b="1" kern="1200" dirty="0">
                <a:solidFill>
                  <a:schemeClr val="tx1"/>
                </a:solidFill>
                <a:effectLst/>
                <a:latin typeface="+mn-lt"/>
                <a:ea typeface="+mn-ea"/>
                <a:cs typeface="+mn-cs"/>
              </a:rPr>
              <a:t>code of ethics</a:t>
            </a:r>
            <a:r>
              <a:rPr lang="en-US" sz="1200" kern="1200" dirty="0">
                <a:solidFill>
                  <a:schemeClr val="tx1"/>
                </a:solidFill>
                <a:effectLst/>
                <a:latin typeface="+mn-lt"/>
                <a:ea typeface="+mn-ea"/>
                <a:cs typeface="+mn-cs"/>
              </a:rPr>
              <a:t>, a formal statement of an organization’s values and the ethical rules it expects employees to follow, is a popular choice for reducing that ambiguity. Research shows that 97 percent of organizations with more than 10,000 employees have a written code of ethics.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631690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F. R. David, “An Empirical Study of Codes of Business Ethics: A Strategic Perspective,” paper presented at the 48th Annual Academy of Management Conference, August 1988, Anaheim, California. Used with permission of Fred David.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909967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F. R. David, “An Empirical Study of Codes of Business Ethics: A Strategic Perspective,” paper presented at the 48th Annual Academy of Management Conference, August 1988, Anaheim, California. </a:t>
            </a:r>
            <a:r>
              <a:rPr lang="en-US" sz="1200" kern="1200">
                <a:solidFill>
                  <a:schemeClr val="tx1"/>
                </a:solidFill>
                <a:effectLst/>
                <a:latin typeface="+mn-lt"/>
                <a:ea typeface="+mn-ea"/>
                <a:cs typeface="+mn-cs"/>
              </a:rPr>
              <a:t>Used with permission of Fred David.</a:t>
            </a: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2609568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F. R. David, “An Empirical Study of Codes of Business Ethics: A Strategic Perspective,” paper presented at the 48th Annual Academy of Management Conference, August 1988, Anaheim, California. Used with permission of Fred David.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695818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Unfortunately, codes of ethics may not work as well as we think they should. A survey of employees in U.S. businesses found that 41 percent of those surveyed had observed ethical or legal violations in the previous 12 months, including such things as conflicts of interest, abusive or intimidating behavior, and lying to employees. And 37 percent of those employees didn’t report observed misconduct. Does this mean that codes of ethics shouldn’t be developed? No. However, in doing so, managers should use these suggestions.</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899667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Managers should use the five-step process to guide employees when faced with ethical dilemmas.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81515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concept of </a:t>
            </a:r>
            <a:r>
              <a:rPr lang="en-US" i="1" dirty="0">
                <a:cs typeface="Arial" charset="0"/>
              </a:rPr>
              <a:t>social responsibility </a:t>
            </a:r>
            <a:r>
              <a:rPr lang="en-US" dirty="0">
                <a:cs typeface="Arial" charset="0"/>
              </a:rPr>
              <a:t>has been described in different ways. For instance, it’s been called “profit making only,” “going beyond profit making,” “any discretionary corporate activity intended to further social welfare,” and “improving social or environmental conditions.” We can understand it better if we first compare it to two similar concepts: social obligation and social responsiveness. </a:t>
            </a:r>
            <a:r>
              <a:rPr lang="en-US" b="1" dirty="0">
                <a:cs typeface="Arial" charset="0"/>
              </a:rPr>
              <a:t>Social obligation </a:t>
            </a:r>
            <a:r>
              <a:rPr lang="en-US" dirty="0">
                <a:cs typeface="Arial" charset="0"/>
              </a:rPr>
              <a:t>is when a firm engages in social actions because of its obligation to meet certain economic and legal responsibilities. The organization does what it’s obligated</a:t>
            </a:r>
            <a:r>
              <a:rPr lang="en-US" baseline="0" dirty="0">
                <a:cs typeface="Arial" charset="0"/>
              </a:rPr>
              <a:t> </a:t>
            </a:r>
            <a:r>
              <a:rPr lang="en-US" dirty="0">
                <a:cs typeface="Arial" charset="0"/>
              </a:rPr>
              <a:t>to do and nothing more. This idea reflects the </a:t>
            </a:r>
            <a:r>
              <a:rPr lang="en-US" b="1" dirty="0">
                <a:cs typeface="Arial" charset="0"/>
              </a:rPr>
              <a:t>classical view </a:t>
            </a:r>
            <a:r>
              <a:rPr lang="en-US" dirty="0">
                <a:cs typeface="Arial" charset="0"/>
              </a:rPr>
              <a:t>of social responsibility, which says that management’s only social responsibility is to maximize profits. The most outspoken advocate of this approach is economist and Nobel laureate Milton Friedman. He argued that managers’ primary responsibility is to operate the business in the best interests of the stockholders, whose primary concerns are financial.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Doing business ethically requires a commitment from managers at all levels, but especially the top level. Why? Because they’re the ones who uphold the shared values and set the cultural tone. They’re role models in terms of both words and actions, though what they </a:t>
            </a:r>
            <a:r>
              <a:rPr lang="en-US" sz="1200" i="1" kern="1200" dirty="0">
                <a:solidFill>
                  <a:schemeClr val="tx1"/>
                </a:solidFill>
                <a:effectLst/>
                <a:latin typeface="+mn-lt"/>
                <a:ea typeface="+mn-ea"/>
                <a:cs typeface="+mn-cs"/>
              </a:rPr>
              <a:t>do </a:t>
            </a:r>
            <a:r>
              <a:rPr lang="en-US" sz="1200" kern="1200" dirty="0">
                <a:solidFill>
                  <a:schemeClr val="tx1"/>
                </a:solidFill>
                <a:effectLst/>
                <a:latin typeface="+mn-lt"/>
                <a:ea typeface="+mn-ea"/>
                <a:cs typeface="+mn-cs"/>
              </a:rPr>
              <a:t>is far more important than what they </a:t>
            </a:r>
            <a:r>
              <a:rPr lang="en-US" sz="1200" i="1" kern="1200" dirty="0">
                <a:solidFill>
                  <a:schemeClr val="tx1"/>
                </a:solidFill>
                <a:effectLst/>
                <a:latin typeface="+mn-lt"/>
                <a:ea typeface="+mn-ea"/>
                <a:cs typeface="+mn-cs"/>
              </a:rPr>
              <a:t>say. </a:t>
            </a:r>
            <a:r>
              <a:rPr lang="en-US" sz="1200" kern="1200" dirty="0">
                <a:solidFill>
                  <a:schemeClr val="tx1"/>
                </a:solidFill>
                <a:effectLst/>
                <a:latin typeface="+mn-lt"/>
                <a:ea typeface="+mn-ea"/>
                <a:cs typeface="+mn-cs"/>
              </a:rPr>
              <a:t>If top managers, for example, take company resources for their personal use, inflate their expense accounts, or give favored treatment to friends, they imply that such behavior is acceptable for all employees.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958234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Under the stress of unrealistic goals, otherwise ethical employees may feel they have no choice but to do whatever is necessary to meet those goals. Also, goal achievement is usually a key issue in performance appraisal. If performance appraisals focus only on economic goals, ends will begin to justify means. To encourage ethical behavior, both ends </a:t>
            </a:r>
            <a:r>
              <a:rPr lang="en-US" sz="1200" i="1" kern="1200" dirty="0">
                <a:solidFill>
                  <a:schemeClr val="tx1"/>
                </a:solidFill>
                <a:effectLst/>
                <a:latin typeface="+mn-lt"/>
                <a:ea typeface="+mn-ea"/>
                <a:cs typeface="+mn-cs"/>
              </a:rPr>
              <a:t>and </a:t>
            </a:r>
            <a:r>
              <a:rPr lang="en-US" sz="1200" kern="1200" dirty="0">
                <a:solidFill>
                  <a:schemeClr val="tx1"/>
                </a:solidFill>
                <a:effectLst/>
                <a:latin typeface="+mn-lt"/>
                <a:ea typeface="+mn-ea"/>
                <a:cs typeface="+mn-cs"/>
              </a:rPr>
              <a:t>means should be evaluated. For example, a manager’s annual review of employees might include a point-by-point evaluation of how their decisions measured up against the company’s code of ethics as well as how well goals were met.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1228246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Such training programs aren’t without controversy, as the primary concern is whether ethics can be taught. Critics stress that the effort is pointless because people establish their individual value systems when they’re young. Proponents note, however, that several studies have shown that values can be learned after early childhood. In addition, they cite evidence that shows that teaching ethical problem solving can make an actual difference in ethical behaviors; that training has increased individuals’ level of moral development; and that, if nothing else, ethics training increases awareness of ethical issues in business.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670467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fear of being caught can be an important deterrent to unethical behavior. Independent social audits, which evaluate decisions and management practices in terms of the organization’s code of ethics, increase that likelihood. Such audits can be regular evaluations or they can occur randomly with no prior announcement. An effective ethics </a:t>
            </a:r>
            <a:endParaRPr lang="en-US" dirty="0"/>
          </a:p>
          <a:p>
            <a:r>
              <a:rPr lang="en-US" sz="1200" kern="1200" dirty="0">
                <a:solidFill>
                  <a:schemeClr val="tx1"/>
                </a:solidFill>
                <a:effectLst/>
                <a:latin typeface="+mn-lt"/>
                <a:ea typeface="+mn-ea"/>
                <a:cs typeface="+mn-cs"/>
              </a:rPr>
              <a:t>program probably needs both. To maintain integrity, auditors should be responsible to the company’s board of directors and present their findings directly to the board.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796989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19508521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It’s important for managers to assure employees who raise ethical concerns or issues that they will face no personal or career risks. These individuals, often called </a:t>
            </a:r>
            <a:r>
              <a:rPr lang="en-US" sz="1200" b="1" kern="1200" dirty="0">
                <a:solidFill>
                  <a:schemeClr val="tx1"/>
                </a:solidFill>
                <a:effectLst/>
                <a:latin typeface="+mn-lt"/>
                <a:ea typeface="+mn-ea"/>
                <a:cs typeface="+mn-cs"/>
              </a:rPr>
              <a:t>whistle-blowers</a:t>
            </a:r>
            <a:r>
              <a:rPr lang="en-US" sz="1200" kern="1200" dirty="0">
                <a:solidFill>
                  <a:schemeClr val="tx1"/>
                </a:solidFill>
                <a:effectLst/>
                <a:latin typeface="+mn-lt"/>
                <a:ea typeface="+mn-ea"/>
                <a:cs typeface="+mn-cs"/>
              </a:rPr>
              <a:t>, can be a key part of any company’s ethics program.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 can employees be protected so they’re willing to step up if they see unethical or illegal things occurring? One way is to set up toll-free ethics hotlines. Another way is to have in place a “procedurally just process,” which means making sure the decision-making process is fair and that employees are treated respectfully about their concerns. Backlash against whistle-blowers can be costly. </a:t>
            </a:r>
            <a:endParaRPr lang="en-US" dirty="0">
              <a:effectLst/>
            </a:endParaRPr>
          </a:p>
          <a:p>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Finally, federal legislation offers some legal protection. According to the Sarbanes-Oxley Act, any manager who retaliates against an employee for reporting violations faces a stiff</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penalty: a 10-year jail sentence. Antiretaliation protections against whistle-blowers have been strengthened by the more recent Dodd-Frank Wall Street Reform Act. Unfortunately, despite this protection, fewer than two of every three employees felt they would be protected from retaliation, and about the same proportion fear losing their jobs if they do not meet performance targets. </a:t>
            </a:r>
            <a:endParaRPr lang="en-US" dirty="0">
              <a:effectLst/>
            </a:endParaRPr>
          </a:p>
          <a:p>
            <a:endParaRPr lang="en-US" dirty="0">
              <a:effectLst/>
            </a:endParaRPr>
          </a:p>
          <a:p>
            <a:endParaRPr lang="en-US" sz="1200" kern="1200" dirty="0">
              <a:solidFill>
                <a:schemeClr val="tx1"/>
              </a:solidFill>
              <a:effectLst/>
              <a:latin typeface="+mn-lt"/>
              <a:ea typeface="+mn-ea"/>
              <a:cs typeface="+mn-cs"/>
            </a:endParaRPr>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271889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other two concepts—social responsiveness and social responsibility—reflect the </a:t>
            </a:r>
            <a:r>
              <a:rPr lang="en-US" sz="1200" b="1" kern="1200" dirty="0">
                <a:solidFill>
                  <a:schemeClr val="tx1"/>
                </a:solidFill>
                <a:effectLst/>
                <a:latin typeface="+mn-lt"/>
                <a:ea typeface="+mn-ea"/>
                <a:cs typeface="+mn-cs"/>
              </a:rPr>
              <a:t>socioeconomic view</a:t>
            </a:r>
            <a:r>
              <a:rPr lang="en-US" sz="1200" kern="1200" dirty="0">
                <a:solidFill>
                  <a:schemeClr val="tx1"/>
                </a:solidFill>
                <a:effectLst/>
                <a:latin typeface="+mn-lt"/>
                <a:ea typeface="+mn-ea"/>
                <a:cs typeface="+mn-cs"/>
              </a:rPr>
              <a:t>, which says that managers’ social responsibilities go beyond making profits to include protecting and improving society’s welfare.</a:t>
            </a:r>
            <a:r>
              <a:rPr lang="en-US" dirty="0">
                <a:cs typeface="Arial" charset="0"/>
              </a:rPr>
              <a:t> This view is based on the belief that corporations are </a:t>
            </a:r>
            <a:r>
              <a:rPr lang="en-US" i="1" dirty="0">
                <a:cs typeface="Arial" charset="0"/>
              </a:rPr>
              <a:t>not </a:t>
            </a:r>
            <a:r>
              <a:rPr lang="en-US" dirty="0">
                <a:cs typeface="Arial" charset="0"/>
              </a:rPr>
              <a:t>independent entities responsible only to stockholders,</a:t>
            </a:r>
            <a:r>
              <a:rPr lang="en-US" baseline="0" dirty="0">
                <a:cs typeface="Arial" charset="0"/>
              </a:rPr>
              <a:t> </a:t>
            </a:r>
            <a:r>
              <a:rPr lang="en-US" dirty="0">
                <a:cs typeface="Arial" charset="0"/>
              </a:rPr>
              <a:t>but have an obligation to the larger society. Organizations around the world have embraced this view as shown by a survey of global executives in which 84 percent said that companies must balance obligations to shareholders with obligations to the public good.</a:t>
            </a:r>
          </a:p>
          <a:p>
            <a:pPr eaLnBrk="1" hangingPunct="1"/>
            <a:endParaRPr lang="en-US" dirty="0">
              <a:cs typeface="Arial" charset="0"/>
            </a:endParaRPr>
          </a:p>
          <a:p>
            <a:pPr eaLnBrk="1" hangingPunct="1"/>
            <a:r>
              <a:rPr lang="en-US" b="1" dirty="0">
                <a:cs typeface="Arial" charset="0"/>
              </a:rPr>
              <a:t>Social responsiveness </a:t>
            </a:r>
            <a:r>
              <a:rPr lang="en-US" dirty="0">
                <a:cs typeface="Arial" charset="0"/>
              </a:rPr>
              <a:t>is when a company engages in social actions in response to some popular social need. Managers are guided by social norms and values and make practical, market-oriented decisions about their actions. For instance, Ford Motor Company became the first automaker to endorse a federal ban on sending text messages while driving.</a:t>
            </a:r>
          </a:p>
          <a:p>
            <a:pPr eaLnBrk="1" hangingPunct="1"/>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A socially </a:t>
            </a:r>
            <a:r>
              <a:rPr lang="en-US" i="1" dirty="0">
                <a:cs typeface="Arial" charset="0"/>
              </a:rPr>
              <a:t>responsible </a:t>
            </a:r>
            <a:r>
              <a:rPr lang="en-US" dirty="0">
                <a:cs typeface="Arial" charset="0"/>
              </a:rPr>
              <a:t>organization goes beyond what it’s obligated to do or chooses to do because of some popular social need and does</a:t>
            </a:r>
            <a:r>
              <a:rPr lang="en-US" baseline="0" dirty="0">
                <a:cs typeface="Arial" charset="0"/>
              </a:rPr>
              <a:t> </a:t>
            </a:r>
            <a:r>
              <a:rPr lang="en-US" dirty="0">
                <a:cs typeface="Arial" charset="0"/>
              </a:rPr>
              <a:t>what it can to help improve society because it’s the right thing to do. We define </a:t>
            </a:r>
            <a:r>
              <a:rPr lang="en-US" b="1" dirty="0">
                <a:cs typeface="Arial" charset="0"/>
              </a:rPr>
              <a:t>social responsibility </a:t>
            </a:r>
            <a:r>
              <a:rPr lang="en-US" dirty="0">
                <a:cs typeface="Arial" charset="0"/>
              </a:rPr>
              <a:t>as a business’s intention, beyond its legal and economic obligations, to do the right things and act in ways that are good for society. A socially responsible organization does what is right because it feels it has an ethical responsibility to do so.</a:t>
            </a: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805261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Until the late 1960s, few people (and organizations) paid attention to the environmental consequences of their decisions and actions. However,</a:t>
            </a:r>
            <a:r>
              <a:rPr lang="en-US" baseline="0" dirty="0">
                <a:cs typeface="Arial" charset="0"/>
              </a:rPr>
              <a:t> </a:t>
            </a:r>
            <a:r>
              <a:rPr lang="en-US" dirty="0">
                <a:cs typeface="Arial" charset="0"/>
              </a:rPr>
              <a:t>a number of environmental disasters brought a new spirit of environmentalism to individuals, groups, and organizations. Increasingly, managers have begun to consider the impact of their organization on the natural environment, which we call </a:t>
            </a:r>
            <a:r>
              <a:rPr lang="en-US" b="1" dirty="0">
                <a:cs typeface="Arial" charset="0"/>
              </a:rPr>
              <a:t>green</a:t>
            </a:r>
            <a:r>
              <a:rPr lang="en-US" b="1" baseline="0" dirty="0">
                <a:cs typeface="Arial" charset="0"/>
              </a:rPr>
              <a:t> </a:t>
            </a:r>
            <a:r>
              <a:rPr lang="en-US" b="1" dirty="0">
                <a:cs typeface="Arial" charset="0"/>
              </a:rPr>
              <a:t>management.</a:t>
            </a:r>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791808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Social entrepreneurs want to make the world a better place and have a driving passion to make that happen. For example, Microsoft Corporation announced that it would donate $1 billion in cloud services to nonprofits and university researchers. Microsoft’s goal is to provide the same computing tools that have allowed business firms to become more agile and tackle substantial technical challenges. Also, social entrepreneurs use creativity and ingenuity to solve problems. For instance, Seattle-based PATH (Program for Appropriate Technology in Health) is an international nonprofit organization that uses low-cost technology to provide needed health-care solutions for poor, developing countries.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255679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Managers and organizations can do many things to protect and preserve the natural environment. Some do no more than what is required by law; that is, they fulfill their social obligation. The first approach, the </a:t>
            </a:r>
            <a:r>
              <a:rPr lang="en-US" i="1" dirty="0">
                <a:cs typeface="Arial" charset="0"/>
              </a:rPr>
              <a:t>legal (or light green) approach, </a:t>
            </a:r>
            <a:r>
              <a:rPr lang="en-US" dirty="0">
                <a:cs typeface="Arial" charset="0"/>
              </a:rPr>
              <a:t>is simply doing what is required legally. In this approach, which illustrates social obligation, organizations exhibit little environmental sensitivity. They obey laws, rules, and regulations without legal challenge and that’s the extent of their being green.</a:t>
            </a:r>
          </a:p>
          <a:p>
            <a:pPr eaLnBrk="1" hangingPunct="1"/>
            <a:endParaRPr lang="en-US" dirty="0">
              <a:cs typeface="Arial" charset="0"/>
            </a:endParaRPr>
          </a:p>
          <a:p>
            <a:pPr eaLnBrk="1" hangingPunct="1"/>
            <a:r>
              <a:rPr lang="en-US" dirty="0">
                <a:cs typeface="Arial" charset="0"/>
              </a:rPr>
              <a:t>As an organization becomes more sensitive to environmental issues, it may adopt the </a:t>
            </a:r>
            <a:r>
              <a:rPr lang="en-US" i="1" dirty="0">
                <a:cs typeface="Arial" charset="0"/>
              </a:rPr>
              <a:t>market approach </a:t>
            </a:r>
            <a:r>
              <a:rPr lang="en-US" dirty="0">
                <a:cs typeface="Arial" charset="0"/>
              </a:rPr>
              <a:t>and respond to environmental</a:t>
            </a:r>
            <a:r>
              <a:rPr lang="en-US" baseline="0" dirty="0">
                <a:cs typeface="Arial" charset="0"/>
              </a:rPr>
              <a:t> </a:t>
            </a:r>
            <a:r>
              <a:rPr lang="en-US" dirty="0">
                <a:cs typeface="Arial" charset="0"/>
              </a:rPr>
              <a:t>preferences of customers. Whatever customers demand in terms of environmentally friendly products will be what the organization</a:t>
            </a:r>
            <a:r>
              <a:rPr lang="en-US" baseline="0" dirty="0">
                <a:cs typeface="Arial" charset="0"/>
              </a:rPr>
              <a:t> </a:t>
            </a:r>
            <a:r>
              <a:rPr lang="en-US" dirty="0">
                <a:cs typeface="Arial" charset="0"/>
              </a:rPr>
              <a:t>provides.</a:t>
            </a:r>
          </a:p>
          <a:p>
            <a:pPr eaLnBrk="1" hangingPunct="1"/>
            <a:endParaRPr lang="en-US" dirty="0">
              <a:cs typeface="Arial" charset="0"/>
            </a:endParaRPr>
          </a:p>
          <a:p>
            <a:pPr eaLnBrk="1" hangingPunct="1"/>
            <a:r>
              <a:rPr lang="en-US" dirty="0">
                <a:cs typeface="Arial" charset="0"/>
              </a:rPr>
              <a:t>In the </a:t>
            </a:r>
            <a:r>
              <a:rPr lang="en-US" i="1" dirty="0">
                <a:cs typeface="Arial" charset="0"/>
              </a:rPr>
              <a:t>stakeholder approach</a:t>
            </a:r>
            <a:r>
              <a:rPr lang="en-US" dirty="0">
                <a:cs typeface="Arial" charset="0"/>
              </a:rPr>
              <a:t>, an organization works to meet the environmental demands of multiple stakeholders such as employees, suppliers, or community. </a:t>
            </a:r>
          </a:p>
          <a:p>
            <a:pPr eaLnBrk="1" hangingPunct="1"/>
            <a:endParaRPr lang="en-US" dirty="0">
              <a:cs typeface="Arial" charset="0"/>
            </a:endParaRPr>
          </a:p>
          <a:p>
            <a:pPr eaLnBrk="1" hangingPunct="1"/>
            <a:r>
              <a:rPr lang="en-US" dirty="0">
                <a:cs typeface="Arial" charset="0"/>
              </a:rPr>
              <a:t>Finally, if an organization pursues an </a:t>
            </a:r>
            <a:r>
              <a:rPr lang="en-US" i="1" dirty="0">
                <a:cs typeface="Arial" charset="0"/>
              </a:rPr>
              <a:t>activist </a:t>
            </a:r>
            <a:r>
              <a:rPr lang="en-US" dirty="0">
                <a:cs typeface="Arial" charset="0"/>
              </a:rPr>
              <a:t>(</a:t>
            </a:r>
            <a:r>
              <a:rPr lang="en-US" i="1" dirty="0">
                <a:cs typeface="Arial" charset="0"/>
              </a:rPr>
              <a:t>or dark green</a:t>
            </a:r>
            <a:r>
              <a:rPr lang="en-US" dirty="0">
                <a:cs typeface="Arial" charset="0"/>
              </a:rPr>
              <a:t>) </a:t>
            </a:r>
            <a:r>
              <a:rPr lang="en-US" i="1" dirty="0">
                <a:cs typeface="Arial" charset="0"/>
              </a:rPr>
              <a:t>approach</a:t>
            </a:r>
            <a:r>
              <a:rPr lang="en-US" dirty="0">
                <a:cs typeface="Arial" charset="0"/>
              </a:rPr>
              <a:t>, it looks for ways to protect the earth’s natural resources. The activist approach reflects the highest degree of environmental sensitivity and illustrates social responsibility.</a:t>
            </a:r>
          </a:p>
          <a:p>
            <a:pPr eaLnBrk="1" hangingPunct="1"/>
            <a:endParaRPr lang="en-US" dirty="0">
              <a:cs typeface="Arial" charset="0"/>
            </a:endParaRPr>
          </a:p>
          <a:p>
            <a:pPr eaLnBrk="1" hangingPunct="1"/>
            <a:endParaRPr lang="en-US" dirty="0">
              <a:cs typeface="Arial" charset="0"/>
            </a:endParaRP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789651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Based on R. E. Freeman, J. Pierce, and R. Dodd, </a:t>
            </a:r>
            <a:r>
              <a:rPr lang="en-US" sz="1200" i="1" kern="1200" dirty="0">
                <a:solidFill>
                  <a:schemeClr val="tx1"/>
                </a:solidFill>
                <a:effectLst/>
                <a:latin typeface="+mn-lt"/>
                <a:ea typeface="+mn-ea"/>
                <a:cs typeface="+mn-cs"/>
              </a:rPr>
              <a:t>Shades of Green: Business Ethics and the Environment </a:t>
            </a:r>
            <a:r>
              <a:rPr lang="en-US" sz="1200" kern="1200" dirty="0">
                <a:solidFill>
                  <a:schemeClr val="tx1"/>
                </a:solidFill>
                <a:effectLst/>
                <a:latin typeface="+mn-lt"/>
                <a:ea typeface="+mn-ea"/>
                <a:cs typeface="+mn-cs"/>
              </a:rPr>
              <a:t>(New York: Oxford University Press, 1995).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542341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What do we mean by </a:t>
            </a:r>
            <a:r>
              <a:rPr lang="en-US" b="1" dirty="0">
                <a:cs typeface="Arial" charset="0"/>
              </a:rPr>
              <a:t>ethics</a:t>
            </a:r>
            <a:r>
              <a:rPr lang="en-US" dirty="0">
                <a:cs typeface="Arial" charset="0"/>
              </a:rPr>
              <a:t>? We’re defining it as the principles, values, and beliefs that define right and wrong decisions and behavior. Many decisions managers make require them to consider both the process and who’s affected by the result. To better understand the ethical issues involved in such decisions, let’s look at the factors that determine whether a person acts ethically or unethically.</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870549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Whether someone behaves ethically or unethically when faced with an ethical dilemma is influenced by several things: his or her stage of moral development and other moderating variables, including individual characteristics and the organization’s structural design, which we will discuss in a later section of the chapter, and the intensity of the ethical issue.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4807302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10/28/2024</a:t>
            </a:fld>
            <a:endParaRPr lang="en-US" dirty="0"/>
          </a:p>
        </p:txBody>
      </p:sp>
      <p:pic>
        <p:nvPicPr>
          <p:cNvPr id="8" name="Picture 7"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10/28/2024</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7" name="Picture 6"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10/28/2024</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1429958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10/28/2024</a:t>
            </a:fld>
            <a:endParaRPr lang="en-US" dirty="0"/>
          </a:p>
        </p:txBody>
      </p:sp>
      <p:pic>
        <p:nvPicPr>
          <p:cNvPr id="12" name="Picture 11"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10/28/2024</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10/28/2024</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10/28/2024</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2" name="Picture 11"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10/28/2024</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10/28/2024</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10/28/2024</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10/28/2024</a:t>
            </a:fld>
            <a:endParaRPr lang="en-US" dirty="0"/>
          </a:p>
        </p:txBody>
      </p:sp>
      <p:pic>
        <p:nvPicPr>
          <p:cNvPr id="7" name="Picture 6" descr="Pearson Logo"/>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Eleventh Edition</a:t>
            </a:r>
          </a:p>
        </p:txBody>
      </p:sp>
      <p:sp>
        <p:nvSpPr>
          <p:cNvPr id="3" name="Text Placeholder 2"/>
          <p:cNvSpPr>
            <a:spLocks noGrp="1"/>
          </p:cNvSpPr>
          <p:nvPr>
            <p:ph type="body" sz="quarter" idx="14"/>
          </p:nvPr>
        </p:nvSpPr>
        <p:spPr/>
        <p:txBody>
          <a:bodyPr/>
          <a:lstStyle/>
          <a:p>
            <a:r>
              <a:rPr lang="en-US"/>
              <a:t>Chapter 6</a:t>
            </a:r>
            <a:endParaRPr lang="en-US" dirty="0"/>
          </a:p>
        </p:txBody>
      </p:sp>
      <p:sp>
        <p:nvSpPr>
          <p:cNvPr id="4" name="Text Placeholder 3"/>
          <p:cNvSpPr>
            <a:spLocks noGrp="1"/>
          </p:cNvSpPr>
          <p:nvPr>
            <p:ph type="body" sz="quarter" idx="15"/>
          </p:nvPr>
        </p:nvSpPr>
        <p:spPr/>
        <p:txBody>
          <a:bodyPr/>
          <a:lstStyle/>
          <a:p>
            <a:r>
              <a:rPr lang="en-US" dirty="0"/>
              <a:t>Managing Social Responsibility and Ethics</a:t>
            </a:r>
          </a:p>
        </p:txBody>
      </p:sp>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887601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z="2600" dirty="0"/>
              <a:t>Exhibit 5-3</a:t>
            </a:r>
            <a:br>
              <a:rPr lang="en-US" sz="2600" dirty="0"/>
            </a:br>
            <a:r>
              <a:rPr lang="en-US" sz="2600" dirty="0"/>
              <a:t>Factors that Determine Ethical and Unethical Behavior</a:t>
            </a:r>
          </a:p>
        </p:txBody>
      </p:sp>
      <p:pic>
        <p:nvPicPr>
          <p:cNvPr id="6" name="Picture 5" descr="Diagram shows factors like ethical dilemma leading to stage of moral development with moderators like individual characteristics, issue intensity and structural variables together leading to ethical/unethical behavior."/>
          <p:cNvPicPr>
            <a:picLocks noChangeAspect="1"/>
          </p:cNvPicPr>
          <p:nvPr/>
        </p:nvPicPr>
        <p:blipFill>
          <a:blip r:embed="rId3" cstate="print"/>
          <a:stretch>
            <a:fillRect/>
          </a:stretch>
        </p:blipFill>
        <p:spPr>
          <a:xfrm>
            <a:off x="337344" y="1917265"/>
            <a:ext cx="8469312" cy="3416735"/>
          </a:xfrm>
          <a:prstGeom prst="rect">
            <a:avLst/>
          </a:prstGeom>
        </p:spPr>
      </p:pic>
      <p:sp>
        <p:nvSpPr>
          <p:cNvPr id="3" name="Text Placeholder 2"/>
          <p:cNvSpPr>
            <a:spLocks noGrp="1"/>
          </p:cNvSpPr>
          <p:nvPr>
            <p:ph type="body" sz="quarter" idx="13"/>
          </p:nvPr>
        </p:nvSpPr>
        <p:spPr/>
        <p:txBody>
          <a:bodyPr/>
          <a:lstStyle/>
          <a:p>
            <a:r>
              <a:rPr lang="en-US" sz="1600" dirty="0"/>
              <a:t>Exhibit 5-3 shows factors that determine ethical and unethical behavior.</a:t>
            </a:r>
          </a:p>
        </p:txBody>
      </p:sp>
    </p:spTree>
    <p:extLst>
      <p:ext uri="{BB962C8B-B14F-4D97-AF65-F5344CB8AC3E}">
        <p14:creationId xmlns:p14="http://schemas.microsoft.com/office/powerpoint/2010/main" val="638383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Characteristics</a:t>
            </a:r>
          </a:p>
        </p:txBody>
      </p:sp>
      <p:sp>
        <p:nvSpPr>
          <p:cNvPr id="3" name="Content Placeholder 2"/>
          <p:cNvSpPr>
            <a:spLocks noGrp="1"/>
          </p:cNvSpPr>
          <p:nvPr>
            <p:ph idx="1"/>
          </p:nvPr>
        </p:nvSpPr>
        <p:spPr>
          <a:xfrm>
            <a:off x="457200" y="1371600"/>
            <a:ext cx="8229600" cy="4876800"/>
          </a:xfrm>
        </p:spPr>
        <p:txBody>
          <a:bodyPr/>
          <a:lstStyle/>
          <a:p>
            <a:r>
              <a:rPr lang="en-US" sz="2400" dirty="0"/>
              <a:t>Two individual characteristics—values and personality— play a role in determining whether a person behaves ethically.</a:t>
            </a:r>
            <a:endParaRPr lang="en-US" sz="4000" dirty="0">
              <a:latin typeface="Arial" pitchFamily="34" charset="0"/>
              <a:cs typeface="Arial" pitchFamily="34" charset="0"/>
            </a:endParaRPr>
          </a:p>
          <a:p>
            <a:r>
              <a:rPr lang="en-US" sz="2800" dirty="0">
                <a:latin typeface="Arial" pitchFamily="34" charset="0"/>
                <a:cs typeface="Arial" pitchFamily="34" charset="0"/>
              </a:rPr>
              <a:t>Values (</a:t>
            </a:r>
            <a:r>
              <a:rPr lang="en-US" sz="2800" dirty="0"/>
              <a:t>basic convictions about what is right and wrong) (personal life and experience</a:t>
            </a:r>
            <a:r>
              <a:rPr lang="en-US" sz="2800" dirty="0" smtClean="0"/>
              <a:t>).</a:t>
            </a:r>
            <a:endParaRPr lang="en-US" sz="2800" dirty="0"/>
          </a:p>
          <a:p>
            <a:r>
              <a:rPr lang="en-US" sz="2800" dirty="0">
                <a:latin typeface="Arial" pitchFamily="34" charset="0"/>
                <a:cs typeface="Arial" pitchFamily="34" charset="0"/>
              </a:rPr>
              <a:t>Personality </a:t>
            </a:r>
            <a:endParaRPr lang="en-US" sz="4400" dirty="0">
              <a:latin typeface="Arial" pitchFamily="34" charset="0"/>
              <a:cs typeface="Arial" pitchFamily="34" charset="0"/>
            </a:endParaRPr>
          </a:p>
          <a:p>
            <a:pPr marL="0" indent="0">
              <a:buNone/>
            </a:pPr>
            <a:r>
              <a:rPr lang="en-US" sz="2000" dirty="0">
                <a:latin typeface="Arial" pitchFamily="34" charset="0"/>
                <a:cs typeface="Arial" pitchFamily="34" charset="0"/>
              </a:rPr>
              <a:t>Ego strength (</a:t>
            </a:r>
            <a:r>
              <a:rPr lang="en-US" sz="1800" dirty="0"/>
              <a:t>measures the strength of a person’s convictions)</a:t>
            </a:r>
            <a:endParaRPr lang="en-US" sz="2800" dirty="0">
              <a:latin typeface="Arial" pitchFamily="34" charset="0"/>
              <a:cs typeface="Arial" pitchFamily="34" charset="0"/>
            </a:endParaRPr>
          </a:p>
          <a:p>
            <a:pPr marL="0" indent="0">
              <a:buNone/>
            </a:pPr>
            <a:r>
              <a:rPr lang="en-US" sz="2000" dirty="0">
                <a:latin typeface="Arial" pitchFamily="34" charset="0"/>
                <a:cs typeface="Arial" pitchFamily="34" charset="0"/>
              </a:rPr>
              <a:t>Locus of control (</a:t>
            </a:r>
            <a:r>
              <a:rPr lang="en-US" sz="2000" dirty="0"/>
              <a:t>is the degree to which people believe they control their own fate)</a:t>
            </a:r>
            <a:r>
              <a:rPr lang="en-US" sz="2000" dirty="0">
                <a:latin typeface="Arial" pitchFamily="34" charset="0"/>
                <a:cs typeface="Arial" pitchFamily="34" charset="0"/>
              </a:rPr>
              <a:t> (internal control their own destiny, external consider it a luck).</a:t>
            </a:r>
            <a:endParaRPr lang="en-US" sz="2400" dirty="0"/>
          </a:p>
        </p:txBody>
      </p:sp>
    </p:spTree>
    <p:extLst>
      <p:ext uri="{BB962C8B-B14F-4D97-AF65-F5344CB8AC3E}">
        <p14:creationId xmlns:p14="http://schemas.microsoft.com/office/powerpoint/2010/main" val="311533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Variables</a:t>
            </a:r>
          </a:p>
        </p:txBody>
      </p:sp>
      <p:sp>
        <p:nvSpPr>
          <p:cNvPr id="3" name="Content Placeholder 2"/>
          <p:cNvSpPr>
            <a:spLocks noGrp="1"/>
          </p:cNvSpPr>
          <p:nvPr>
            <p:ph idx="1"/>
          </p:nvPr>
        </p:nvSpPr>
        <p:spPr/>
        <p:txBody>
          <a:bodyPr/>
          <a:lstStyle/>
          <a:p>
            <a:r>
              <a:rPr lang="en-US" sz="2800" dirty="0"/>
              <a:t>Ethical behavior can be influenced by:</a:t>
            </a:r>
          </a:p>
          <a:p>
            <a:pPr lvl="1"/>
            <a:r>
              <a:rPr lang="en-US" sz="2400" dirty="0"/>
              <a:t>An organization’s structural design</a:t>
            </a:r>
          </a:p>
          <a:p>
            <a:pPr lvl="1"/>
            <a:r>
              <a:rPr lang="en-US" sz="2400" dirty="0"/>
              <a:t>Goals</a:t>
            </a:r>
          </a:p>
          <a:p>
            <a:pPr lvl="1"/>
            <a:r>
              <a:rPr lang="en-US" sz="2400" dirty="0"/>
              <a:t>Performance appraisal system</a:t>
            </a:r>
          </a:p>
          <a:p>
            <a:pPr lvl="1"/>
            <a:r>
              <a:rPr lang="en-US" sz="2400" dirty="0"/>
              <a:t>Reward allocation</a:t>
            </a:r>
          </a:p>
        </p:txBody>
      </p:sp>
    </p:spTree>
    <p:extLst>
      <p:ext uri="{BB962C8B-B14F-4D97-AF65-F5344CB8AC3E}">
        <p14:creationId xmlns:p14="http://schemas.microsoft.com/office/powerpoint/2010/main" val="251966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Exhibit 5-5</a:t>
            </a:r>
            <a:br>
              <a:rPr lang="en-US" dirty="0"/>
            </a:br>
            <a:r>
              <a:rPr lang="en-US" dirty="0"/>
              <a:t>Issue Intensity</a:t>
            </a:r>
          </a:p>
        </p:txBody>
      </p:sp>
      <p:pic>
        <p:nvPicPr>
          <p:cNvPr id="5" name="Picture 4" descr="The factors are as follows:&#10;• Consensus of Wrong: the more agreement that the action is wrong.&#10;• Probability of Harm: the greater the likelihood that the action will cause harm.&#10;• Immediacy of Consequences: the more immediately the consequences of the action will be felt.&#10;• Proximity to Victim(s): the closer the person feels to the victim.&#10;• Concentration of Effect: the more concentrated is the effect of the action on the victim.&#10;• Greatness of Harm: the larger the number of people harmed."/>
          <p:cNvPicPr>
            <a:picLocks noChangeAspect="1"/>
          </p:cNvPicPr>
          <p:nvPr/>
        </p:nvPicPr>
        <p:blipFill>
          <a:blip r:embed="rId3" cstate="print"/>
          <a:stretch>
            <a:fillRect/>
          </a:stretch>
        </p:blipFill>
        <p:spPr>
          <a:xfrm>
            <a:off x="984891" y="1384278"/>
            <a:ext cx="7174218" cy="4153495"/>
          </a:xfrm>
          <a:prstGeom prst="rect">
            <a:avLst/>
          </a:prstGeom>
        </p:spPr>
      </p:pic>
      <p:sp>
        <p:nvSpPr>
          <p:cNvPr id="3" name="Text Placeholder 2"/>
          <p:cNvSpPr>
            <a:spLocks noGrp="1"/>
          </p:cNvSpPr>
          <p:nvPr>
            <p:ph type="body" sz="quarter" idx="13"/>
          </p:nvPr>
        </p:nvSpPr>
        <p:spPr/>
        <p:txBody>
          <a:bodyPr/>
          <a:lstStyle/>
          <a:p>
            <a:r>
              <a:rPr lang="en-US" sz="1600" dirty="0"/>
              <a:t>As Exhibit 5-5 shows, six characteristics determine issue intensity or how important an ethical issue is to an individual: greatness of harm, consensus of wrong, probability of harm, immediacy of consequences, proximity to victim(s), and concentration of effect.</a:t>
            </a:r>
          </a:p>
        </p:txBody>
      </p:sp>
    </p:spTree>
    <p:extLst>
      <p:ext uri="{BB962C8B-B14F-4D97-AF65-F5344CB8AC3E}">
        <p14:creationId xmlns:p14="http://schemas.microsoft.com/office/powerpoint/2010/main" val="1442663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 Intensity</a:t>
            </a:r>
          </a:p>
        </p:txBody>
      </p:sp>
      <p:sp>
        <p:nvSpPr>
          <p:cNvPr id="3" name="Content Placeholder 2"/>
          <p:cNvSpPr>
            <a:spLocks noGrp="1"/>
          </p:cNvSpPr>
          <p:nvPr>
            <p:ph idx="1"/>
          </p:nvPr>
        </p:nvSpPr>
        <p:spPr/>
        <p:txBody>
          <a:bodyPr/>
          <a:lstStyle/>
          <a:p>
            <a:r>
              <a:rPr lang="en-US" sz="2800" dirty="0"/>
              <a:t>The six factors suggest that:</a:t>
            </a:r>
          </a:p>
          <a:p>
            <a:pPr lvl="1">
              <a:spcBef>
                <a:spcPts val="400"/>
              </a:spcBef>
            </a:pPr>
            <a:r>
              <a:rPr lang="en-US" sz="2400" dirty="0"/>
              <a:t>the larger the number of people harmed</a:t>
            </a:r>
          </a:p>
          <a:p>
            <a:pPr lvl="1">
              <a:spcBef>
                <a:spcPts val="400"/>
              </a:spcBef>
            </a:pPr>
            <a:r>
              <a:rPr lang="en-US" sz="2400" dirty="0"/>
              <a:t>the more agreement that the action is wrong</a:t>
            </a:r>
          </a:p>
          <a:p>
            <a:pPr lvl="1">
              <a:spcBef>
                <a:spcPts val="400"/>
              </a:spcBef>
            </a:pPr>
            <a:r>
              <a:rPr lang="en-US" sz="2400" dirty="0"/>
              <a:t>the greater the likelihood that the action will cause harm</a:t>
            </a:r>
          </a:p>
          <a:p>
            <a:pPr lvl="1">
              <a:spcBef>
                <a:spcPts val="400"/>
              </a:spcBef>
            </a:pPr>
            <a:r>
              <a:rPr lang="en-US" sz="2400" dirty="0"/>
              <a:t>the more immediately the consequences of the action will be felt</a:t>
            </a:r>
          </a:p>
          <a:p>
            <a:pPr lvl="1">
              <a:spcBef>
                <a:spcPts val="400"/>
              </a:spcBef>
            </a:pPr>
            <a:r>
              <a:rPr lang="en-US" sz="2400" dirty="0"/>
              <a:t>the closer the person feels to the victim</a:t>
            </a:r>
          </a:p>
          <a:p>
            <a:pPr lvl="1">
              <a:spcBef>
                <a:spcPts val="400"/>
              </a:spcBef>
            </a:pPr>
            <a:r>
              <a:rPr lang="en-US" sz="2400" dirty="0"/>
              <a:t>The more concentrated the effect of the action on the victim(s)</a:t>
            </a:r>
            <a:r>
              <a:rPr lang="is-IS" sz="2400" dirty="0"/>
              <a:t>…</a:t>
            </a:r>
            <a:endParaRPr lang="en-US" sz="2400" dirty="0"/>
          </a:p>
          <a:p>
            <a:pPr>
              <a:spcBef>
                <a:spcPts val="0"/>
              </a:spcBef>
            </a:pPr>
            <a:r>
              <a:rPr lang="en-US" sz="2800" dirty="0"/>
              <a:t>The greater the issue intensity or importance</a:t>
            </a:r>
          </a:p>
        </p:txBody>
      </p:sp>
    </p:spTree>
    <p:extLst>
      <p:ext uri="{BB962C8B-B14F-4D97-AF65-F5344CB8AC3E}">
        <p14:creationId xmlns:p14="http://schemas.microsoft.com/office/powerpoint/2010/main" val="1441944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Codes of Ethics and Decision Rules</a:t>
            </a:r>
          </a:p>
        </p:txBody>
      </p:sp>
      <p:sp>
        <p:nvSpPr>
          <p:cNvPr id="3" name="Content Placeholder 2"/>
          <p:cNvSpPr>
            <a:spLocks noGrp="1"/>
          </p:cNvSpPr>
          <p:nvPr>
            <p:ph idx="1"/>
          </p:nvPr>
        </p:nvSpPr>
        <p:spPr/>
        <p:txBody>
          <a:bodyPr/>
          <a:lstStyle/>
          <a:p>
            <a:r>
              <a:rPr lang="en-US" sz="2800" b="1" dirty="0"/>
              <a:t>Code of ethics</a:t>
            </a:r>
            <a:r>
              <a:rPr lang="en-US" sz="2800" dirty="0"/>
              <a:t>: a formal statement of an organization’s primary values and the ethical rules it expects its employees to follow</a:t>
            </a:r>
            <a:endParaRPr lang="en-US" sz="3200" dirty="0"/>
          </a:p>
        </p:txBody>
      </p:sp>
    </p:spTree>
    <p:extLst>
      <p:ext uri="{BB962C8B-B14F-4D97-AF65-F5344CB8AC3E}">
        <p14:creationId xmlns:p14="http://schemas.microsoft.com/office/powerpoint/2010/main" val="1224487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13000"/>
          </a:schemeClr>
        </a:solidFill>
        <a:effectLst/>
      </p:bgPr>
    </p:bg>
    <p:spTree>
      <p:nvGrpSpPr>
        <p:cNvPr id="1" name=""/>
        <p:cNvGrpSpPr/>
        <p:nvPr/>
      </p:nvGrpSpPr>
      <p:grpSpPr>
        <a:xfrm>
          <a:off x="0" y="0"/>
          <a:ext cx="0" cy="0"/>
          <a:chOff x="0" y="0"/>
          <a:chExt cx="0" cy="0"/>
        </a:xfrm>
      </p:grpSpPr>
      <p:sp>
        <p:nvSpPr>
          <p:cNvPr id="2" name="Title 1" descr="Header: Cluster 1. Be a Dependable Organizational Citizen"/>
          <p:cNvSpPr>
            <a:spLocks noGrp="1"/>
          </p:cNvSpPr>
          <p:nvPr>
            <p:ph type="title"/>
          </p:nvPr>
        </p:nvSpPr>
        <p:spPr/>
        <p:txBody>
          <a:bodyPr anchor="t"/>
          <a:lstStyle/>
          <a:p>
            <a:r>
              <a:rPr lang="en-US" dirty="0"/>
              <a:t>Exhibit 5-7</a:t>
            </a:r>
            <a:br>
              <a:rPr lang="en-US" dirty="0"/>
            </a:br>
            <a:r>
              <a:rPr lang="en-US" dirty="0"/>
              <a:t>Codes of Ethics </a:t>
            </a:r>
            <a:r>
              <a:rPr lang="en-US" sz="1800" b="0" dirty="0"/>
              <a:t>(1 of 3)</a:t>
            </a:r>
          </a:p>
        </p:txBody>
      </p:sp>
      <p:graphicFrame>
        <p:nvGraphicFramePr>
          <p:cNvPr id="6" name="Table 5" descr="Header: Cluster 1. Be a Dependable Organizational Citizen"/>
          <p:cNvGraphicFramePr>
            <a:graphicFrameLocks noGrp="1"/>
          </p:cNvGraphicFramePr>
          <p:nvPr>
            <p:extLst>
              <p:ext uri="{D42A27DB-BD31-4B8C-83A1-F6EECF244321}">
                <p14:modId xmlns:p14="http://schemas.microsoft.com/office/powerpoint/2010/main" val="2096213181"/>
              </p:ext>
            </p:extLst>
          </p:nvPr>
        </p:nvGraphicFramePr>
        <p:xfrm>
          <a:off x="800100" y="1701800"/>
          <a:ext cx="7543800" cy="3708400"/>
        </p:xfrm>
        <a:graphic>
          <a:graphicData uri="http://schemas.openxmlformats.org/drawingml/2006/table">
            <a:tbl>
              <a:tblPr firstRow="1" bandRow="1">
                <a:tableStyleId>{3B4B98B0-60AC-42C2-AFA5-B58CD77FA1E5}</a:tableStyleId>
              </a:tblPr>
              <a:tblGrid>
                <a:gridCol w="75438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Cluster 1. Be a Dependable Organizational Citizen</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1. Comply with safety, health, and security regulations.</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2. Demonstrate courtesy, respect, honesty, and fairness.</a:t>
                      </a:r>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3. Illegal drugs and alcohol at work are prohibited.</a:t>
                      </a:r>
                      <a:endParaRPr lang="en-US"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4. Manage personal finances well.</a:t>
                      </a:r>
                      <a:endParaRPr lang="en-US"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5. Exhibit good attendance and punctuality.</a:t>
                      </a:r>
                      <a:endParaRPr lang="en-US" dirty="0"/>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6. Follow directives of supervisors.</a:t>
                      </a:r>
                      <a:endParaRPr lang="en-US" dirty="0"/>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7. Do not use abusive language.</a:t>
                      </a:r>
                      <a:endParaRPr lang="en-US" dirty="0"/>
                    </a:p>
                  </a:txBody>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8. Dress in business attire.</a:t>
                      </a:r>
                      <a:endParaRPr lang="en-US" dirty="0"/>
                    </a:p>
                  </a:txBody>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9. Firearms at work are prohibited.</a:t>
                      </a:r>
                      <a:endParaRPr lang="en-US" dirty="0"/>
                    </a:p>
                  </a:txBody>
                  <a:tcPr/>
                </a:tc>
                <a:extLst>
                  <a:ext uri="{0D108BD9-81ED-4DB2-BD59-A6C34878D82A}">
                    <a16:rowId xmlns:a16="http://schemas.microsoft.com/office/drawing/2014/main" val="10009"/>
                  </a:ext>
                </a:extLst>
              </a:tr>
            </a:tbl>
          </a:graphicData>
        </a:graphic>
      </p:graphicFrame>
      <p:sp>
        <p:nvSpPr>
          <p:cNvPr id="3" name="Text Placeholder 2"/>
          <p:cNvSpPr>
            <a:spLocks noGrp="1"/>
          </p:cNvSpPr>
          <p:nvPr>
            <p:ph type="body" sz="quarter" idx="13"/>
          </p:nvPr>
        </p:nvSpPr>
        <p:spPr/>
        <p:txBody>
          <a:bodyPr/>
          <a:lstStyle/>
          <a:p>
            <a:r>
              <a:rPr lang="en-US" sz="1600" dirty="0"/>
              <a:t>Exhibit 6-7 shows the three categories into which the content of codes of ethics falls.</a:t>
            </a:r>
          </a:p>
        </p:txBody>
      </p:sp>
    </p:spTree>
    <p:extLst>
      <p:ext uri="{BB962C8B-B14F-4D97-AF65-F5344CB8AC3E}">
        <p14:creationId xmlns:p14="http://schemas.microsoft.com/office/powerpoint/2010/main" val="14575626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5-7</a:t>
            </a:r>
            <a:br>
              <a:rPr lang="en-US" dirty="0"/>
            </a:br>
            <a:r>
              <a:rPr lang="en-US" dirty="0"/>
              <a:t>Codes of Ethics</a:t>
            </a:r>
            <a:r>
              <a:rPr lang="en-US" sz="3200" dirty="0"/>
              <a:t> </a:t>
            </a:r>
            <a:r>
              <a:rPr lang="en-US" sz="1800" b="0" dirty="0"/>
              <a:t>(2 of 3)</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03972086"/>
              </p:ext>
            </p:extLst>
          </p:nvPr>
        </p:nvGraphicFramePr>
        <p:xfrm>
          <a:off x="495300" y="1295400"/>
          <a:ext cx="8153400" cy="4719320"/>
        </p:xfrm>
        <a:graphic>
          <a:graphicData uri="http://schemas.openxmlformats.org/drawingml/2006/table">
            <a:tbl>
              <a:tblPr firstRow="1" bandRow="1">
                <a:tableStyleId>{3B4B98B0-60AC-42C2-AFA5-B58CD77FA1E5}</a:tableStyleId>
              </a:tblPr>
              <a:tblGrid>
                <a:gridCol w="8153400">
                  <a:extLst>
                    <a:ext uri="{9D8B030D-6E8A-4147-A177-3AD203B41FA5}">
                      <a16:colId xmlns:a16="http://schemas.microsoft.com/office/drawing/2014/main" val="20000"/>
                    </a:ext>
                  </a:extLst>
                </a:gridCol>
              </a:tblGrid>
              <a:tr h="370840">
                <a:tc>
                  <a:txBody>
                    <a:bodyPr/>
                    <a:lstStyle/>
                    <a:p>
                      <a:r>
                        <a:rPr lang="en-US" sz="1800" b="1" kern="1200" dirty="0">
                          <a:solidFill>
                            <a:schemeClr val="tx1"/>
                          </a:solidFill>
                          <a:effectLst/>
                          <a:latin typeface="+mn-lt"/>
                          <a:ea typeface="+mn-ea"/>
                          <a:cs typeface="+mn-cs"/>
                        </a:rPr>
                        <a:t>Cluster 2. Do Not Do Anything Unlawful or Improper That Will Harm the Organization</a:t>
                      </a:r>
                      <a:endParaRPr lang="en-US" dirty="0"/>
                    </a:p>
                  </a:txBody>
                  <a:tcPr/>
                </a:tc>
                <a:extLst>
                  <a:ext uri="{0D108BD9-81ED-4DB2-BD59-A6C34878D82A}">
                    <a16:rowId xmlns:a16="http://schemas.microsoft.com/office/drawing/2014/main" val="10000"/>
                  </a:ext>
                </a:extLst>
              </a:tr>
              <a:tr h="370840">
                <a:tc>
                  <a:txBody>
                    <a:bodyPr/>
                    <a:lstStyle/>
                    <a:p>
                      <a:r>
                        <a:rPr lang="en-US" sz="1800" kern="1200" dirty="0">
                          <a:solidFill>
                            <a:schemeClr val="tx1"/>
                          </a:solidFill>
                          <a:effectLst/>
                          <a:latin typeface="+mn-lt"/>
                          <a:ea typeface="+mn-ea"/>
                          <a:cs typeface="+mn-cs"/>
                        </a:rPr>
                        <a:t>1. Conduct business in compliance with all laws.</a:t>
                      </a:r>
                      <a:endParaRPr lang="en-US" dirty="0"/>
                    </a:p>
                  </a:txBody>
                  <a:tcPr/>
                </a:tc>
                <a:extLst>
                  <a:ext uri="{0D108BD9-81ED-4DB2-BD59-A6C34878D82A}">
                    <a16:rowId xmlns:a16="http://schemas.microsoft.com/office/drawing/2014/main" val="10001"/>
                  </a:ext>
                </a:extLst>
              </a:tr>
              <a:tr h="370840">
                <a:tc>
                  <a:txBody>
                    <a:bodyPr/>
                    <a:lstStyle/>
                    <a:p>
                      <a:r>
                        <a:rPr lang="en-US" sz="1800" kern="1200" dirty="0">
                          <a:solidFill>
                            <a:schemeClr val="tx1"/>
                          </a:solidFill>
                          <a:effectLst/>
                          <a:latin typeface="+mn-lt"/>
                          <a:ea typeface="+mn-ea"/>
                          <a:cs typeface="+mn-cs"/>
                        </a:rPr>
                        <a:t>2. Payments for unlawful purposes are prohibited.</a:t>
                      </a:r>
                      <a:endParaRPr lang="en-US" dirty="0"/>
                    </a:p>
                  </a:txBody>
                  <a:tcPr/>
                </a:tc>
                <a:extLst>
                  <a:ext uri="{0D108BD9-81ED-4DB2-BD59-A6C34878D82A}">
                    <a16:rowId xmlns:a16="http://schemas.microsoft.com/office/drawing/2014/main" val="10002"/>
                  </a:ext>
                </a:extLst>
              </a:tr>
              <a:tr h="370840">
                <a:tc>
                  <a:txBody>
                    <a:bodyPr/>
                    <a:lstStyle/>
                    <a:p>
                      <a:r>
                        <a:rPr lang="en-US" sz="1800" kern="1200" dirty="0">
                          <a:solidFill>
                            <a:schemeClr val="tx1"/>
                          </a:solidFill>
                          <a:effectLst/>
                          <a:latin typeface="+mn-lt"/>
                          <a:ea typeface="+mn-ea"/>
                          <a:cs typeface="+mn-cs"/>
                        </a:rPr>
                        <a:t>3. Bribes are prohibited.</a:t>
                      </a:r>
                      <a:endParaRPr lang="en-US" dirty="0"/>
                    </a:p>
                  </a:txBody>
                  <a:tcPr/>
                </a:tc>
                <a:extLst>
                  <a:ext uri="{0D108BD9-81ED-4DB2-BD59-A6C34878D82A}">
                    <a16:rowId xmlns:a16="http://schemas.microsoft.com/office/drawing/2014/main" val="10003"/>
                  </a:ext>
                </a:extLst>
              </a:tr>
              <a:tr h="370840">
                <a:tc>
                  <a:txBody>
                    <a:bodyPr/>
                    <a:lstStyle/>
                    <a:p>
                      <a:r>
                        <a:rPr lang="en-US" sz="1800" kern="1200" dirty="0">
                          <a:solidFill>
                            <a:schemeClr val="tx1"/>
                          </a:solidFill>
                          <a:effectLst/>
                          <a:latin typeface="+mn-lt"/>
                          <a:ea typeface="+mn-ea"/>
                          <a:cs typeface="+mn-cs"/>
                        </a:rPr>
                        <a:t>4. Avoid outside activities that impair duties.</a:t>
                      </a:r>
                      <a:endParaRPr lang="en-US" dirty="0"/>
                    </a:p>
                  </a:txBody>
                  <a:tcPr/>
                </a:tc>
                <a:extLst>
                  <a:ext uri="{0D108BD9-81ED-4DB2-BD59-A6C34878D82A}">
                    <a16:rowId xmlns:a16="http://schemas.microsoft.com/office/drawing/2014/main" val="10004"/>
                  </a:ext>
                </a:extLst>
              </a:tr>
              <a:tr h="370840">
                <a:tc>
                  <a:txBody>
                    <a:bodyPr/>
                    <a:lstStyle/>
                    <a:p>
                      <a:r>
                        <a:rPr lang="en-US" sz="1800" kern="1200" dirty="0">
                          <a:solidFill>
                            <a:schemeClr val="tx1"/>
                          </a:solidFill>
                          <a:effectLst/>
                          <a:latin typeface="+mn-lt"/>
                          <a:ea typeface="+mn-ea"/>
                          <a:cs typeface="+mn-cs"/>
                        </a:rPr>
                        <a:t>5. Maintain confidentiality of records.</a:t>
                      </a:r>
                      <a:endParaRPr lang="en-US" dirty="0"/>
                    </a:p>
                  </a:txBody>
                  <a:tcPr/>
                </a:tc>
                <a:extLst>
                  <a:ext uri="{0D108BD9-81ED-4DB2-BD59-A6C34878D82A}">
                    <a16:rowId xmlns:a16="http://schemas.microsoft.com/office/drawing/2014/main" val="10005"/>
                  </a:ext>
                </a:extLst>
              </a:tr>
              <a:tr h="370840">
                <a:tc>
                  <a:txBody>
                    <a:bodyPr/>
                    <a:lstStyle/>
                    <a:p>
                      <a:r>
                        <a:rPr lang="en-US" sz="1800" kern="1200" dirty="0">
                          <a:solidFill>
                            <a:schemeClr val="tx1"/>
                          </a:solidFill>
                          <a:effectLst/>
                          <a:latin typeface="+mn-lt"/>
                          <a:ea typeface="+mn-ea"/>
                          <a:cs typeface="+mn-cs"/>
                        </a:rPr>
                        <a:t>6. Comply with all antitrust and trade regulations.</a:t>
                      </a:r>
                      <a:endParaRPr lang="en-US" dirty="0"/>
                    </a:p>
                  </a:txBody>
                  <a:tcPr/>
                </a:tc>
                <a:extLst>
                  <a:ext uri="{0D108BD9-81ED-4DB2-BD59-A6C34878D82A}">
                    <a16:rowId xmlns:a16="http://schemas.microsoft.com/office/drawing/2014/main" val="10006"/>
                  </a:ext>
                </a:extLst>
              </a:tr>
              <a:tr h="370840">
                <a:tc>
                  <a:txBody>
                    <a:bodyPr/>
                    <a:lstStyle/>
                    <a:p>
                      <a:r>
                        <a:rPr lang="en-US" sz="1800" kern="1200" dirty="0">
                          <a:solidFill>
                            <a:schemeClr val="tx1"/>
                          </a:solidFill>
                          <a:effectLst/>
                          <a:latin typeface="+mn-lt"/>
                          <a:ea typeface="+mn-ea"/>
                          <a:cs typeface="+mn-cs"/>
                        </a:rPr>
                        <a:t>7. Comply with all accounting rules and controls.</a:t>
                      </a:r>
                      <a:endParaRPr lang="en-US" dirty="0"/>
                    </a:p>
                  </a:txBody>
                  <a:tcPr/>
                </a:tc>
                <a:extLst>
                  <a:ext uri="{0D108BD9-81ED-4DB2-BD59-A6C34878D82A}">
                    <a16:rowId xmlns:a16="http://schemas.microsoft.com/office/drawing/2014/main" val="10007"/>
                  </a:ext>
                </a:extLst>
              </a:tr>
              <a:tr h="370840">
                <a:tc>
                  <a:txBody>
                    <a:bodyPr/>
                    <a:lstStyle/>
                    <a:p>
                      <a:r>
                        <a:rPr lang="en-US" sz="1800" kern="1200" dirty="0">
                          <a:solidFill>
                            <a:schemeClr val="tx1"/>
                          </a:solidFill>
                          <a:effectLst/>
                          <a:latin typeface="+mn-lt"/>
                          <a:ea typeface="+mn-ea"/>
                          <a:cs typeface="+mn-cs"/>
                        </a:rPr>
                        <a:t>8. Do not use company property for personal benefit.</a:t>
                      </a:r>
                      <a:endParaRPr lang="en-US" dirty="0"/>
                    </a:p>
                  </a:txBody>
                  <a:tcPr/>
                </a:tc>
                <a:extLst>
                  <a:ext uri="{0D108BD9-81ED-4DB2-BD59-A6C34878D82A}">
                    <a16:rowId xmlns:a16="http://schemas.microsoft.com/office/drawing/2014/main" val="10008"/>
                  </a:ext>
                </a:extLst>
              </a:tr>
              <a:tr h="370840">
                <a:tc>
                  <a:txBody>
                    <a:bodyPr/>
                    <a:lstStyle/>
                    <a:p>
                      <a:r>
                        <a:rPr lang="en-US" sz="1800" kern="1200" dirty="0">
                          <a:solidFill>
                            <a:schemeClr val="tx1"/>
                          </a:solidFill>
                          <a:effectLst/>
                          <a:latin typeface="+mn-lt"/>
                          <a:ea typeface="+mn-ea"/>
                          <a:cs typeface="+mn-cs"/>
                        </a:rPr>
                        <a:t>9. Employees are personally accountable for company funds.</a:t>
                      </a:r>
                      <a:endParaRPr lang="en-US" dirty="0"/>
                    </a:p>
                  </a:txBody>
                  <a:tcPr/>
                </a:tc>
                <a:extLst>
                  <a:ext uri="{0D108BD9-81ED-4DB2-BD59-A6C34878D82A}">
                    <a16:rowId xmlns:a16="http://schemas.microsoft.com/office/drawing/2014/main" val="10009"/>
                  </a:ext>
                </a:extLst>
              </a:tr>
              <a:tr h="370840">
                <a:tc>
                  <a:txBody>
                    <a:bodyPr/>
                    <a:lstStyle/>
                    <a:p>
                      <a:r>
                        <a:rPr lang="en-US" sz="1800" kern="1200" dirty="0">
                          <a:solidFill>
                            <a:schemeClr val="tx1"/>
                          </a:solidFill>
                          <a:effectLst/>
                          <a:latin typeface="+mn-lt"/>
                          <a:ea typeface="+mn-ea"/>
                          <a:cs typeface="+mn-cs"/>
                        </a:rPr>
                        <a:t>10. Do not propagate false or misleading information.</a:t>
                      </a:r>
                      <a:endParaRPr lang="en-US" dirty="0"/>
                    </a:p>
                  </a:txBody>
                  <a:tcPr/>
                </a:tc>
                <a:extLst>
                  <a:ext uri="{0D108BD9-81ED-4DB2-BD59-A6C34878D82A}">
                    <a16:rowId xmlns:a16="http://schemas.microsoft.com/office/drawing/2014/main" val="10010"/>
                  </a:ext>
                </a:extLst>
              </a:tr>
              <a:tr h="370840">
                <a:tc>
                  <a:txBody>
                    <a:bodyPr/>
                    <a:lstStyle/>
                    <a:p>
                      <a:r>
                        <a:rPr lang="en-US" sz="1800" kern="1200" dirty="0">
                          <a:solidFill>
                            <a:schemeClr val="tx1"/>
                          </a:solidFill>
                          <a:effectLst/>
                          <a:latin typeface="+mn-lt"/>
                          <a:ea typeface="+mn-ea"/>
                          <a:cs typeface="+mn-cs"/>
                        </a:rPr>
                        <a:t>11. Make decisions without regard for personal gain.</a:t>
                      </a:r>
                      <a:endParaRPr lang="en-US" dirty="0"/>
                    </a:p>
                  </a:txBody>
                  <a:tcPr/>
                </a:tc>
                <a:extLst>
                  <a:ext uri="{0D108BD9-81ED-4DB2-BD59-A6C34878D82A}">
                    <a16:rowId xmlns:a16="http://schemas.microsoft.com/office/drawing/2014/main" val="10011"/>
                  </a:ext>
                </a:extLst>
              </a:tr>
            </a:tbl>
          </a:graphicData>
        </a:graphic>
      </p:graphicFrame>
      <p:sp>
        <p:nvSpPr>
          <p:cNvPr id="3" name="Text Placeholder 2"/>
          <p:cNvSpPr>
            <a:spLocks noGrp="1"/>
          </p:cNvSpPr>
          <p:nvPr>
            <p:ph type="body" sz="quarter" idx="13"/>
          </p:nvPr>
        </p:nvSpPr>
        <p:spPr>
          <a:xfrm>
            <a:off x="457200" y="6019800"/>
            <a:ext cx="8229600" cy="265216"/>
          </a:xfrm>
        </p:spPr>
        <p:txBody>
          <a:bodyPr/>
          <a:lstStyle/>
          <a:p>
            <a:r>
              <a:rPr lang="en-US" sz="1600" dirty="0"/>
              <a:t>Exhibit 6-7 shows the three categories into which the content of codes of ethics falls.</a:t>
            </a:r>
          </a:p>
        </p:txBody>
      </p:sp>
    </p:spTree>
    <p:extLst>
      <p:ext uri="{BB962C8B-B14F-4D97-AF65-F5344CB8AC3E}">
        <p14:creationId xmlns:p14="http://schemas.microsoft.com/office/powerpoint/2010/main" val="2153445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 Cluster 1. Be a Dependable Organizational Citizen"/>
          <p:cNvSpPr>
            <a:spLocks noGrp="1"/>
          </p:cNvSpPr>
          <p:nvPr>
            <p:ph type="title"/>
          </p:nvPr>
        </p:nvSpPr>
        <p:spPr/>
        <p:txBody>
          <a:bodyPr anchor="t"/>
          <a:lstStyle/>
          <a:p>
            <a:r>
              <a:rPr lang="en-US" dirty="0"/>
              <a:t>Exhibit 5-7</a:t>
            </a:r>
            <a:br>
              <a:rPr lang="en-US" dirty="0"/>
            </a:br>
            <a:r>
              <a:rPr lang="en-US" dirty="0"/>
              <a:t>Codes of Ethics</a:t>
            </a:r>
            <a:r>
              <a:rPr lang="en-US" sz="3200" dirty="0"/>
              <a:t> </a:t>
            </a:r>
            <a:r>
              <a:rPr lang="en-US" sz="1800" b="0" dirty="0"/>
              <a:t>(3 of 3)</a:t>
            </a:r>
          </a:p>
        </p:txBody>
      </p:sp>
      <p:graphicFrame>
        <p:nvGraphicFramePr>
          <p:cNvPr id="6" name="Table 5" descr="Header: Cluster 1. Be Good to Customers"/>
          <p:cNvGraphicFramePr>
            <a:graphicFrameLocks noGrp="1"/>
          </p:cNvGraphicFramePr>
          <p:nvPr>
            <p:extLst>
              <p:ext uri="{D42A27DB-BD31-4B8C-83A1-F6EECF244321}">
                <p14:modId xmlns:p14="http://schemas.microsoft.com/office/powerpoint/2010/main" val="3792754267"/>
              </p:ext>
            </p:extLst>
          </p:nvPr>
        </p:nvGraphicFramePr>
        <p:xfrm>
          <a:off x="1028700" y="2098040"/>
          <a:ext cx="7086600" cy="1483360"/>
        </p:xfrm>
        <a:graphic>
          <a:graphicData uri="http://schemas.openxmlformats.org/drawingml/2006/table">
            <a:tbl>
              <a:tblPr firstRow="1" bandRow="1">
                <a:tableStyleId>{3B4B98B0-60AC-42C2-AFA5-B58CD77FA1E5}</a:tableStyleId>
              </a:tblPr>
              <a:tblGrid>
                <a:gridCol w="70866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Cluster 3. Be Good to Customers</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1. Convey true claims in product advertisements.</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2. Perform assigned duties to the best of your ability.</a:t>
                      </a:r>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3. Provide products and services of the highest quality.</a:t>
                      </a:r>
                      <a:endParaRPr lang="en-US" dirty="0"/>
                    </a:p>
                  </a:txBody>
                  <a:tcPr/>
                </a:tc>
                <a:extLst>
                  <a:ext uri="{0D108BD9-81ED-4DB2-BD59-A6C34878D82A}">
                    <a16:rowId xmlns:a16="http://schemas.microsoft.com/office/drawing/2014/main" val="10003"/>
                  </a:ext>
                </a:extLst>
              </a:tr>
            </a:tbl>
          </a:graphicData>
        </a:graphic>
      </p:graphicFrame>
      <p:sp>
        <p:nvSpPr>
          <p:cNvPr id="3" name="Text Placeholder 2"/>
          <p:cNvSpPr>
            <a:spLocks noGrp="1"/>
          </p:cNvSpPr>
          <p:nvPr>
            <p:ph type="body" sz="quarter" idx="13"/>
          </p:nvPr>
        </p:nvSpPr>
        <p:spPr/>
        <p:txBody>
          <a:bodyPr/>
          <a:lstStyle/>
          <a:p>
            <a:r>
              <a:rPr lang="en-US" sz="1600" dirty="0"/>
              <a:t>Exhibit 5-7 shows the three categories into which the content of codes of ethics falls.</a:t>
            </a:r>
          </a:p>
        </p:txBody>
      </p:sp>
    </p:spTree>
    <p:extLst>
      <p:ext uri="{BB962C8B-B14F-4D97-AF65-F5344CB8AC3E}">
        <p14:creationId xmlns:p14="http://schemas.microsoft.com/office/powerpoint/2010/main" val="16504191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Codes of Ethics</a:t>
            </a:r>
          </a:p>
        </p:txBody>
      </p:sp>
      <p:sp>
        <p:nvSpPr>
          <p:cNvPr id="3" name="Content Placeholder 2"/>
          <p:cNvSpPr>
            <a:spLocks noGrp="1"/>
          </p:cNvSpPr>
          <p:nvPr>
            <p:ph idx="1"/>
          </p:nvPr>
        </p:nvSpPr>
        <p:spPr>
          <a:xfrm>
            <a:off x="457200" y="1600200"/>
            <a:ext cx="8229600" cy="4525963"/>
          </a:xfrm>
        </p:spPr>
        <p:txBody>
          <a:bodyPr/>
          <a:lstStyle/>
          <a:p>
            <a:r>
              <a:rPr lang="en-US" sz="2400" dirty="0"/>
              <a:t>Organizational leaders should model appropriate behavior and reward those who act ethically.</a:t>
            </a:r>
          </a:p>
          <a:p>
            <a:r>
              <a:rPr lang="en-US" sz="2400" dirty="0"/>
              <a:t>Managers should reaffirm the importance of the ethics code and discipline those who break it</a:t>
            </a:r>
          </a:p>
          <a:p>
            <a:r>
              <a:rPr lang="en-US" sz="2400" dirty="0"/>
              <a:t>Stakeholders should be considered as an ethics code is developed or improved</a:t>
            </a:r>
          </a:p>
          <a:p>
            <a:r>
              <a:rPr lang="en-US" sz="2400" dirty="0"/>
              <a:t>Managers should communicate and reinforce the ethics code regularly</a:t>
            </a:r>
          </a:p>
          <a:p>
            <a:r>
              <a:rPr lang="en-US" sz="2400" dirty="0"/>
              <a:t>Managers should use the five-step process to guide employees when faced with ethical dilemmas</a:t>
            </a:r>
          </a:p>
        </p:txBody>
      </p:sp>
    </p:spTree>
    <p:extLst>
      <p:ext uri="{BB962C8B-B14F-4D97-AF65-F5344CB8AC3E}">
        <p14:creationId xmlns:p14="http://schemas.microsoft.com/office/powerpoint/2010/main" val="666961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pPr marL="514350" indent="-514350">
              <a:spcBef>
                <a:spcPts val="200"/>
              </a:spcBef>
              <a:buNone/>
            </a:pPr>
            <a:r>
              <a:rPr lang="en-US" sz="2400" b="1" dirty="0">
                <a:solidFill>
                  <a:srgbClr val="007FA3"/>
                </a:solidFill>
              </a:rPr>
              <a:t>5.1 </a:t>
            </a:r>
            <a:r>
              <a:rPr lang="en-US" sz="2400" b="1" dirty="0">
                <a:latin typeface="Arial" pitchFamily="34" charset="0"/>
                <a:cs typeface="Arial" pitchFamily="34" charset="0"/>
              </a:rPr>
              <a:t>Discuss </a:t>
            </a:r>
            <a:r>
              <a:rPr lang="en-US" sz="2400" dirty="0">
                <a:latin typeface="Arial" pitchFamily="34" charset="0"/>
                <a:cs typeface="Arial" pitchFamily="34" charset="0"/>
              </a:rPr>
              <a:t>what it means to be socially responsible and what factors influence that decision</a:t>
            </a:r>
            <a:r>
              <a:rPr lang="en-US" sz="2400" dirty="0"/>
              <a:t>.</a:t>
            </a:r>
          </a:p>
          <a:p>
            <a:pPr marL="512064" indent="-512064">
              <a:spcBef>
                <a:spcPts val="200"/>
              </a:spcBef>
              <a:buNone/>
            </a:pPr>
            <a:r>
              <a:rPr lang="en-US" sz="2400" b="1" dirty="0">
                <a:solidFill>
                  <a:srgbClr val="007FA3"/>
                </a:solidFill>
              </a:rPr>
              <a:t>5.2 </a:t>
            </a:r>
            <a:r>
              <a:rPr lang="en-US" sz="2400" b="1" dirty="0">
                <a:latin typeface="Arial" pitchFamily="34" charset="0"/>
                <a:cs typeface="Arial" pitchFamily="34" charset="0"/>
              </a:rPr>
              <a:t>Explain </a:t>
            </a:r>
            <a:r>
              <a:rPr lang="en-US" sz="2400" dirty="0">
                <a:latin typeface="Arial" pitchFamily="34" charset="0"/>
                <a:cs typeface="Arial" pitchFamily="34" charset="0"/>
              </a:rPr>
              <a:t>green management and how organizations can go green</a:t>
            </a:r>
            <a:r>
              <a:rPr lang="en-US" sz="2400" dirty="0"/>
              <a:t>.</a:t>
            </a:r>
          </a:p>
          <a:p>
            <a:pPr marL="512064" indent="-512064">
              <a:spcBef>
                <a:spcPts val="200"/>
              </a:spcBef>
              <a:buNone/>
            </a:pPr>
            <a:r>
              <a:rPr lang="en-US" sz="2400" b="1" dirty="0">
                <a:solidFill>
                  <a:srgbClr val="007FA3"/>
                </a:solidFill>
              </a:rPr>
              <a:t>5.3 </a:t>
            </a:r>
            <a:r>
              <a:rPr lang="en-US" sz="2400" b="1" dirty="0">
                <a:latin typeface="Arial" pitchFamily="34" charset="0"/>
                <a:cs typeface="Arial" pitchFamily="34" charset="0"/>
              </a:rPr>
              <a:t>Discuss </a:t>
            </a:r>
            <a:r>
              <a:rPr lang="en-US" sz="2400" dirty="0">
                <a:latin typeface="Arial" pitchFamily="34" charset="0"/>
                <a:cs typeface="Arial" pitchFamily="34" charset="0"/>
              </a:rPr>
              <a:t>the factors that lead to ethical and unethical behavior</a:t>
            </a:r>
            <a:r>
              <a:rPr lang="en-US" sz="2400" dirty="0"/>
              <a:t>.</a:t>
            </a:r>
          </a:p>
          <a:p>
            <a:pPr marL="512064" lvl="1" indent="0">
              <a:spcBef>
                <a:spcPts val="200"/>
              </a:spcBef>
              <a:buNone/>
            </a:pPr>
            <a:r>
              <a:rPr lang="en-US" sz="2400" b="1" dirty="0">
                <a:latin typeface="Arial" pitchFamily="34" charset="0"/>
                <a:cs typeface="Arial" pitchFamily="34" charset="0"/>
              </a:rPr>
              <a:t>Develop your skill at </a:t>
            </a:r>
            <a:r>
              <a:rPr lang="en-US" sz="2400" dirty="0">
                <a:latin typeface="Arial" pitchFamily="34" charset="0"/>
                <a:cs typeface="Arial" pitchFamily="34" charset="0"/>
              </a:rPr>
              <a:t>creating trust in work groups.</a:t>
            </a:r>
            <a:endParaRPr lang="en-US" sz="2400" dirty="0"/>
          </a:p>
          <a:p>
            <a:pPr marL="512064" indent="-512064">
              <a:spcBef>
                <a:spcPts val="200"/>
              </a:spcBef>
              <a:buNone/>
            </a:pPr>
            <a:r>
              <a:rPr lang="en-US" sz="2400" b="1" dirty="0">
                <a:solidFill>
                  <a:srgbClr val="007FA3"/>
                </a:solidFill>
              </a:rPr>
              <a:t>5.4 </a:t>
            </a:r>
            <a:r>
              <a:rPr lang="en-US" sz="2400" b="1" dirty="0">
                <a:latin typeface="Arial" pitchFamily="34" charset="0"/>
                <a:cs typeface="Arial" pitchFamily="34" charset="0"/>
              </a:rPr>
              <a:t>Describe </a:t>
            </a:r>
            <a:r>
              <a:rPr lang="en-US" sz="2400" dirty="0">
                <a:latin typeface="Arial" pitchFamily="34" charset="0"/>
                <a:cs typeface="Arial" pitchFamily="34" charset="0"/>
              </a:rPr>
              <a:t>management’s role in encouraging ethical behavior</a:t>
            </a:r>
            <a:r>
              <a:rPr lang="en-US" sz="2400" dirty="0"/>
              <a:t>.</a:t>
            </a:r>
          </a:p>
          <a:p>
            <a:pPr marL="512064" lvl="1" indent="0">
              <a:spcBef>
                <a:spcPts val="200"/>
              </a:spcBef>
              <a:buNone/>
            </a:pPr>
            <a:r>
              <a:rPr lang="en-US" sz="2400" b="1" dirty="0">
                <a:latin typeface="Arial" pitchFamily="34" charset="0"/>
                <a:cs typeface="Arial" pitchFamily="34" charset="0"/>
              </a:rPr>
              <a:t>Know how </a:t>
            </a:r>
            <a:r>
              <a:rPr lang="en-US" sz="2400" dirty="0">
                <a:latin typeface="Arial" pitchFamily="34" charset="0"/>
                <a:cs typeface="Arial" pitchFamily="34" charset="0"/>
              </a:rPr>
              <a:t>to make good decisions about ethical dilemmas.</a:t>
            </a:r>
            <a:endParaRPr lang="en-US" sz="2400" dirty="0"/>
          </a:p>
          <a:p>
            <a:pPr marL="512064" indent="-512064">
              <a:spcBef>
                <a:spcPts val="200"/>
              </a:spcBef>
              <a:buNone/>
            </a:pPr>
            <a:r>
              <a:rPr lang="en-US" sz="2400" b="1" dirty="0">
                <a:solidFill>
                  <a:srgbClr val="007FA3"/>
                </a:solidFill>
              </a:rPr>
              <a:t>5.5 </a:t>
            </a:r>
            <a:r>
              <a:rPr lang="en-US" sz="2400" b="1" dirty="0">
                <a:latin typeface="Arial" pitchFamily="34" charset="0"/>
                <a:cs typeface="Arial" pitchFamily="34" charset="0"/>
              </a:rPr>
              <a:t>Discuss </a:t>
            </a:r>
            <a:r>
              <a:rPr lang="en-US" sz="2400" dirty="0">
                <a:latin typeface="Arial" pitchFamily="34" charset="0"/>
                <a:cs typeface="Arial" pitchFamily="34" charset="0"/>
              </a:rPr>
              <a:t>current social responsibility and ethics issues</a:t>
            </a:r>
            <a:r>
              <a:rPr lang="en-US" sz="2400" dirty="0"/>
              <a:t>.</a:t>
            </a:r>
          </a:p>
        </p:txBody>
      </p:sp>
    </p:spTree>
    <p:extLst>
      <p:ext uri="{BB962C8B-B14F-4D97-AF65-F5344CB8AC3E}">
        <p14:creationId xmlns:p14="http://schemas.microsoft.com/office/powerpoint/2010/main" val="6156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 Cluster 1. Be a Dependable Organizational Citizen"/>
          <p:cNvSpPr>
            <a:spLocks noGrp="1"/>
          </p:cNvSpPr>
          <p:nvPr>
            <p:ph type="title"/>
          </p:nvPr>
        </p:nvSpPr>
        <p:spPr/>
        <p:txBody>
          <a:bodyPr/>
          <a:lstStyle/>
          <a:p>
            <a:r>
              <a:rPr lang="en-US" sz="3200" dirty="0"/>
              <a:t>Exhibit 5-8</a:t>
            </a:r>
            <a:br>
              <a:rPr lang="en-US" sz="3200" dirty="0"/>
            </a:br>
            <a:r>
              <a:rPr lang="en-US" sz="3200" dirty="0"/>
              <a:t>A Process for Addressing Ethical Dilemmas</a:t>
            </a:r>
          </a:p>
        </p:txBody>
      </p:sp>
      <p:graphicFrame>
        <p:nvGraphicFramePr>
          <p:cNvPr id="6" name="Table 5" descr="Header: A Process for Addressing Ethical Dilemmas"/>
          <p:cNvGraphicFramePr>
            <a:graphicFrameLocks noGrp="1"/>
          </p:cNvGraphicFramePr>
          <p:nvPr>
            <p:extLst>
              <p:ext uri="{D42A27DB-BD31-4B8C-83A1-F6EECF244321}">
                <p14:modId xmlns:p14="http://schemas.microsoft.com/office/powerpoint/2010/main" val="1534795470"/>
              </p:ext>
            </p:extLst>
          </p:nvPr>
        </p:nvGraphicFramePr>
        <p:xfrm>
          <a:off x="647700" y="2098040"/>
          <a:ext cx="7848600" cy="2494280"/>
        </p:xfrm>
        <a:graphic>
          <a:graphicData uri="http://schemas.openxmlformats.org/drawingml/2006/table">
            <a:tbl>
              <a:tblPr firstRow="1" bandRow="1">
                <a:tableStyleId>{3B4B98B0-60AC-42C2-AFA5-B58CD77FA1E5}</a:tableStyleId>
              </a:tblPr>
              <a:tblGrid>
                <a:gridCol w="78486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A Process for Addressing Ethical Dilemmas</a:t>
                      </a:r>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Step 1: What is the </a:t>
                      </a:r>
                      <a:r>
                        <a:rPr lang="en-US" sz="1800" b="1" kern="1200" dirty="0">
                          <a:solidFill>
                            <a:schemeClr val="tx1"/>
                          </a:solidFill>
                          <a:effectLst/>
                          <a:latin typeface="+mn-lt"/>
                          <a:ea typeface="+mn-ea"/>
                          <a:cs typeface="+mn-cs"/>
                        </a:rPr>
                        <a:t>ethical dilemma</a:t>
                      </a:r>
                      <a:r>
                        <a:rPr lang="en-US" sz="1800" kern="1200" dirty="0">
                          <a:solidFill>
                            <a:schemeClr val="tx1"/>
                          </a:solidFill>
                          <a:effectLst/>
                          <a:latin typeface="+mn-lt"/>
                          <a:ea typeface="+mn-ea"/>
                          <a:cs typeface="+mn-cs"/>
                        </a:rPr>
                        <a:t>?</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Step 2:</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Who are the </a:t>
                      </a:r>
                      <a:r>
                        <a:rPr lang="en-US" sz="1800" b="1" kern="1200" dirty="0">
                          <a:solidFill>
                            <a:schemeClr val="tx1"/>
                          </a:solidFill>
                          <a:effectLst/>
                          <a:latin typeface="+mn-lt"/>
                          <a:ea typeface="+mn-ea"/>
                          <a:cs typeface="+mn-cs"/>
                        </a:rPr>
                        <a:t>affected stakeholders</a:t>
                      </a:r>
                      <a:r>
                        <a:rPr lang="en-US" sz="1800" kern="1200" dirty="0">
                          <a:solidFill>
                            <a:schemeClr val="tx1"/>
                          </a:solidFill>
                          <a:effectLst/>
                          <a:latin typeface="+mn-lt"/>
                          <a:ea typeface="+mn-ea"/>
                          <a:cs typeface="+mn-cs"/>
                        </a:rPr>
                        <a:t>?</a:t>
                      </a:r>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Step 3: </a:t>
                      </a:r>
                      <a:r>
                        <a:rPr lang="en-US" sz="1800" kern="1200" dirty="0">
                          <a:solidFill>
                            <a:schemeClr val="tx1"/>
                          </a:solidFill>
                          <a:effectLst/>
                          <a:latin typeface="+mn-lt"/>
                          <a:ea typeface="+mn-ea"/>
                          <a:cs typeface="+mn-cs"/>
                        </a:rPr>
                        <a:t>Which </a:t>
                      </a:r>
                      <a:r>
                        <a:rPr lang="en-US" sz="1800" b="1" kern="1200" dirty="0">
                          <a:solidFill>
                            <a:schemeClr val="tx1"/>
                          </a:solidFill>
                          <a:effectLst/>
                          <a:latin typeface="+mn-lt"/>
                          <a:ea typeface="+mn-ea"/>
                          <a:cs typeface="+mn-cs"/>
                        </a:rPr>
                        <a:t>personal, organizational, </a:t>
                      </a:r>
                      <a:r>
                        <a:rPr lang="en-US" sz="1800" kern="1200" dirty="0">
                          <a:solidFill>
                            <a:schemeClr val="tx1"/>
                          </a:solidFill>
                          <a:effectLst/>
                          <a:latin typeface="+mn-lt"/>
                          <a:ea typeface="+mn-ea"/>
                          <a:cs typeface="+mn-cs"/>
                        </a:rPr>
                        <a:t>and </a:t>
                      </a:r>
                      <a:r>
                        <a:rPr lang="en-US" sz="1800" b="1" kern="1200" dirty="0">
                          <a:solidFill>
                            <a:schemeClr val="tx1"/>
                          </a:solidFill>
                          <a:effectLst/>
                          <a:latin typeface="+mn-lt"/>
                          <a:ea typeface="+mn-ea"/>
                          <a:cs typeface="+mn-cs"/>
                        </a:rPr>
                        <a:t>external factors </a:t>
                      </a:r>
                      <a:r>
                        <a:rPr lang="en-US" sz="1800" kern="1200" dirty="0">
                          <a:solidFill>
                            <a:schemeClr val="tx1"/>
                          </a:solidFill>
                          <a:effectLst/>
                          <a:latin typeface="+mn-lt"/>
                          <a:ea typeface="+mn-ea"/>
                          <a:cs typeface="+mn-cs"/>
                        </a:rPr>
                        <a:t>are important in this decision? </a:t>
                      </a:r>
                      <a:endParaRPr lang="en-US"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Step 4: What are possible </a:t>
                      </a:r>
                      <a:r>
                        <a:rPr lang="en-US" sz="1800" b="1" kern="1200" dirty="0">
                          <a:solidFill>
                            <a:schemeClr val="tx1"/>
                          </a:solidFill>
                          <a:effectLst/>
                          <a:latin typeface="+mn-lt"/>
                          <a:ea typeface="+mn-ea"/>
                          <a:cs typeface="+mn-cs"/>
                        </a:rPr>
                        <a:t>alternatives</a:t>
                      </a:r>
                      <a:r>
                        <a:rPr lang="en-US" sz="1800" kern="1200" dirty="0">
                          <a:solidFill>
                            <a:schemeClr val="tx1"/>
                          </a:solidFill>
                          <a:effectLst/>
                          <a:latin typeface="+mn-lt"/>
                          <a:ea typeface="+mn-ea"/>
                          <a:cs typeface="+mn-cs"/>
                        </a:rPr>
                        <a:t>?</a:t>
                      </a:r>
                      <a:endParaRPr lang="en-US"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Step 5: </a:t>
                      </a:r>
                      <a:r>
                        <a:rPr lang="en-US" sz="1800" kern="1200" dirty="0">
                          <a:solidFill>
                            <a:schemeClr val="tx1"/>
                          </a:solidFill>
                          <a:effectLst/>
                          <a:latin typeface="+mn-lt"/>
                          <a:ea typeface="+mn-ea"/>
                          <a:cs typeface="+mn-cs"/>
                        </a:rPr>
                        <a:t>What is my </a:t>
                      </a:r>
                      <a:r>
                        <a:rPr lang="en-US" sz="1800" b="1" kern="1200" dirty="0">
                          <a:solidFill>
                            <a:schemeClr val="tx1"/>
                          </a:solidFill>
                          <a:effectLst/>
                          <a:latin typeface="+mn-lt"/>
                          <a:ea typeface="+mn-ea"/>
                          <a:cs typeface="+mn-cs"/>
                        </a:rPr>
                        <a:t>decision </a:t>
                      </a:r>
                      <a:r>
                        <a:rPr lang="en-US" sz="1800" kern="1200" dirty="0">
                          <a:solidFill>
                            <a:schemeClr val="tx1"/>
                          </a:solidFill>
                          <a:effectLst/>
                          <a:latin typeface="+mn-lt"/>
                          <a:ea typeface="+mn-ea"/>
                          <a:cs typeface="+mn-cs"/>
                        </a:rPr>
                        <a:t>and how will I act on it?</a:t>
                      </a:r>
                      <a:endParaRPr lang="en-US" dirty="0"/>
                    </a:p>
                  </a:txBody>
                  <a:tcPr/>
                </a:tc>
                <a:extLst>
                  <a:ext uri="{0D108BD9-81ED-4DB2-BD59-A6C34878D82A}">
                    <a16:rowId xmlns:a16="http://schemas.microsoft.com/office/drawing/2014/main" val="10005"/>
                  </a:ext>
                </a:extLst>
              </a:tr>
            </a:tbl>
          </a:graphicData>
        </a:graphic>
      </p:graphicFrame>
      <p:sp>
        <p:nvSpPr>
          <p:cNvPr id="3" name="Text Placeholder 2"/>
          <p:cNvSpPr>
            <a:spLocks noGrp="1"/>
          </p:cNvSpPr>
          <p:nvPr>
            <p:ph type="body" sz="quarter" idx="13"/>
          </p:nvPr>
        </p:nvSpPr>
        <p:spPr/>
        <p:txBody>
          <a:bodyPr/>
          <a:lstStyle/>
          <a:p>
            <a:r>
              <a:rPr lang="en-US" sz="1600" dirty="0"/>
              <a:t>Exhibit 5-8 shows the five-step process to guide employees when faced with ethical dilemmas.</a:t>
            </a:r>
          </a:p>
        </p:txBody>
      </p:sp>
    </p:spTree>
    <p:extLst>
      <p:ext uri="{BB962C8B-B14F-4D97-AF65-F5344CB8AC3E}">
        <p14:creationId xmlns:p14="http://schemas.microsoft.com/office/powerpoint/2010/main" val="18591481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at the Top</a:t>
            </a:r>
          </a:p>
        </p:txBody>
      </p:sp>
      <p:sp>
        <p:nvSpPr>
          <p:cNvPr id="3" name="Content Placeholder 2"/>
          <p:cNvSpPr>
            <a:spLocks noGrp="1"/>
          </p:cNvSpPr>
          <p:nvPr>
            <p:ph idx="1"/>
          </p:nvPr>
        </p:nvSpPr>
        <p:spPr/>
        <p:txBody>
          <a:bodyPr/>
          <a:lstStyle/>
          <a:p>
            <a:r>
              <a:rPr lang="en-US" sz="2800" dirty="0"/>
              <a:t>Doing business ethically requires a commitment from managers at all levels, but especially the top level because:</a:t>
            </a:r>
          </a:p>
          <a:p>
            <a:pPr lvl="1"/>
            <a:r>
              <a:rPr lang="en-US" sz="2800" dirty="0"/>
              <a:t>they uphold the shared values and set the cultural tone</a:t>
            </a:r>
          </a:p>
          <a:p>
            <a:pPr lvl="1"/>
            <a:r>
              <a:rPr lang="en-US" sz="2800" dirty="0"/>
              <a:t>they’re role models in both words and actions</a:t>
            </a:r>
            <a:endParaRPr lang="en-US" sz="2400" dirty="0"/>
          </a:p>
        </p:txBody>
      </p:sp>
    </p:spTree>
    <p:extLst>
      <p:ext uri="{BB962C8B-B14F-4D97-AF65-F5344CB8AC3E}">
        <p14:creationId xmlns:p14="http://schemas.microsoft.com/office/powerpoint/2010/main" val="1190451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Goals and Performance Appraisal</a:t>
            </a:r>
          </a:p>
        </p:txBody>
      </p:sp>
      <p:sp>
        <p:nvSpPr>
          <p:cNvPr id="3" name="Content Placeholder 2"/>
          <p:cNvSpPr>
            <a:spLocks noGrp="1"/>
          </p:cNvSpPr>
          <p:nvPr>
            <p:ph idx="1"/>
          </p:nvPr>
        </p:nvSpPr>
        <p:spPr/>
        <p:txBody>
          <a:bodyPr/>
          <a:lstStyle/>
          <a:p>
            <a:r>
              <a:rPr lang="en-US" sz="2800" dirty="0"/>
              <a:t>Under the stress of unrealistic goals, otherwise ethical employees may feel they have no choice but to do whatever is necessary to meet those goals.</a:t>
            </a:r>
          </a:p>
        </p:txBody>
      </p:sp>
    </p:spTree>
    <p:extLst>
      <p:ext uri="{BB962C8B-B14F-4D97-AF65-F5344CB8AC3E}">
        <p14:creationId xmlns:p14="http://schemas.microsoft.com/office/powerpoint/2010/main" val="4351407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 Training</a:t>
            </a:r>
          </a:p>
        </p:txBody>
      </p:sp>
      <p:sp>
        <p:nvSpPr>
          <p:cNvPr id="3" name="Content Placeholder 2"/>
          <p:cNvSpPr>
            <a:spLocks noGrp="1"/>
          </p:cNvSpPr>
          <p:nvPr>
            <p:ph idx="1"/>
          </p:nvPr>
        </p:nvSpPr>
        <p:spPr/>
        <p:txBody>
          <a:bodyPr/>
          <a:lstStyle/>
          <a:p>
            <a:r>
              <a:rPr lang="en-US" sz="2800" dirty="0"/>
              <a:t>More organizations are setting up seminars, workshops, and similar ethics training programs to encourage ethical behavior.</a:t>
            </a:r>
            <a:endParaRPr lang="en-US" sz="2400" dirty="0"/>
          </a:p>
        </p:txBody>
      </p:sp>
    </p:spTree>
    <p:extLst>
      <p:ext uri="{BB962C8B-B14F-4D97-AF65-F5344CB8AC3E}">
        <p14:creationId xmlns:p14="http://schemas.microsoft.com/office/powerpoint/2010/main" val="17983194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Social Audits</a:t>
            </a:r>
          </a:p>
        </p:txBody>
      </p:sp>
      <p:sp>
        <p:nvSpPr>
          <p:cNvPr id="3" name="Content Placeholder 2"/>
          <p:cNvSpPr>
            <a:spLocks noGrp="1"/>
          </p:cNvSpPr>
          <p:nvPr>
            <p:ph idx="1"/>
          </p:nvPr>
        </p:nvSpPr>
        <p:spPr/>
        <p:txBody>
          <a:bodyPr/>
          <a:lstStyle/>
          <a:p>
            <a:r>
              <a:rPr lang="en-US" sz="2800" b="1" dirty="0">
                <a:cs typeface="Arial"/>
              </a:rPr>
              <a:t>Independent social audits</a:t>
            </a:r>
            <a:r>
              <a:rPr lang="en-US" sz="2800" dirty="0">
                <a:cs typeface="Arial"/>
              </a:rPr>
              <a:t>: evaluate decisions and management practices in terms of the organization’s code of ethics</a:t>
            </a:r>
            <a:endParaRPr lang="en-US" sz="2400" dirty="0"/>
          </a:p>
        </p:txBody>
      </p:sp>
    </p:spTree>
    <p:extLst>
      <p:ext uri="{BB962C8B-B14F-4D97-AF65-F5344CB8AC3E}">
        <p14:creationId xmlns:p14="http://schemas.microsoft.com/office/powerpoint/2010/main" val="20982701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alpha val="13000"/>
          </a:schemeClr>
        </a:solidFill>
        <a:effectLst/>
      </p:bgPr>
    </p:bg>
    <p:spTree>
      <p:nvGrpSpPr>
        <p:cNvPr id="1" name=""/>
        <p:cNvGrpSpPr/>
        <p:nvPr/>
      </p:nvGrpSpPr>
      <p:grpSpPr>
        <a:xfrm>
          <a:off x="0" y="0"/>
          <a:ext cx="0" cy="0"/>
          <a:chOff x="0" y="0"/>
          <a:chExt cx="0" cy="0"/>
        </a:xfrm>
      </p:grpSpPr>
      <p:sp>
        <p:nvSpPr>
          <p:cNvPr id="2" name="Title 1" descr="Header: Cluster 1. Be a Dependable Organizational Citizen"/>
          <p:cNvSpPr>
            <a:spLocks noGrp="1"/>
          </p:cNvSpPr>
          <p:nvPr>
            <p:ph type="title"/>
          </p:nvPr>
        </p:nvSpPr>
        <p:spPr/>
        <p:txBody>
          <a:bodyPr/>
          <a:lstStyle/>
          <a:p>
            <a:r>
              <a:rPr lang="en-US" sz="3200" dirty="0"/>
              <a:t>Exhibit 5-9</a:t>
            </a:r>
            <a:br>
              <a:rPr lang="en-US" sz="3200" dirty="0"/>
            </a:br>
            <a:r>
              <a:rPr lang="en-US" sz="3200" dirty="0"/>
              <a:t>Being an Ethical Leader</a:t>
            </a:r>
          </a:p>
        </p:txBody>
      </p:sp>
      <p:graphicFrame>
        <p:nvGraphicFramePr>
          <p:cNvPr id="6" name="Table 5" descr="Header: Being an Ethical Leader"/>
          <p:cNvGraphicFramePr>
            <a:graphicFrameLocks noGrp="1"/>
          </p:cNvGraphicFramePr>
          <p:nvPr>
            <p:extLst>
              <p:ext uri="{D42A27DB-BD31-4B8C-83A1-F6EECF244321}">
                <p14:modId xmlns:p14="http://schemas.microsoft.com/office/powerpoint/2010/main" val="2830809425"/>
              </p:ext>
            </p:extLst>
          </p:nvPr>
        </p:nvGraphicFramePr>
        <p:xfrm>
          <a:off x="533400" y="1701800"/>
          <a:ext cx="8077200" cy="2966720"/>
        </p:xfrm>
        <a:graphic>
          <a:graphicData uri="http://schemas.openxmlformats.org/drawingml/2006/table">
            <a:tbl>
              <a:tblPr firstRow="1" bandRow="1">
                <a:tableStyleId>{3B4B98B0-60AC-42C2-AFA5-B58CD77FA1E5}</a:tableStyleId>
              </a:tblPr>
              <a:tblGrid>
                <a:gridCol w="8077200">
                  <a:extLst>
                    <a:ext uri="{9D8B030D-6E8A-4147-A177-3AD203B41FA5}">
                      <a16:colId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Being an Ethical Leader</a:t>
                      </a:r>
                      <a:endParaRPr lang="en-US" dirty="0"/>
                    </a:p>
                  </a:txBody>
                  <a:tcPr/>
                </a:tc>
                <a:extLst>
                  <a:ext uri="{0D108BD9-81ED-4DB2-BD59-A6C34878D82A}">
                    <a16:rowId xmlns:a16="http://schemas.microsoft.com/office/drawing/2014/main" val="10000"/>
                  </a:ext>
                </a:extLst>
              </a:tr>
              <a:tr h="370840">
                <a:tc>
                  <a:txBody>
                    <a:bodyPr/>
                    <a:lstStyle/>
                    <a:p>
                      <a:r>
                        <a:rPr lang="en-US" sz="1800" kern="1200" dirty="0">
                          <a:solidFill>
                            <a:schemeClr val="tx1"/>
                          </a:solidFill>
                          <a:effectLst/>
                          <a:latin typeface="+mn-lt"/>
                          <a:ea typeface="+mn-ea"/>
                          <a:cs typeface="+mn-cs"/>
                        </a:rPr>
                        <a:t>Be a good role model by being ethical and honest.</a:t>
                      </a:r>
                    </a:p>
                  </a:txBody>
                  <a:tcPr/>
                </a:tc>
                <a:extLst>
                  <a:ext uri="{0D108BD9-81ED-4DB2-BD59-A6C34878D82A}">
                    <a16:rowId xmlns:a16="http://schemas.microsoft.com/office/drawing/2014/main" val="10001"/>
                  </a:ext>
                </a:extLst>
              </a:tr>
              <a:tr h="370840">
                <a:tc>
                  <a:txBody>
                    <a:bodyPr/>
                    <a:lstStyle/>
                    <a:p>
                      <a:r>
                        <a:rPr lang="en-US" sz="1800" kern="1200" dirty="0">
                          <a:solidFill>
                            <a:schemeClr val="tx1"/>
                          </a:solidFill>
                          <a:effectLst/>
                          <a:latin typeface="+mn-lt"/>
                          <a:ea typeface="+mn-ea"/>
                          <a:cs typeface="+mn-cs"/>
                        </a:rPr>
                        <a:t>• Tell the truth always.</a:t>
                      </a:r>
                    </a:p>
                  </a:txBody>
                  <a:tcPr/>
                </a:tc>
                <a:extLst>
                  <a:ext uri="{0D108BD9-81ED-4DB2-BD59-A6C34878D82A}">
                    <a16:rowId xmlns:a16="http://schemas.microsoft.com/office/drawing/2014/main" val="10002"/>
                  </a:ext>
                </a:extLst>
              </a:tr>
              <a:tr h="370840">
                <a:tc>
                  <a:txBody>
                    <a:bodyPr/>
                    <a:lstStyle/>
                    <a:p>
                      <a:r>
                        <a:rPr lang="en-US" sz="1800" kern="1200" dirty="0">
                          <a:solidFill>
                            <a:schemeClr val="tx1"/>
                          </a:solidFill>
                          <a:effectLst/>
                          <a:latin typeface="+mn-lt"/>
                          <a:ea typeface="+mn-ea"/>
                          <a:cs typeface="+mn-cs"/>
                        </a:rPr>
                        <a:t>• Don’t hide or manipulate information.</a:t>
                      </a:r>
                    </a:p>
                  </a:txBody>
                  <a:tcPr/>
                </a:tc>
                <a:extLst>
                  <a:ext uri="{0D108BD9-81ED-4DB2-BD59-A6C34878D82A}">
                    <a16:rowId xmlns:a16="http://schemas.microsoft.com/office/drawing/2014/main" val="10003"/>
                  </a:ext>
                </a:extLst>
              </a:tr>
              <a:tr h="370840">
                <a:tc>
                  <a:txBody>
                    <a:bodyPr/>
                    <a:lstStyle/>
                    <a:p>
                      <a:r>
                        <a:rPr lang="en-US" sz="1800" kern="1200" dirty="0">
                          <a:solidFill>
                            <a:schemeClr val="tx1"/>
                          </a:solidFill>
                          <a:effectLst/>
                          <a:latin typeface="+mn-lt"/>
                          <a:ea typeface="+mn-ea"/>
                          <a:cs typeface="+mn-cs"/>
                        </a:rPr>
                        <a:t>• Be willing to admit your failures.</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Share your personal values by regularly communicating them to employees.</a:t>
                      </a:r>
                      <a:endParaRPr lang="en-US" dirty="0"/>
                    </a:p>
                  </a:txBody>
                  <a:tcPr/>
                </a:tc>
                <a:extLst>
                  <a:ext uri="{0D108BD9-81ED-4DB2-BD59-A6C34878D82A}">
                    <a16:rowId xmlns:a16="http://schemas.microsoft.com/office/drawing/2014/main" val="10005"/>
                  </a:ext>
                </a:extLst>
              </a:tr>
              <a:tr h="370840">
                <a:tc>
                  <a:txBody>
                    <a:bodyPr/>
                    <a:lstStyle/>
                    <a:p>
                      <a:r>
                        <a:rPr lang="en-US" sz="1800" kern="1200" dirty="0">
                          <a:solidFill>
                            <a:schemeClr val="tx1"/>
                          </a:solidFill>
                          <a:effectLst/>
                          <a:latin typeface="+mn-lt"/>
                          <a:ea typeface="+mn-ea"/>
                          <a:cs typeface="+mn-cs"/>
                        </a:rPr>
                        <a:t>Stress the organization’s or team’s important shared values.</a:t>
                      </a:r>
                    </a:p>
                  </a:txBody>
                  <a:tcPr/>
                </a:tc>
                <a:extLst>
                  <a:ext uri="{0D108BD9-81ED-4DB2-BD59-A6C34878D82A}">
                    <a16:rowId xmlns:a16="http://schemas.microsoft.com/office/drawing/2014/main" val="10006"/>
                  </a:ext>
                </a:extLst>
              </a:tr>
              <a:tr h="370840">
                <a:tc>
                  <a:txBody>
                    <a:bodyPr/>
                    <a:lstStyle/>
                    <a:p>
                      <a:r>
                        <a:rPr lang="en-US" sz="1800" kern="1200" dirty="0">
                          <a:solidFill>
                            <a:schemeClr val="tx1"/>
                          </a:solidFill>
                          <a:effectLst/>
                          <a:latin typeface="+mn-lt"/>
                          <a:ea typeface="+mn-ea"/>
                          <a:cs typeface="+mn-cs"/>
                        </a:rPr>
                        <a:t>Use the reward system to hold everyone accountable to the values.</a:t>
                      </a:r>
                    </a:p>
                  </a:txBody>
                  <a:tcPr/>
                </a:tc>
                <a:extLst>
                  <a:ext uri="{0D108BD9-81ED-4DB2-BD59-A6C34878D82A}">
                    <a16:rowId xmlns:a16="http://schemas.microsoft.com/office/drawing/2014/main" val="10007"/>
                  </a:ext>
                </a:extLst>
              </a:tr>
            </a:tbl>
          </a:graphicData>
        </a:graphic>
      </p:graphicFrame>
      <p:sp>
        <p:nvSpPr>
          <p:cNvPr id="3" name="Text Placeholder 2"/>
          <p:cNvSpPr>
            <a:spLocks noGrp="1"/>
          </p:cNvSpPr>
          <p:nvPr>
            <p:ph type="body" sz="quarter" idx="13"/>
          </p:nvPr>
        </p:nvSpPr>
        <p:spPr/>
        <p:txBody>
          <a:bodyPr/>
          <a:lstStyle/>
          <a:p>
            <a:r>
              <a:rPr lang="en-US" sz="1600" dirty="0"/>
              <a:t>Exhibit 5-9 gives some suggestions on how managers can provide ethical leadership.</a:t>
            </a:r>
          </a:p>
        </p:txBody>
      </p:sp>
    </p:spTree>
    <p:extLst>
      <p:ext uri="{BB962C8B-B14F-4D97-AF65-F5344CB8AC3E}">
        <p14:creationId xmlns:p14="http://schemas.microsoft.com/office/powerpoint/2010/main" val="3932741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of Employees Who Raise Ethical Issues</a:t>
            </a:r>
          </a:p>
        </p:txBody>
      </p:sp>
      <p:sp>
        <p:nvSpPr>
          <p:cNvPr id="3" name="Content Placeholder 2"/>
          <p:cNvSpPr>
            <a:spLocks noGrp="1"/>
          </p:cNvSpPr>
          <p:nvPr>
            <p:ph idx="1"/>
          </p:nvPr>
        </p:nvSpPr>
        <p:spPr/>
        <p:txBody>
          <a:bodyPr/>
          <a:lstStyle/>
          <a:p>
            <a:r>
              <a:rPr lang="en-US" sz="2800" b="1" dirty="0"/>
              <a:t>Whistle-blower</a:t>
            </a:r>
            <a:r>
              <a:rPr lang="en-US" sz="2800" dirty="0"/>
              <a:t>: individual who raises ethical concerns or issues to others</a:t>
            </a:r>
          </a:p>
        </p:txBody>
      </p:sp>
    </p:spTree>
    <p:extLst>
      <p:ext uri="{BB962C8B-B14F-4D97-AF65-F5344CB8AC3E}">
        <p14:creationId xmlns:p14="http://schemas.microsoft.com/office/powerpoint/2010/main" val="19845890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971800"/>
            <a:ext cx="6858000" cy="609600"/>
          </a:xfrm>
        </p:spPr>
        <p:txBody>
          <a:bodyPr/>
          <a:lstStyle/>
          <a:p>
            <a:r>
              <a:rPr lang="en-US" sz="6000" dirty="0" smtClean="0"/>
              <a:t>End </a:t>
            </a:r>
            <a:r>
              <a:rPr lang="en-US" sz="6000" dirty="0"/>
              <a:t>o</a:t>
            </a:r>
            <a:r>
              <a:rPr lang="en-US" sz="6000" dirty="0" smtClean="0"/>
              <a:t>f Chapter</a:t>
            </a:r>
            <a:endParaRPr lang="en-US" dirty="0"/>
          </a:p>
        </p:txBody>
      </p:sp>
    </p:spTree>
    <p:extLst>
      <p:ext uri="{BB962C8B-B14F-4D97-AF65-F5344CB8AC3E}">
        <p14:creationId xmlns:p14="http://schemas.microsoft.com/office/powerpoint/2010/main" val="1926904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Obligations to Responsiveness to Responsibility</a:t>
            </a:r>
          </a:p>
        </p:txBody>
      </p:sp>
      <p:sp>
        <p:nvSpPr>
          <p:cNvPr id="3" name="Content Placeholder 2"/>
          <p:cNvSpPr>
            <a:spLocks noGrp="1"/>
          </p:cNvSpPr>
          <p:nvPr>
            <p:ph idx="1"/>
          </p:nvPr>
        </p:nvSpPr>
        <p:spPr/>
        <p:txBody>
          <a:bodyPr/>
          <a:lstStyle/>
          <a:p>
            <a:r>
              <a:rPr lang="en-US" sz="2800" b="1" dirty="0"/>
              <a:t>Social obligation</a:t>
            </a:r>
            <a:r>
              <a:rPr lang="en-US" sz="2800" dirty="0"/>
              <a:t>: when a firm engages in social actions because of its obligation to meet certain economic and legal responsibilities</a:t>
            </a:r>
          </a:p>
          <a:p>
            <a:r>
              <a:rPr lang="en-US" sz="2800" b="1" dirty="0"/>
              <a:t>Classical view</a:t>
            </a:r>
            <a:r>
              <a:rPr lang="en-US" sz="2800" dirty="0"/>
              <a:t>: the view that management’s only social responsibility is to maximize profits</a:t>
            </a:r>
          </a:p>
        </p:txBody>
      </p:sp>
    </p:spTree>
    <p:extLst>
      <p:ext uri="{BB962C8B-B14F-4D97-AF65-F5344CB8AC3E}">
        <p14:creationId xmlns:p14="http://schemas.microsoft.com/office/powerpoint/2010/main" val="811449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Socioeconomic View</a:t>
            </a:r>
          </a:p>
        </p:txBody>
      </p:sp>
      <p:sp>
        <p:nvSpPr>
          <p:cNvPr id="3" name="Content Placeholder 2"/>
          <p:cNvSpPr>
            <a:spLocks noGrp="1"/>
          </p:cNvSpPr>
          <p:nvPr>
            <p:ph idx="1"/>
          </p:nvPr>
        </p:nvSpPr>
        <p:spPr>
          <a:xfrm>
            <a:off x="457200" y="1494690"/>
            <a:ext cx="8229600" cy="4525963"/>
          </a:xfrm>
        </p:spPr>
        <p:txBody>
          <a:bodyPr/>
          <a:lstStyle/>
          <a:p>
            <a:r>
              <a:rPr lang="en-US" sz="2800" b="1" dirty="0"/>
              <a:t>Socioeconomic view</a:t>
            </a:r>
            <a:r>
              <a:rPr lang="en-US" sz="2800" dirty="0"/>
              <a:t>: the view that managers’ social responsibilities go beyond making profits to include protecting and improving society’s welfare</a:t>
            </a:r>
          </a:p>
          <a:p>
            <a:r>
              <a:rPr lang="en-US" sz="2800" b="1" dirty="0"/>
              <a:t>Social responsiveness</a:t>
            </a:r>
            <a:r>
              <a:rPr lang="en-US" sz="2800" dirty="0"/>
              <a:t>: when a company engages in social actions in response to some popular social need</a:t>
            </a:r>
          </a:p>
          <a:p>
            <a:r>
              <a:rPr lang="en-US" sz="2800" b="1" dirty="0"/>
              <a:t>Social responsibility</a:t>
            </a:r>
            <a:r>
              <a:rPr lang="en-US" sz="2800" dirty="0"/>
              <a:t>: A business’s intention, beyond its legal and economic obligations, to do the right things and act in ways that are good for society</a:t>
            </a:r>
          </a:p>
        </p:txBody>
      </p:sp>
    </p:spTree>
    <p:extLst>
      <p:ext uri="{BB962C8B-B14F-4D97-AF65-F5344CB8AC3E}">
        <p14:creationId xmlns:p14="http://schemas.microsoft.com/office/powerpoint/2010/main" val="1053921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Green Management and Sustainability</a:t>
            </a:r>
          </a:p>
        </p:txBody>
      </p:sp>
      <p:sp>
        <p:nvSpPr>
          <p:cNvPr id="3" name="Content Placeholder 2"/>
          <p:cNvSpPr>
            <a:spLocks noGrp="1"/>
          </p:cNvSpPr>
          <p:nvPr>
            <p:ph idx="1"/>
          </p:nvPr>
        </p:nvSpPr>
        <p:spPr/>
        <p:txBody>
          <a:bodyPr/>
          <a:lstStyle/>
          <a:p>
            <a:r>
              <a:rPr lang="en-US" sz="2800" b="1" dirty="0">
                <a:latin typeface="Arial" pitchFamily="34" charset="0"/>
                <a:cs typeface="Arial" pitchFamily="34" charset="0"/>
              </a:rPr>
              <a:t>Green management: </a:t>
            </a:r>
            <a:r>
              <a:rPr lang="en-US" sz="2800" dirty="0"/>
              <a:t>managers consider the impact of their organization on the natural environment</a:t>
            </a:r>
            <a:endParaRPr lang="en-US" dirty="0"/>
          </a:p>
        </p:txBody>
      </p:sp>
    </p:spTree>
    <p:extLst>
      <p:ext uri="{BB962C8B-B14F-4D97-AF65-F5344CB8AC3E}">
        <p14:creationId xmlns:p14="http://schemas.microsoft.com/office/powerpoint/2010/main" val="1563096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Entrepreneurship</a:t>
            </a:r>
          </a:p>
        </p:txBody>
      </p:sp>
      <p:sp>
        <p:nvSpPr>
          <p:cNvPr id="3" name="Content Placeholder 2"/>
          <p:cNvSpPr>
            <a:spLocks noGrp="1"/>
          </p:cNvSpPr>
          <p:nvPr>
            <p:ph idx="1"/>
          </p:nvPr>
        </p:nvSpPr>
        <p:spPr/>
        <p:txBody>
          <a:bodyPr/>
          <a:lstStyle/>
          <a:p>
            <a:r>
              <a:rPr lang="en-US" sz="2800" b="1" dirty="0"/>
              <a:t>Social entrepreneur</a:t>
            </a:r>
            <a:r>
              <a:rPr lang="en-US" sz="2800" dirty="0"/>
              <a:t>: an individual or organization that seeks out opportunities to improve society by using practical, innovative, and sustainable approaches</a:t>
            </a:r>
          </a:p>
        </p:txBody>
      </p:sp>
    </p:spTree>
    <p:extLst>
      <p:ext uri="{BB962C8B-B14F-4D97-AF65-F5344CB8AC3E}">
        <p14:creationId xmlns:p14="http://schemas.microsoft.com/office/powerpoint/2010/main" val="1192905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Organizations Go Green</a:t>
            </a:r>
          </a:p>
        </p:txBody>
      </p:sp>
      <p:sp>
        <p:nvSpPr>
          <p:cNvPr id="3" name="Content Placeholder 2"/>
          <p:cNvSpPr>
            <a:spLocks noGrp="1"/>
          </p:cNvSpPr>
          <p:nvPr>
            <p:ph idx="1"/>
          </p:nvPr>
        </p:nvSpPr>
        <p:spPr/>
        <p:txBody>
          <a:bodyPr/>
          <a:lstStyle/>
          <a:p>
            <a:r>
              <a:rPr lang="en-US" sz="2800" dirty="0">
                <a:latin typeface="Arial" pitchFamily="34" charset="0"/>
                <a:cs typeface="Arial" pitchFamily="34" charset="0"/>
              </a:rPr>
              <a:t>Legal (light green) approach (Social Obligations)</a:t>
            </a:r>
          </a:p>
          <a:p>
            <a:r>
              <a:rPr lang="en-US" sz="2800" dirty="0">
                <a:latin typeface="Arial" pitchFamily="34" charset="0"/>
                <a:cs typeface="Arial" pitchFamily="34" charset="0"/>
              </a:rPr>
              <a:t>Market approach (</a:t>
            </a:r>
            <a:r>
              <a:rPr lang="en-US" sz="2800" dirty="0"/>
              <a:t>respond to environmental preferences of customers)</a:t>
            </a:r>
            <a:endParaRPr lang="en-US" sz="4400" dirty="0">
              <a:latin typeface="Arial" pitchFamily="34" charset="0"/>
              <a:cs typeface="Arial" pitchFamily="34" charset="0"/>
            </a:endParaRPr>
          </a:p>
          <a:p>
            <a:r>
              <a:rPr lang="en-US" sz="2800" dirty="0">
                <a:latin typeface="Arial" pitchFamily="34" charset="0"/>
                <a:cs typeface="Arial" pitchFamily="34" charset="0"/>
              </a:rPr>
              <a:t>Stakeholder approach (</a:t>
            </a:r>
            <a:r>
              <a:rPr lang="en-US" sz="2800" dirty="0"/>
              <a:t>to meet the environmental demands of multiple stakeholders)</a:t>
            </a:r>
            <a:endParaRPr lang="en-US" sz="2800" dirty="0">
              <a:latin typeface="Arial" pitchFamily="34" charset="0"/>
              <a:cs typeface="Arial" pitchFamily="34" charset="0"/>
            </a:endParaRPr>
          </a:p>
          <a:p>
            <a:r>
              <a:rPr lang="en-US" sz="2800" dirty="0">
                <a:latin typeface="Arial" pitchFamily="34" charset="0"/>
                <a:cs typeface="Arial" pitchFamily="34" charset="0"/>
              </a:rPr>
              <a:t>Activist approach (</a:t>
            </a:r>
            <a:r>
              <a:rPr lang="en-US" sz="2800" dirty="0"/>
              <a:t>it looks for ways to protect the earth’s natural resources)</a:t>
            </a:r>
            <a:endParaRPr lang="en-US" sz="3200" dirty="0">
              <a:latin typeface="Arial" pitchFamily="34" charset="0"/>
              <a:cs typeface="Arial" pitchFamily="34" charset="0"/>
            </a:endParaRPr>
          </a:p>
        </p:txBody>
      </p:sp>
    </p:spTree>
    <p:extLst>
      <p:ext uri="{BB962C8B-B14F-4D97-AF65-F5344CB8AC3E}">
        <p14:creationId xmlns:p14="http://schemas.microsoft.com/office/powerpoint/2010/main" val="519228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5-2</a:t>
            </a:r>
            <a:br>
              <a:rPr lang="en-US" dirty="0"/>
            </a:br>
            <a:r>
              <a:rPr lang="en-US" dirty="0"/>
              <a:t>Green Approaches</a:t>
            </a:r>
          </a:p>
        </p:txBody>
      </p:sp>
      <p:pic>
        <p:nvPicPr>
          <p:cNvPr id="7" name="Picture 6" descr="Environmental sensitivity graduates from low to high for the following green approaches:&#10;• Legal Approach&#10;• Market Approach&#10;• Stakeholder Approach&#10;• Activist Approach."/>
          <p:cNvPicPr>
            <a:picLocks noChangeAspect="1"/>
          </p:cNvPicPr>
          <p:nvPr/>
        </p:nvPicPr>
        <p:blipFill>
          <a:blip r:embed="rId3" cstate="print"/>
          <a:stretch>
            <a:fillRect/>
          </a:stretch>
        </p:blipFill>
        <p:spPr>
          <a:xfrm>
            <a:off x="175500" y="1708574"/>
            <a:ext cx="8793000" cy="2993910"/>
          </a:xfrm>
          <a:prstGeom prst="rect">
            <a:avLst/>
          </a:prstGeom>
        </p:spPr>
      </p:pic>
      <p:sp>
        <p:nvSpPr>
          <p:cNvPr id="3" name="Text Placeholder 2"/>
          <p:cNvSpPr>
            <a:spLocks noGrp="1"/>
          </p:cNvSpPr>
          <p:nvPr>
            <p:ph type="body" sz="quarter" idx="13"/>
          </p:nvPr>
        </p:nvSpPr>
        <p:spPr/>
        <p:txBody>
          <a:bodyPr/>
          <a:lstStyle/>
          <a:p>
            <a:r>
              <a:rPr lang="en-US" sz="1600" dirty="0"/>
              <a:t>Exhibit 5-2 uses the terms </a:t>
            </a:r>
            <a:r>
              <a:rPr lang="en-US" sz="1600" i="1" dirty="0"/>
              <a:t>shades of green </a:t>
            </a:r>
            <a:r>
              <a:rPr lang="en-US" sz="1600" dirty="0"/>
              <a:t>to describe the different environmental approaches that organizations may take.</a:t>
            </a:r>
          </a:p>
        </p:txBody>
      </p:sp>
    </p:spTree>
    <p:extLst>
      <p:ext uri="{BB962C8B-B14F-4D97-AF65-F5344CB8AC3E}">
        <p14:creationId xmlns:p14="http://schemas.microsoft.com/office/powerpoint/2010/main" val="630839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Managers and Ethical Behavior</a:t>
            </a:r>
          </a:p>
        </p:txBody>
      </p:sp>
      <p:sp>
        <p:nvSpPr>
          <p:cNvPr id="3" name="Content Placeholder 2"/>
          <p:cNvSpPr>
            <a:spLocks noGrp="1"/>
          </p:cNvSpPr>
          <p:nvPr>
            <p:ph idx="1"/>
          </p:nvPr>
        </p:nvSpPr>
        <p:spPr/>
        <p:txBody>
          <a:bodyPr/>
          <a:lstStyle/>
          <a:p>
            <a:r>
              <a:rPr lang="en-US" sz="2800" b="1" dirty="0">
                <a:latin typeface="Arial" pitchFamily="34" charset="0"/>
                <a:cs typeface="Arial" pitchFamily="34" charset="0"/>
              </a:rPr>
              <a:t>Ethics: </a:t>
            </a:r>
            <a:r>
              <a:rPr lang="en-US" sz="2800" dirty="0"/>
              <a:t>principles, values, and beliefs that define right and wrong behavior</a:t>
            </a:r>
          </a:p>
        </p:txBody>
      </p:sp>
    </p:spTree>
    <p:extLst>
      <p:ext uri="{BB962C8B-B14F-4D97-AF65-F5344CB8AC3E}">
        <p14:creationId xmlns:p14="http://schemas.microsoft.com/office/powerpoint/2010/main" val="1972741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18345</TotalTime>
  <Words>3638</Words>
  <Application>Microsoft Office PowerPoint</Application>
  <PresentationFormat>On-screen Show (4:3)</PresentationFormat>
  <Paragraphs>202</Paragraphs>
  <Slides>27</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Times New Roman</vt:lpstr>
      <vt:lpstr>Verdana</vt:lpstr>
      <vt:lpstr>Wingdings</vt:lpstr>
      <vt:lpstr>508 Lecture</vt:lpstr>
      <vt:lpstr>Management</vt:lpstr>
      <vt:lpstr>Learning Objectives</vt:lpstr>
      <vt:lpstr>From Obligations to Responsiveness to Responsibility</vt:lpstr>
      <vt:lpstr>The Socioeconomic View</vt:lpstr>
      <vt:lpstr>Green Management and Sustainability</vt:lpstr>
      <vt:lpstr>Social Entrepreneurship</vt:lpstr>
      <vt:lpstr>How Organizations Go Green</vt:lpstr>
      <vt:lpstr>Exhibit 5-2 Green Approaches</vt:lpstr>
      <vt:lpstr>Managers and Ethical Behavior</vt:lpstr>
      <vt:lpstr>Exhibit 5-3 Factors that Determine Ethical and Unethical Behavior</vt:lpstr>
      <vt:lpstr>Individual Characteristics</vt:lpstr>
      <vt:lpstr>Structural Variables</vt:lpstr>
      <vt:lpstr>Exhibit 5-5 Issue Intensity</vt:lpstr>
      <vt:lpstr>Issue Intensity</vt:lpstr>
      <vt:lpstr>Codes of Ethics and Decision Rules</vt:lpstr>
      <vt:lpstr>Exhibit 5-7 Codes of Ethics (1 of 3)</vt:lpstr>
      <vt:lpstr>Exhibit 5-7 Codes of Ethics (2 of 3)</vt:lpstr>
      <vt:lpstr>Exhibit 5-7 Codes of Ethics (3 of 3)</vt:lpstr>
      <vt:lpstr>Developing Codes of Ethics</vt:lpstr>
      <vt:lpstr>Exhibit 5-8 A Process for Addressing Ethical Dilemmas</vt:lpstr>
      <vt:lpstr>Leadership at the Top</vt:lpstr>
      <vt:lpstr>Job Goals and Performance Appraisal</vt:lpstr>
      <vt:lpstr>Ethics Training</vt:lpstr>
      <vt:lpstr>Independent Social Audits</vt:lpstr>
      <vt:lpstr>Exhibit 5-9 Being an Ethical Leader</vt:lpstr>
      <vt:lpstr>Protection of Employees Who Raise Ethical Issues</vt:lpstr>
      <vt:lpstr>End of Chapter</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6: Managing Social Responsibility and Ethics</dc:subject>
  <dc:creator>Stephen P. Robbins and Mary Coulter</dc:creator>
  <cp:keywords>Management</cp:keywords>
  <dc:description/>
  <cp:lastModifiedBy>AhsanAliAbbasi</cp:lastModifiedBy>
  <cp:revision>676</cp:revision>
  <dcterms:created xsi:type="dcterms:W3CDTF">2014-07-14T20:04:21Z</dcterms:created>
  <dcterms:modified xsi:type="dcterms:W3CDTF">2024-10-28T05:31:54Z</dcterms:modified>
  <cp:category/>
</cp:coreProperties>
</file>